
<file path=[Content_Types].xml><?xml version="1.0" encoding="utf-8"?>
<Types xmlns="http://schemas.openxmlformats.org/package/2006/content-types">
  <Default Extension="jpeg" ContentType="image/jpe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62"/>
  </p:handoutMasterIdLst>
  <p:sldIdLst>
    <p:sldId id="256" r:id="rId3"/>
    <p:sldId id="276" r:id="rId4"/>
    <p:sldId id="261" r:id="rId6"/>
    <p:sldId id="257" r:id="rId7"/>
    <p:sldId id="268" r:id="rId8"/>
    <p:sldId id="262" r:id="rId9"/>
    <p:sldId id="267" r:id="rId10"/>
    <p:sldId id="263" r:id="rId11"/>
    <p:sldId id="281" r:id="rId12"/>
    <p:sldId id="282" r:id="rId13"/>
    <p:sldId id="314" r:id="rId14"/>
    <p:sldId id="315" r:id="rId15"/>
    <p:sldId id="316" r:id="rId16"/>
    <p:sldId id="283" r:id="rId17"/>
    <p:sldId id="317" r:id="rId18"/>
    <p:sldId id="318" r:id="rId19"/>
    <p:sldId id="285" r:id="rId20"/>
    <p:sldId id="259" r:id="rId21"/>
    <p:sldId id="369" r:id="rId22"/>
    <p:sldId id="370" r:id="rId23"/>
    <p:sldId id="371" r:id="rId24"/>
    <p:sldId id="372" r:id="rId25"/>
    <p:sldId id="373" r:id="rId26"/>
    <p:sldId id="374" r:id="rId27"/>
    <p:sldId id="375" r:id="rId28"/>
    <p:sldId id="376" r:id="rId29"/>
    <p:sldId id="377" r:id="rId30"/>
    <p:sldId id="403" r:id="rId31"/>
    <p:sldId id="404" r:id="rId32"/>
    <p:sldId id="405" r:id="rId33"/>
    <p:sldId id="406" r:id="rId34"/>
    <p:sldId id="407" r:id="rId35"/>
    <p:sldId id="408" r:id="rId36"/>
    <p:sldId id="410" r:id="rId37"/>
    <p:sldId id="412" r:id="rId38"/>
    <p:sldId id="260" r:id="rId39"/>
    <p:sldId id="266" r:id="rId40"/>
    <p:sldId id="292" r:id="rId41"/>
    <p:sldId id="320" r:id="rId42"/>
    <p:sldId id="321" r:id="rId43"/>
    <p:sldId id="293" r:id="rId44"/>
    <p:sldId id="322" r:id="rId45"/>
    <p:sldId id="323" r:id="rId46"/>
    <p:sldId id="354" r:id="rId47"/>
    <p:sldId id="355" r:id="rId48"/>
    <p:sldId id="356" r:id="rId49"/>
    <p:sldId id="357" r:id="rId50"/>
    <p:sldId id="358" r:id="rId51"/>
    <p:sldId id="359" r:id="rId52"/>
    <p:sldId id="258" r:id="rId53"/>
    <p:sldId id="360" r:id="rId54"/>
    <p:sldId id="361" r:id="rId55"/>
    <p:sldId id="362" r:id="rId56"/>
    <p:sldId id="363" r:id="rId57"/>
    <p:sldId id="364" r:id="rId58"/>
    <p:sldId id="365" r:id="rId59"/>
    <p:sldId id="366" r:id="rId60"/>
    <p:sldId id="379" r:id="rId6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930"/>
    <a:srgbClr val="FFFFFF"/>
    <a:srgbClr val="FFFF00"/>
    <a:srgbClr val="1660B2"/>
    <a:srgbClr val="DAD620"/>
    <a:srgbClr val="DD1D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72" autoAdjust="0"/>
    <p:restoredTop sz="94907" autoAdjust="0"/>
  </p:normalViewPr>
  <p:slideViewPr>
    <p:cSldViewPr snapToGrid="0">
      <p:cViewPr>
        <p:scale>
          <a:sx n="50" d="100"/>
          <a:sy n="50" d="100"/>
        </p:scale>
        <p:origin x="-414" y="-1614"/>
      </p:cViewPr>
      <p:guideLst>
        <p:guide orient="horz" pos="2025"/>
        <p:guide pos="3840"/>
      </p:guideLst>
    </p:cSldViewPr>
  </p:slideViewPr>
  <p:notesTextViewPr>
    <p:cViewPr>
      <p:scale>
        <a:sx n="1" d="1"/>
        <a:sy n="1" d="1"/>
      </p:scale>
      <p:origin x="0" y="0"/>
    </p:cViewPr>
  </p:notesTextViewPr>
  <p:sorterViewPr>
    <p:cViewPr>
      <p:scale>
        <a:sx n="139" d="100"/>
        <a:sy n="139" d="100"/>
      </p:scale>
      <p:origin x="0" y="0"/>
    </p:cViewPr>
  </p:sorterViewPr>
  <p:notesViewPr>
    <p:cSldViewPr snapToGrid="0">
      <p:cViewPr varScale="1">
        <p:scale>
          <a:sx n="86" d="100"/>
          <a:sy n="86" d="100"/>
        </p:scale>
        <p:origin x="3546"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handoutMaster" Target="handoutMasters/handoutMaster1.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53E4B40-F41C-4B0F-8B9C-CA306A916299}" type="doc">
      <dgm:prSet loTypeId="urn:microsoft.com/office/officeart/2005/8/layout/orgChart1" loCatId="hierarchy" qsTypeId="urn:microsoft.com/office/officeart/2005/8/quickstyle/3d4" qsCatId="3D" csTypeId="urn:microsoft.com/office/officeart/2005/8/colors/accent1_2" csCatId="accent1" phldr="1"/>
      <dgm:spPr/>
      <dgm:t>
        <a:bodyPr/>
        <a:lstStyle/>
        <a:p>
          <a:endParaRPr lang="zh-CN" altLang="en-US"/>
        </a:p>
      </dgm:t>
    </dgm:pt>
    <dgm:pt modelId="{A01E9FDC-C541-4E45-A256-7A86FD1F9ADE}">
      <dgm:prSet phldrT="[文本]" phldr="0" custT="0"/>
      <dgm:spPr/>
      <dgm:t>
        <a:bodyPr vert="horz" wrap="square"/>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a:lnSpc>
              <a:spcPct val="100000"/>
            </a:lnSpc>
            <a:spcBef>
              <a:spcPct val="0"/>
            </a:spcBef>
            <a:spcAft>
              <a:spcPct val="35000"/>
            </a:spcAft>
          </a:pPr>
          <a:r>
            <a:rPr lang="zh-CN" dirty="0"/>
            <a:t>发货</a:t>
          </a:r>
          <a:r>
            <a:rPr lang="zh-CN"/>
            <a:t/>
          </a:r>
          <a:endParaRPr lang="zh-CN"/>
        </a:p>
      </dgm:t>
    </dgm:pt>
    <dgm:pt modelId="{015B64D8-B7CA-4F06-8961-D4F393DE982A}" cxnId="{0E0997D0-A54E-455B-BD27-7E29A599762E}" type="parTrans">
      <dgm:prSet/>
      <dgm:spPr/>
      <dgm:t>
        <a:bodyPr/>
        <a:lstStyle/>
        <a:p>
          <a:endParaRPr lang="zh-CN" altLang="en-US"/>
        </a:p>
      </dgm:t>
    </dgm:pt>
    <dgm:pt modelId="{7BADA381-0D7A-40F8-8097-2B0275F4C807}" cxnId="{0E0997D0-A54E-455B-BD27-7E29A599762E}" type="sibTrans">
      <dgm:prSet/>
      <dgm:spPr/>
      <dgm:t>
        <a:bodyPr/>
        <a:lstStyle/>
        <a:p>
          <a:endParaRPr lang="zh-CN" altLang="en-US"/>
        </a:p>
      </dgm:t>
    </dgm:pt>
    <dgm:pt modelId="{E57AC996-2F76-4FA2-AC01-A3864C320DFE}">
      <dgm:prSet phldrT="[文本]" phldr="0" custT="0"/>
      <dgm:spPr/>
      <dgm:t>
        <a:bodyPr vert="horz" wrap="square"/>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a:lnSpc>
              <a:spcPct val="100000"/>
            </a:lnSpc>
            <a:spcBef>
              <a:spcPct val="0"/>
            </a:spcBef>
            <a:spcAft>
              <a:spcPct val="35000"/>
            </a:spcAft>
          </a:pPr>
          <a:r>
            <a:rPr lang="zh-CN" dirty="0"/>
            <a:t>规定时间发货</a:t>
          </a:r>
          <a:r>
            <a:rPr lang="zh-CN"/>
            <a:t/>
          </a:r>
          <a:endParaRPr lang="zh-CN"/>
        </a:p>
      </dgm:t>
    </dgm:pt>
    <dgm:pt modelId="{2DB704DB-3BA5-44CA-B5C2-9DB2AF890912}" cxnId="{4DAAFD62-6621-4950-870F-60D6D5B6579E}" type="parTrans">
      <dgm:prSet/>
      <dgm:spPr/>
      <dgm:t>
        <a:bodyPr/>
        <a:lstStyle/>
        <a:p>
          <a:endParaRPr lang="zh-CN" altLang="en-US"/>
        </a:p>
      </dgm:t>
    </dgm:pt>
    <dgm:pt modelId="{2714C22A-175B-4DCA-BAD3-3B0BC043DAB4}" cxnId="{4DAAFD62-6621-4950-870F-60D6D5B6579E}" type="sibTrans">
      <dgm:prSet/>
      <dgm:spPr/>
      <dgm:t>
        <a:bodyPr/>
        <a:lstStyle/>
        <a:p>
          <a:endParaRPr lang="zh-CN" altLang="en-US"/>
        </a:p>
      </dgm:t>
    </dgm:pt>
    <dgm:pt modelId="{AE35C5B5-220C-48CD-9A39-AE579CBDEEA9}">
      <dgm:prSet phldrT="[文本]" phldr="0" custT="0"/>
      <dgm:spPr/>
      <dgm:t>
        <a:bodyPr vert="horz" wrap="square"/>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a:lnSpc>
              <a:spcPct val="100000"/>
            </a:lnSpc>
            <a:spcBef>
              <a:spcPct val="0"/>
            </a:spcBef>
            <a:spcAft>
              <a:spcPct val="35000"/>
            </a:spcAft>
          </a:pPr>
          <a:r>
            <a:rPr lang="zh-CN" altLang="en-US" b="0" dirty="0">
              <a:latin typeface="楷体" panose="02010609060101010101" pitchFamily="49" charset="-122"/>
              <a:ea typeface="楷体" panose="02010609060101010101" pitchFamily="49" charset="-122"/>
            </a:rPr>
            <a:t>设置发货时间，一般来说都是三天，客户下单以后后台都能够第一时间接收到信息，然后一般下午四点联系快递上门取件，可以先点击发货，然后再邮寄快递，切记发货时间要快，否则客户很容易差评，如果有特殊原因不能发货，也要第一时间交代客服告知客户，得到谅解</a:t>
          </a:r>
          <a:endParaRPr lang="zh-CN" altLang="en-US" b="0" dirty="0">
            <a:latin typeface="楷体" panose="02010609060101010101" pitchFamily="49" charset="-122"/>
            <a:ea typeface="楷体" panose="02010609060101010101" pitchFamily="49" charset="-122"/>
          </a:endParaRPr>
        </a:p>
      </dgm:t>
    </dgm:pt>
    <dgm:pt modelId="{E2E27A1B-5E75-49BD-B430-2BC86CF1ADEA}" cxnId="{FA309101-ECF6-4C36-B1A4-665DF3D3C671}" type="parTrans">
      <dgm:prSet/>
      <dgm:spPr/>
      <dgm:t>
        <a:bodyPr/>
        <a:lstStyle/>
        <a:p>
          <a:endParaRPr lang="zh-CN" altLang="en-US"/>
        </a:p>
      </dgm:t>
    </dgm:pt>
    <dgm:pt modelId="{2CBDBAD7-2B23-4FE9-8DFF-6420EFB3CD9E}" cxnId="{FA309101-ECF6-4C36-B1A4-665DF3D3C671}" type="sibTrans">
      <dgm:prSet/>
      <dgm:spPr/>
      <dgm:t>
        <a:bodyPr/>
        <a:lstStyle/>
        <a:p>
          <a:endParaRPr lang="zh-CN" altLang="en-US"/>
        </a:p>
      </dgm:t>
    </dgm:pt>
    <dgm:pt modelId="{3D5BB7FF-B1AE-4EB1-AE85-D79E9B03CB78}">
      <dgm:prSet phldrT="[文本]" phldr="0" custT="0"/>
      <dgm:spPr/>
      <dgm:t>
        <a:bodyPr vert="horz" wrap="square"/>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a:lnSpc>
              <a:spcPct val="100000"/>
            </a:lnSpc>
            <a:spcBef>
              <a:spcPct val="0"/>
            </a:spcBef>
            <a:spcAft>
              <a:spcPct val="35000"/>
            </a:spcAft>
          </a:pPr>
          <a:r>
            <a:rPr lang="zh-CN" dirty="0"/>
            <a:t>出现问题不能发货</a:t>
          </a:r>
          <a:r>
            <a:rPr lang="zh-CN"/>
            <a:t/>
          </a:r>
          <a:endParaRPr lang="zh-CN"/>
        </a:p>
      </dgm:t>
    </dgm:pt>
    <dgm:pt modelId="{AB331A4B-23BB-4F87-86B5-EE58A5A619EB}" cxnId="{304D6FA3-3024-4154-B550-8FFFEBFFB284}" type="parTrans">
      <dgm:prSet/>
      <dgm:spPr/>
      <dgm:t>
        <a:bodyPr/>
        <a:lstStyle/>
        <a:p>
          <a:endParaRPr lang="zh-CN" altLang="en-US"/>
        </a:p>
      </dgm:t>
    </dgm:pt>
    <dgm:pt modelId="{BB8BE483-1134-4881-A08D-AA2A037A51E5}" cxnId="{304D6FA3-3024-4154-B550-8FFFEBFFB284}" type="sibTrans">
      <dgm:prSet/>
      <dgm:spPr/>
      <dgm:t>
        <a:bodyPr/>
        <a:lstStyle/>
        <a:p>
          <a:endParaRPr lang="zh-CN" altLang="en-US"/>
        </a:p>
      </dgm:t>
    </dgm:pt>
    <dgm:pt modelId="{D299A73F-2D6E-4F14-A3BA-E84969F94051}">
      <dgm:prSet phldrT="[文本]" phldr="0" custT="0"/>
      <dgm:spPr/>
      <dgm:t>
        <a:bodyPr vert="horz" wrap="square"/>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a:lnSpc>
              <a:spcPct val="100000"/>
            </a:lnSpc>
            <a:spcBef>
              <a:spcPct val="0"/>
            </a:spcBef>
            <a:spcAft>
              <a:spcPct val="35000"/>
            </a:spcAft>
          </a:pPr>
          <a:r>
            <a:rPr lang="zh-CN" altLang="en-US" b="0" dirty="0">
              <a:latin typeface="楷体" panose="02010609060101010101" pitchFamily="49" charset="-122"/>
              <a:ea typeface="楷体" panose="02010609060101010101" pitchFamily="49" charset="-122"/>
            </a:rPr>
            <a:t>针对此类问题，有两大块，第一就是货品出现问题，第二快递出现问题，第一种的话，尽快把货品问题解决，交代客服安抚好客户情绪或者补偿一定优惠券，严重的话下架商品，以免客户拍了以后投诉或者给差评。第二种的话，尽量客户解释，</a:t>
          </a:r>
          <a:r>
            <a:rPr lang="en-US" altLang="zh-CN" b="0" dirty="0">
              <a:latin typeface="楷体" panose="02010609060101010101" pitchFamily="49" charset="-122"/>
              <a:ea typeface="楷体" panose="02010609060101010101" pitchFamily="49" charset="-122"/>
            </a:rPr>
            <a:t>XX</a:t>
          </a:r>
          <a:r>
            <a:rPr lang="zh-CN" altLang="en-US" b="0" dirty="0">
              <a:latin typeface="楷体" panose="02010609060101010101" pitchFamily="49" charset="-122"/>
              <a:ea typeface="楷体" panose="02010609060101010101" pitchFamily="49" charset="-122"/>
            </a:rPr>
            <a:t>快递未能取件，我们这边已经和快递联系了，明天应该可以揽件了，积极取得客户谅解。</a:t>
          </a:r>
          <a:endParaRPr lang="zh-CN" altLang="en-US" b="0" dirty="0">
            <a:latin typeface="楷体" panose="02010609060101010101" pitchFamily="49" charset="-122"/>
            <a:ea typeface="楷体" panose="02010609060101010101" pitchFamily="49" charset="-122"/>
          </a:endParaRPr>
        </a:p>
      </dgm:t>
    </dgm:pt>
    <dgm:pt modelId="{154C974E-350F-45C9-B334-B8348B66969A}" cxnId="{CA84ED1E-6C47-419C-802D-C781A6DEFBAA}" type="parTrans">
      <dgm:prSet/>
      <dgm:spPr/>
      <dgm:t>
        <a:bodyPr/>
        <a:lstStyle/>
        <a:p>
          <a:endParaRPr lang="zh-CN" altLang="en-US"/>
        </a:p>
      </dgm:t>
    </dgm:pt>
    <dgm:pt modelId="{C9ECABBE-79A7-40FA-A5A2-328B61A68676}" cxnId="{CA84ED1E-6C47-419C-802D-C781A6DEFBAA}" type="sibTrans">
      <dgm:prSet/>
      <dgm:spPr/>
      <dgm:t>
        <a:bodyPr/>
        <a:lstStyle/>
        <a:p>
          <a:endParaRPr lang="zh-CN" altLang="en-US"/>
        </a:p>
      </dgm:t>
    </dgm:pt>
    <dgm:pt modelId="{9BBAABDD-FA54-43D7-B13B-1A527E65BCF9}" type="pres">
      <dgm:prSet presAssocID="{753E4B40-F41C-4B0F-8B9C-CA306A916299}" presName="hierChild1" presStyleCnt="0">
        <dgm:presLayoutVars>
          <dgm:orgChart val="1"/>
          <dgm:chPref val="1"/>
          <dgm:dir/>
          <dgm:animOne val="branch"/>
          <dgm:animLvl val="lvl"/>
          <dgm:resizeHandles/>
        </dgm:presLayoutVars>
      </dgm:prSet>
      <dgm:spPr/>
    </dgm:pt>
    <dgm:pt modelId="{A286B406-9B13-4A72-91C6-A6242CAB0FBC}" type="pres">
      <dgm:prSet presAssocID="{A01E9FDC-C541-4E45-A256-7A86FD1F9ADE}" presName="hierRoot1" presStyleCnt="0">
        <dgm:presLayoutVars>
          <dgm:hierBranch val="init"/>
        </dgm:presLayoutVars>
      </dgm:prSet>
      <dgm:spPr/>
    </dgm:pt>
    <dgm:pt modelId="{62E88C9F-B46D-403A-BF2D-9A8294F90F26}" type="pres">
      <dgm:prSet presAssocID="{A01E9FDC-C541-4E45-A256-7A86FD1F9ADE}" presName="rootComposite1" presStyleCnt="0"/>
      <dgm:spPr/>
    </dgm:pt>
    <dgm:pt modelId="{B21650C2-FCCD-4E43-814B-EE49D4F60A6C}" type="pres">
      <dgm:prSet presAssocID="{A01E9FDC-C541-4E45-A256-7A86FD1F9ADE}" presName="rootText1" presStyleLbl="node0" presStyleIdx="0" presStyleCnt="1" custScaleX="54151" custScaleY="42282">
        <dgm:presLayoutVars>
          <dgm:chPref val="3"/>
        </dgm:presLayoutVars>
      </dgm:prSet>
      <dgm:spPr/>
    </dgm:pt>
    <dgm:pt modelId="{FB509375-E08C-4FA5-8A6F-CCD851FB193C}" type="pres">
      <dgm:prSet presAssocID="{A01E9FDC-C541-4E45-A256-7A86FD1F9ADE}" presName="rootConnector1" presStyleCnt="0"/>
      <dgm:spPr/>
    </dgm:pt>
    <dgm:pt modelId="{9492F822-8979-4C8E-8785-C9F90B509F3A}" type="pres">
      <dgm:prSet presAssocID="{A01E9FDC-C541-4E45-A256-7A86FD1F9ADE}" presName="hierChild2" presStyleCnt="0"/>
      <dgm:spPr/>
    </dgm:pt>
    <dgm:pt modelId="{15569340-9E1F-4E1E-8522-CC9792219510}" type="pres">
      <dgm:prSet presAssocID="{2DB704DB-3BA5-44CA-B5C2-9DB2AF890912}" presName="Name37" presStyleLbl="parChTrans1D2" presStyleIdx="0" presStyleCnt="2"/>
      <dgm:spPr/>
    </dgm:pt>
    <dgm:pt modelId="{C42B4D13-1E74-489F-B6BC-871F4B5D571F}" type="pres">
      <dgm:prSet presAssocID="{E57AC996-2F76-4FA2-AC01-A3864C320DFE}" presName="hierRoot2" presStyleCnt="0">
        <dgm:presLayoutVars>
          <dgm:hierBranch val="init"/>
        </dgm:presLayoutVars>
      </dgm:prSet>
      <dgm:spPr/>
    </dgm:pt>
    <dgm:pt modelId="{BC9E0B4E-7A50-4918-93BB-5BAB9D47F4D7}" type="pres">
      <dgm:prSet presAssocID="{E57AC996-2F76-4FA2-AC01-A3864C320DFE}" presName="rootComposite" presStyleCnt="0"/>
      <dgm:spPr/>
    </dgm:pt>
    <dgm:pt modelId="{F9CDB2EF-690B-471A-B9BC-381A9D45C821}" type="pres">
      <dgm:prSet presAssocID="{E57AC996-2F76-4FA2-AC01-A3864C320DFE}" presName="rootText" presStyleLbl="node2" presStyleIdx="0" presStyleCnt="2" custScaleX="75597" custScaleY="50935">
        <dgm:presLayoutVars>
          <dgm:chPref val="3"/>
        </dgm:presLayoutVars>
      </dgm:prSet>
      <dgm:spPr/>
    </dgm:pt>
    <dgm:pt modelId="{2C44615C-0642-4033-B69B-0F23D489A23A}" type="pres">
      <dgm:prSet presAssocID="{E57AC996-2F76-4FA2-AC01-A3864C320DFE}" presName="rootConnector" presStyleCnt="0"/>
      <dgm:spPr/>
    </dgm:pt>
    <dgm:pt modelId="{45F5BF38-85F7-4F42-9FDC-C2339D0D5F8E}" type="pres">
      <dgm:prSet presAssocID="{E57AC996-2F76-4FA2-AC01-A3864C320DFE}" presName="hierChild4" presStyleCnt="0"/>
      <dgm:spPr/>
    </dgm:pt>
    <dgm:pt modelId="{D7801586-1D2F-4D6A-8232-9739119ED6E9}" type="pres">
      <dgm:prSet presAssocID="{E2E27A1B-5E75-49BD-B430-2BC86CF1ADEA}" presName="Name37" presStyleLbl="parChTrans1D3" presStyleIdx="0" presStyleCnt="2"/>
      <dgm:spPr/>
    </dgm:pt>
    <dgm:pt modelId="{D1D03A88-54FA-433D-B56D-7159CD894718}" type="pres">
      <dgm:prSet presAssocID="{AE35C5B5-220C-48CD-9A39-AE579CBDEEA9}" presName="hierRoot2" presStyleCnt="0">
        <dgm:presLayoutVars>
          <dgm:hierBranch val="init"/>
        </dgm:presLayoutVars>
      </dgm:prSet>
      <dgm:spPr/>
    </dgm:pt>
    <dgm:pt modelId="{31F60CB7-5EC1-4877-B159-F54B1DB7D137}" type="pres">
      <dgm:prSet presAssocID="{AE35C5B5-220C-48CD-9A39-AE579CBDEEA9}" presName="rootComposite" presStyleCnt="0"/>
      <dgm:spPr/>
    </dgm:pt>
    <dgm:pt modelId="{541E30FD-9D0A-450C-8394-0AD310097198}" type="pres">
      <dgm:prSet presAssocID="{AE35C5B5-220C-48CD-9A39-AE579CBDEEA9}" presName="rootText" presStyleLbl="node3" presStyleIdx="0" presStyleCnt="2" custScaleX="108202" custScaleY="157285">
        <dgm:presLayoutVars>
          <dgm:chPref val="3"/>
        </dgm:presLayoutVars>
      </dgm:prSet>
      <dgm:spPr/>
    </dgm:pt>
    <dgm:pt modelId="{B5DFF830-B477-4CD9-BEF3-438E65616FE0}" type="pres">
      <dgm:prSet presAssocID="{AE35C5B5-220C-48CD-9A39-AE579CBDEEA9}" presName="rootConnector" presStyleCnt="0"/>
      <dgm:spPr/>
    </dgm:pt>
    <dgm:pt modelId="{EE844FE6-77D1-42CA-8993-7E4763A6073A}" type="pres">
      <dgm:prSet presAssocID="{AE35C5B5-220C-48CD-9A39-AE579CBDEEA9}" presName="hierChild4" presStyleCnt="0"/>
      <dgm:spPr/>
    </dgm:pt>
    <dgm:pt modelId="{70BE2C4F-F6B0-4833-8FEF-700B6218CB1F}" type="pres">
      <dgm:prSet presAssocID="{AE35C5B5-220C-48CD-9A39-AE579CBDEEA9}" presName="hierChild5" presStyleCnt="0"/>
      <dgm:spPr/>
    </dgm:pt>
    <dgm:pt modelId="{DB6E5F0F-87E2-4160-A2FE-47FE56A25198}" type="pres">
      <dgm:prSet presAssocID="{E57AC996-2F76-4FA2-AC01-A3864C320DFE}" presName="hierChild5" presStyleCnt="0"/>
      <dgm:spPr/>
    </dgm:pt>
    <dgm:pt modelId="{8DD93805-7AF3-4388-B96A-0C4E35E232AD}" type="pres">
      <dgm:prSet presAssocID="{AB331A4B-23BB-4F87-86B5-EE58A5A619EB}" presName="Name37" presStyleLbl="parChTrans1D2" presStyleIdx="1" presStyleCnt="2"/>
      <dgm:spPr/>
    </dgm:pt>
    <dgm:pt modelId="{2C5820B3-CF99-4F41-952D-FB65C1003F06}" type="pres">
      <dgm:prSet presAssocID="{3D5BB7FF-B1AE-4EB1-AE85-D79E9B03CB78}" presName="hierRoot2" presStyleCnt="0">
        <dgm:presLayoutVars>
          <dgm:hierBranch val="init"/>
        </dgm:presLayoutVars>
      </dgm:prSet>
      <dgm:spPr/>
    </dgm:pt>
    <dgm:pt modelId="{267E1AF6-1C3B-40BF-8EBB-E5D35D0EF6D5}" type="pres">
      <dgm:prSet presAssocID="{3D5BB7FF-B1AE-4EB1-AE85-D79E9B03CB78}" presName="rootComposite" presStyleCnt="0"/>
      <dgm:spPr/>
    </dgm:pt>
    <dgm:pt modelId="{73B14B7D-D54D-44BB-89C1-4F6D19741E1A}" type="pres">
      <dgm:prSet presAssocID="{3D5BB7FF-B1AE-4EB1-AE85-D79E9B03CB78}" presName="rootText" presStyleLbl="node2" presStyleIdx="1" presStyleCnt="2" custScaleX="81107" custScaleY="50935">
        <dgm:presLayoutVars>
          <dgm:chPref val="3"/>
        </dgm:presLayoutVars>
      </dgm:prSet>
      <dgm:spPr/>
    </dgm:pt>
    <dgm:pt modelId="{3B8BCCA7-8A33-496C-98E2-A8DEA8AA4C40}" type="pres">
      <dgm:prSet presAssocID="{3D5BB7FF-B1AE-4EB1-AE85-D79E9B03CB78}" presName="rootConnector" presStyleCnt="0"/>
      <dgm:spPr/>
    </dgm:pt>
    <dgm:pt modelId="{81D268F2-A72D-4082-BACC-669F04525017}" type="pres">
      <dgm:prSet presAssocID="{3D5BB7FF-B1AE-4EB1-AE85-D79E9B03CB78}" presName="hierChild4" presStyleCnt="0"/>
      <dgm:spPr/>
    </dgm:pt>
    <dgm:pt modelId="{589C83AE-7B0D-4B15-8EE9-A01DCBC9EE91}" type="pres">
      <dgm:prSet presAssocID="{154C974E-350F-45C9-B334-B8348B66969A}" presName="Name37" presStyleLbl="parChTrans1D3" presStyleIdx="1" presStyleCnt="2"/>
      <dgm:spPr/>
    </dgm:pt>
    <dgm:pt modelId="{C257BE04-265F-4F15-AD53-88C513CD810D}" type="pres">
      <dgm:prSet presAssocID="{D299A73F-2D6E-4F14-A3BA-E84969F94051}" presName="hierRoot2" presStyleCnt="0">
        <dgm:presLayoutVars>
          <dgm:hierBranch val="init"/>
        </dgm:presLayoutVars>
      </dgm:prSet>
      <dgm:spPr/>
    </dgm:pt>
    <dgm:pt modelId="{13FBC1F5-6B7C-4776-9E9D-0361719675BD}" type="pres">
      <dgm:prSet presAssocID="{D299A73F-2D6E-4F14-A3BA-E84969F94051}" presName="rootComposite" presStyleCnt="0"/>
      <dgm:spPr/>
    </dgm:pt>
    <dgm:pt modelId="{F0B526EF-1426-4022-8A86-D577AD9B5008}" type="pres">
      <dgm:prSet presAssocID="{D299A73F-2D6E-4F14-A3BA-E84969F94051}" presName="rootText" presStyleLbl="node3" presStyleIdx="1" presStyleCnt="2" custScaleY="153752">
        <dgm:presLayoutVars>
          <dgm:chPref val="3"/>
        </dgm:presLayoutVars>
      </dgm:prSet>
      <dgm:spPr/>
    </dgm:pt>
    <dgm:pt modelId="{AAAB4EBD-F7E9-48ED-8F38-97491DCA2E82}" type="pres">
      <dgm:prSet presAssocID="{D299A73F-2D6E-4F14-A3BA-E84969F94051}" presName="rootConnector" presStyleCnt="0"/>
      <dgm:spPr/>
    </dgm:pt>
    <dgm:pt modelId="{0C52EDB8-781D-4D5B-ADD2-C1B943F3A7D8}" type="pres">
      <dgm:prSet presAssocID="{D299A73F-2D6E-4F14-A3BA-E84969F94051}" presName="hierChild4" presStyleCnt="0"/>
      <dgm:spPr/>
    </dgm:pt>
    <dgm:pt modelId="{3BC86B41-ECE6-40CF-B1A5-5EFF2CFDBAE6}" type="pres">
      <dgm:prSet presAssocID="{D299A73F-2D6E-4F14-A3BA-E84969F94051}" presName="hierChild5" presStyleCnt="0"/>
      <dgm:spPr/>
    </dgm:pt>
    <dgm:pt modelId="{DF09D5B4-D224-4F7F-9A28-BDF505B46BFA}" type="pres">
      <dgm:prSet presAssocID="{3D5BB7FF-B1AE-4EB1-AE85-D79E9B03CB78}" presName="hierChild5" presStyleCnt="0"/>
      <dgm:spPr/>
    </dgm:pt>
    <dgm:pt modelId="{BC332025-6E0F-4CA8-A973-D01E4CC30E39}" type="pres">
      <dgm:prSet presAssocID="{A01E9FDC-C541-4E45-A256-7A86FD1F9ADE}" presName="hierChild3" presStyleCnt="0"/>
      <dgm:spPr/>
    </dgm:pt>
  </dgm:ptLst>
  <dgm:cxnLst>
    <dgm:cxn modelId="{0E0997D0-A54E-455B-BD27-7E29A599762E}" srcId="{753E4B40-F41C-4B0F-8B9C-CA306A916299}" destId="{A01E9FDC-C541-4E45-A256-7A86FD1F9ADE}" srcOrd="0" destOrd="0" parTransId="{015B64D8-B7CA-4F06-8961-D4F393DE982A}" sibTransId="{7BADA381-0D7A-40F8-8097-2B0275F4C807}"/>
    <dgm:cxn modelId="{4DAAFD62-6621-4950-870F-60D6D5B6579E}" srcId="{A01E9FDC-C541-4E45-A256-7A86FD1F9ADE}" destId="{E57AC996-2F76-4FA2-AC01-A3864C320DFE}" srcOrd="0" destOrd="0" parTransId="{2DB704DB-3BA5-44CA-B5C2-9DB2AF890912}" sibTransId="{2714C22A-175B-4DCA-BAD3-3B0BC043DAB4}"/>
    <dgm:cxn modelId="{FA309101-ECF6-4C36-B1A4-665DF3D3C671}" srcId="{E57AC996-2F76-4FA2-AC01-A3864C320DFE}" destId="{AE35C5B5-220C-48CD-9A39-AE579CBDEEA9}" srcOrd="0" destOrd="0" parTransId="{E2E27A1B-5E75-49BD-B430-2BC86CF1ADEA}" sibTransId="{2CBDBAD7-2B23-4FE9-8DFF-6420EFB3CD9E}"/>
    <dgm:cxn modelId="{304D6FA3-3024-4154-B550-8FFFEBFFB284}" srcId="{A01E9FDC-C541-4E45-A256-7A86FD1F9ADE}" destId="{3D5BB7FF-B1AE-4EB1-AE85-D79E9B03CB78}" srcOrd="1" destOrd="0" parTransId="{AB331A4B-23BB-4F87-86B5-EE58A5A619EB}" sibTransId="{BB8BE483-1134-4881-A08D-AA2A037A51E5}"/>
    <dgm:cxn modelId="{CA84ED1E-6C47-419C-802D-C781A6DEFBAA}" srcId="{3D5BB7FF-B1AE-4EB1-AE85-D79E9B03CB78}" destId="{D299A73F-2D6E-4F14-A3BA-E84969F94051}" srcOrd="0" destOrd="1" parTransId="{154C974E-350F-45C9-B334-B8348B66969A}" sibTransId="{C9ECABBE-79A7-40FA-A5A2-328B61A68676}"/>
    <dgm:cxn modelId="{65161E28-FF13-4EC7-B945-E5D2E99A7B4E}" type="presOf" srcId="{753E4B40-F41C-4B0F-8B9C-CA306A916299}" destId="{9BBAABDD-FA54-43D7-B13B-1A527E65BCF9}" srcOrd="0" destOrd="0" presId="urn:microsoft.com/office/officeart/2005/8/layout/orgChart1"/>
    <dgm:cxn modelId="{2F86CC90-E175-4DD1-BF3E-B41A33F717AB}" type="presParOf" srcId="{9BBAABDD-FA54-43D7-B13B-1A527E65BCF9}" destId="{A286B406-9B13-4A72-91C6-A6242CAB0FBC}" srcOrd="0" destOrd="0" presId="urn:microsoft.com/office/officeart/2005/8/layout/orgChart1"/>
    <dgm:cxn modelId="{B8E147E2-8E7D-4C12-8775-960A18CBBCFB}" type="presParOf" srcId="{A286B406-9B13-4A72-91C6-A6242CAB0FBC}" destId="{62E88C9F-B46D-403A-BF2D-9A8294F90F26}" srcOrd="0" destOrd="0" presId="urn:microsoft.com/office/officeart/2005/8/layout/orgChart1"/>
    <dgm:cxn modelId="{08CEFC33-6BAE-4FE6-B09B-8B61261CB572}" type="presOf" srcId="{A01E9FDC-C541-4E45-A256-7A86FD1F9ADE}" destId="{62E88C9F-B46D-403A-BF2D-9A8294F90F26}" srcOrd="0" destOrd="0" presId="urn:microsoft.com/office/officeart/2005/8/layout/orgChart1"/>
    <dgm:cxn modelId="{13D7F2A2-ECD8-4854-ACFB-FE1CC0FA7B3E}" type="presParOf" srcId="{62E88C9F-B46D-403A-BF2D-9A8294F90F26}" destId="{B21650C2-FCCD-4E43-814B-EE49D4F60A6C}" srcOrd="0" destOrd="0" presId="urn:microsoft.com/office/officeart/2005/8/layout/orgChart1"/>
    <dgm:cxn modelId="{50153E6A-521D-4579-B1AD-0F2D032EDFF1}" type="presOf" srcId="{A01E9FDC-C541-4E45-A256-7A86FD1F9ADE}" destId="{B21650C2-FCCD-4E43-814B-EE49D4F60A6C}" srcOrd="0" destOrd="0" presId="urn:microsoft.com/office/officeart/2005/8/layout/orgChart1"/>
    <dgm:cxn modelId="{B3EC74EE-EE8C-4C96-841E-571029625502}" type="presParOf" srcId="{62E88C9F-B46D-403A-BF2D-9A8294F90F26}" destId="{FB509375-E08C-4FA5-8A6F-CCD851FB193C}" srcOrd="1" destOrd="0" presId="urn:microsoft.com/office/officeart/2005/8/layout/orgChart1"/>
    <dgm:cxn modelId="{9278F0B1-A9B9-4EA3-A902-7BA023FABD05}" type="presOf" srcId="{A01E9FDC-C541-4E45-A256-7A86FD1F9ADE}" destId="{FB509375-E08C-4FA5-8A6F-CCD851FB193C}" srcOrd="0" destOrd="0" presId="urn:microsoft.com/office/officeart/2005/8/layout/orgChart1"/>
    <dgm:cxn modelId="{BDA96752-A863-4BE6-97FD-741B85FD1E96}" type="presParOf" srcId="{A286B406-9B13-4A72-91C6-A6242CAB0FBC}" destId="{9492F822-8979-4C8E-8785-C9F90B509F3A}" srcOrd="1" destOrd="0" presId="urn:microsoft.com/office/officeart/2005/8/layout/orgChart1"/>
    <dgm:cxn modelId="{E8C42B31-C2D2-4D83-9F4E-EAB2A4BB2702}" type="presParOf" srcId="{9492F822-8979-4C8E-8785-C9F90B509F3A}" destId="{15569340-9E1F-4E1E-8522-CC9792219510}" srcOrd="0" destOrd="1" presId="urn:microsoft.com/office/officeart/2005/8/layout/orgChart1"/>
    <dgm:cxn modelId="{07FA8BEC-31B8-4D6B-8F37-34C1E9B3A04D}" type="presOf" srcId="{2DB704DB-3BA5-44CA-B5C2-9DB2AF890912}" destId="{15569340-9E1F-4E1E-8522-CC9792219510}" srcOrd="0" destOrd="0" presId="urn:microsoft.com/office/officeart/2005/8/layout/orgChart1"/>
    <dgm:cxn modelId="{BE76CB7B-D36A-4F11-9966-47F64679AF82}" type="presParOf" srcId="{9492F822-8979-4C8E-8785-C9F90B509F3A}" destId="{C42B4D13-1E74-489F-B6BC-871F4B5D571F}" srcOrd="1" destOrd="1" presId="urn:microsoft.com/office/officeart/2005/8/layout/orgChart1"/>
    <dgm:cxn modelId="{E3667ED6-F8D8-4BD4-BFC0-344678E22E9B}" type="presParOf" srcId="{C42B4D13-1E74-489F-B6BC-871F4B5D571F}" destId="{BC9E0B4E-7A50-4918-93BB-5BAB9D47F4D7}" srcOrd="0" destOrd="1" presId="urn:microsoft.com/office/officeart/2005/8/layout/orgChart1"/>
    <dgm:cxn modelId="{490C2B50-898E-4C0E-AB0E-19980948F2CC}" type="presOf" srcId="{E57AC996-2F76-4FA2-AC01-A3864C320DFE}" destId="{BC9E0B4E-7A50-4918-93BB-5BAB9D47F4D7}" srcOrd="0" destOrd="0" presId="urn:microsoft.com/office/officeart/2005/8/layout/orgChart1"/>
    <dgm:cxn modelId="{998D7BD8-CBE0-47E2-8BCA-7530805277BB}" type="presParOf" srcId="{BC9E0B4E-7A50-4918-93BB-5BAB9D47F4D7}" destId="{F9CDB2EF-690B-471A-B9BC-381A9D45C821}" srcOrd="0" destOrd="0" presId="urn:microsoft.com/office/officeart/2005/8/layout/orgChart1"/>
    <dgm:cxn modelId="{70758EF4-152A-4AFB-BC92-189A19DD5F04}" type="presOf" srcId="{E57AC996-2F76-4FA2-AC01-A3864C320DFE}" destId="{F9CDB2EF-690B-471A-B9BC-381A9D45C821}" srcOrd="0" destOrd="0" presId="urn:microsoft.com/office/officeart/2005/8/layout/orgChart1"/>
    <dgm:cxn modelId="{AF7242B2-839B-4CE2-B78C-81DE0D09999C}" type="presParOf" srcId="{BC9E0B4E-7A50-4918-93BB-5BAB9D47F4D7}" destId="{2C44615C-0642-4033-B69B-0F23D489A23A}" srcOrd="1" destOrd="0" presId="urn:microsoft.com/office/officeart/2005/8/layout/orgChart1"/>
    <dgm:cxn modelId="{1C231076-E022-43EF-A241-7FCCD2CC8DB4}" type="presOf" srcId="{E57AC996-2F76-4FA2-AC01-A3864C320DFE}" destId="{2C44615C-0642-4033-B69B-0F23D489A23A}" srcOrd="0" destOrd="0" presId="urn:microsoft.com/office/officeart/2005/8/layout/orgChart1"/>
    <dgm:cxn modelId="{4E216C38-5954-408A-A5F5-2BCFF67D5C64}" type="presParOf" srcId="{C42B4D13-1E74-489F-B6BC-871F4B5D571F}" destId="{45F5BF38-85F7-4F42-9FDC-C2339D0D5F8E}" srcOrd="1" destOrd="1" presId="urn:microsoft.com/office/officeart/2005/8/layout/orgChart1"/>
    <dgm:cxn modelId="{4C76AC6A-B7F6-401F-88D2-3B2ABE6E5057}" type="presParOf" srcId="{45F5BF38-85F7-4F42-9FDC-C2339D0D5F8E}" destId="{D7801586-1D2F-4D6A-8232-9739119ED6E9}" srcOrd="0" destOrd="1" presId="urn:microsoft.com/office/officeart/2005/8/layout/orgChart1"/>
    <dgm:cxn modelId="{E11B315A-B7C1-4569-83B1-AAD5D85668FD}" type="presOf" srcId="{E2E27A1B-5E75-49BD-B430-2BC86CF1ADEA}" destId="{D7801586-1D2F-4D6A-8232-9739119ED6E9}" srcOrd="0" destOrd="0" presId="urn:microsoft.com/office/officeart/2005/8/layout/orgChart1"/>
    <dgm:cxn modelId="{65A2D79E-9870-47C5-8501-5AD6569EA9D3}" type="presParOf" srcId="{45F5BF38-85F7-4F42-9FDC-C2339D0D5F8E}" destId="{D1D03A88-54FA-433D-B56D-7159CD894718}" srcOrd="1" destOrd="1" presId="urn:microsoft.com/office/officeart/2005/8/layout/orgChart1"/>
    <dgm:cxn modelId="{00517F6B-84E1-4522-A751-ACADBB7305CB}" type="presParOf" srcId="{D1D03A88-54FA-433D-B56D-7159CD894718}" destId="{31F60CB7-5EC1-4877-B159-F54B1DB7D137}" srcOrd="0" destOrd="1" presId="urn:microsoft.com/office/officeart/2005/8/layout/orgChart1"/>
    <dgm:cxn modelId="{854ADA73-BC90-472F-822F-FD626F93ECE7}" type="presOf" srcId="{AE35C5B5-220C-48CD-9A39-AE579CBDEEA9}" destId="{31F60CB7-5EC1-4877-B159-F54B1DB7D137}" srcOrd="0" destOrd="0" presId="urn:microsoft.com/office/officeart/2005/8/layout/orgChart1"/>
    <dgm:cxn modelId="{BD9296EE-716E-4532-A5A8-0C9D27FED2DA}" type="presParOf" srcId="{31F60CB7-5EC1-4877-B159-F54B1DB7D137}" destId="{541E30FD-9D0A-450C-8394-0AD310097198}" srcOrd="0" destOrd="0" presId="urn:microsoft.com/office/officeart/2005/8/layout/orgChart1"/>
    <dgm:cxn modelId="{928DD610-7EF0-418D-803D-283F278EEF90}" type="presOf" srcId="{AE35C5B5-220C-48CD-9A39-AE579CBDEEA9}" destId="{541E30FD-9D0A-450C-8394-0AD310097198}" srcOrd="0" destOrd="0" presId="urn:microsoft.com/office/officeart/2005/8/layout/orgChart1"/>
    <dgm:cxn modelId="{F5E3AB72-0FB9-46A8-820D-4D7FED6E5EAE}" type="presParOf" srcId="{31F60CB7-5EC1-4877-B159-F54B1DB7D137}" destId="{B5DFF830-B477-4CD9-BEF3-438E65616FE0}" srcOrd="1" destOrd="0" presId="urn:microsoft.com/office/officeart/2005/8/layout/orgChart1"/>
    <dgm:cxn modelId="{708792AF-BB82-4E10-980D-9966D748506A}" type="presOf" srcId="{AE35C5B5-220C-48CD-9A39-AE579CBDEEA9}" destId="{B5DFF830-B477-4CD9-BEF3-438E65616FE0}" srcOrd="0" destOrd="0" presId="urn:microsoft.com/office/officeart/2005/8/layout/orgChart1"/>
    <dgm:cxn modelId="{5E654283-AB47-46D0-8DCF-6131E4E14447}" type="presParOf" srcId="{D1D03A88-54FA-433D-B56D-7159CD894718}" destId="{EE844FE6-77D1-42CA-8993-7E4763A6073A}" srcOrd="1" destOrd="1" presId="urn:microsoft.com/office/officeart/2005/8/layout/orgChart1"/>
    <dgm:cxn modelId="{54CF9507-A3FB-4B5E-99D3-1379AFCBEBDE}" type="presParOf" srcId="{D1D03A88-54FA-433D-B56D-7159CD894718}" destId="{70BE2C4F-F6B0-4833-8FEF-700B6218CB1F}" srcOrd="2" destOrd="1" presId="urn:microsoft.com/office/officeart/2005/8/layout/orgChart1"/>
    <dgm:cxn modelId="{27BFB15A-C98B-4C0E-860F-C94D4FCAE5FD}" type="presParOf" srcId="{C42B4D13-1E74-489F-B6BC-871F4B5D571F}" destId="{DB6E5F0F-87E2-4160-A2FE-47FE56A25198}" srcOrd="2" destOrd="1" presId="urn:microsoft.com/office/officeart/2005/8/layout/orgChart1"/>
    <dgm:cxn modelId="{E8D34C90-00C7-4AF9-97B6-196E8F3A1B93}" type="presParOf" srcId="{9492F822-8979-4C8E-8785-C9F90B509F3A}" destId="{8DD93805-7AF3-4388-B96A-0C4E35E232AD}" srcOrd="2" destOrd="1" presId="urn:microsoft.com/office/officeart/2005/8/layout/orgChart1"/>
    <dgm:cxn modelId="{101A5DEE-A671-46C4-B07E-F1B0F37B6241}" type="presOf" srcId="{AB331A4B-23BB-4F87-86B5-EE58A5A619EB}" destId="{8DD93805-7AF3-4388-B96A-0C4E35E232AD}" srcOrd="0" destOrd="0" presId="urn:microsoft.com/office/officeart/2005/8/layout/orgChart1"/>
    <dgm:cxn modelId="{BDEE0E51-F347-4BFA-BEDD-8D934147452E}" type="presParOf" srcId="{9492F822-8979-4C8E-8785-C9F90B509F3A}" destId="{2C5820B3-CF99-4F41-952D-FB65C1003F06}" srcOrd="3" destOrd="1" presId="urn:microsoft.com/office/officeart/2005/8/layout/orgChart1"/>
    <dgm:cxn modelId="{EE22124B-651D-4E06-86D8-42BB209FFF22}" type="presParOf" srcId="{2C5820B3-CF99-4F41-952D-FB65C1003F06}" destId="{267E1AF6-1C3B-40BF-8EBB-E5D35D0EF6D5}" srcOrd="0" destOrd="3" presId="urn:microsoft.com/office/officeart/2005/8/layout/orgChart1"/>
    <dgm:cxn modelId="{28C710DB-9A8A-4CBB-A61E-EDABB73A6F15}" type="presOf" srcId="{3D5BB7FF-B1AE-4EB1-AE85-D79E9B03CB78}" destId="{267E1AF6-1C3B-40BF-8EBB-E5D35D0EF6D5}" srcOrd="0" destOrd="0" presId="urn:microsoft.com/office/officeart/2005/8/layout/orgChart1"/>
    <dgm:cxn modelId="{C6ACD954-2FDF-411A-8B4E-91A953D2DF05}" type="presParOf" srcId="{267E1AF6-1C3B-40BF-8EBB-E5D35D0EF6D5}" destId="{73B14B7D-D54D-44BB-89C1-4F6D19741E1A}" srcOrd="0" destOrd="0" presId="urn:microsoft.com/office/officeart/2005/8/layout/orgChart1"/>
    <dgm:cxn modelId="{C0B043AA-4009-43C8-BE04-BB45F2E94B91}" type="presOf" srcId="{3D5BB7FF-B1AE-4EB1-AE85-D79E9B03CB78}" destId="{73B14B7D-D54D-44BB-89C1-4F6D19741E1A}" srcOrd="0" destOrd="0" presId="urn:microsoft.com/office/officeart/2005/8/layout/orgChart1"/>
    <dgm:cxn modelId="{39FB7F3E-ABF8-473E-BAC4-4F962A0E5B30}" type="presParOf" srcId="{267E1AF6-1C3B-40BF-8EBB-E5D35D0EF6D5}" destId="{3B8BCCA7-8A33-496C-98E2-A8DEA8AA4C40}" srcOrd="1" destOrd="0" presId="urn:microsoft.com/office/officeart/2005/8/layout/orgChart1"/>
    <dgm:cxn modelId="{07935A79-36E9-4410-ADCC-B07738FC31D3}" type="presOf" srcId="{3D5BB7FF-B1AE-4EB1-AE85-D79E9B03CB78}" destId="{3B8BCCA7-8A33-496C-98E2-A8DEA8AA4C40}" srcOrd="0" destOrd="0" presId="urn:microsoft.com/office/officeart/2005/8/layout/orgChart1"/>
    <dgm:cxn modelId="{0D896A19-E97E-422F-B51A-6696438AAE61}" type="presParOf" srcId="{2C5820B3-CF99-4F41-952D-FB65C1003F06}" destId="{81D268F2-A72D-4082-BACC-669F04525017}" srcOrd="1" destOrd="3" presId="urn:microsoft.com/office/officeart/2005/8/layout/orgChart1"/>
    <dgm:cxn modelId="{0F8B30A2-798A-4F54-A33F-17D45028437E}" type="presParOf" srcId="{81D268F2-A72D-4082-BACC-669F04525017}" destId="{589C83AE-7B0D-4B15-8EE9-A01DCBC9EE91}" srcOrd="0" destOrd="1" presId="urn:microsoft.com/office/officeart/2005/8/layout/orgChart1"/>
    <dgm:cxn modelId="{2CCA4066-655D-4CEC-80AE-96A38637B444}" type="presOf" srcId="{154C974E-350F-45C9-B334-B8348B66969A}" destId="{589C83AE-7B0D-4B15-8EE9-A01DCBC9EE91}" srcOrd="0" destOrd="0" presId="urn:microsoft.com/office/officeart/2005/8/layout/orgChart1"/>
    <dgm:cxn modelId="{96D9FE31-CA21-468D-9608-9282896BFE91}" type="presParOf" srcId="{81D268F2-A72D-4082-BACC-669F04525017}" destId="{C257BE04-265F-4F15-AD53-88C513CD810D}" srcOrd="1" destOrd="1" presId="urn:microsoft.com/office/officeart/2005/8/layout/orgChart1"/>
    <dgm:cxn modelId="{BF452EB1-2882-4EC0-8901-B2FDC6779ED0}" type="presParOf" srcId="{C257BE04-265F-4F15-AD53-88C513CD810D}" destId="{13FBC1F5-6B7C-4776-9E9D-0361719675BD}" srcOrd="0" destOrd="1" presId="urn:microsoft.com/office/officeart/2005/8/layout/orgChart1"/>
    <dgm:cxn modelId="{9C741703-FAB1-4167-8BE0-D33D03B15B67}" type="presOf" srcId="{D299A73F-2D6E-4F14-A3BA-E84969F94051}" destId="{13FBC1F5-6B7C-4776-9E9D-0361719675BD}" srcOrd="0" destOrd="0" presId="urn:microsoft.com/office/officeart/2005/8/layout/orgChart1"/>
    <dgm:cxn modelId="{6E151D20-A0DA-45A5-AC5E-4CA26B222483}" type="presParOf" srcId="{13FBC1F5-6B7C-4776-9E9D-0361719675BD}" destId="{F0B526EF-1426-4022-8A86-D577AD9B5008}" srcOrd="0" destOrd="0" presId="urn:microsoft.com/office/officeart/2005/8/layout/orgChart1"/>
    <dgm:cxn modelId="{49CCEE11-AF3A-413B-801C-7509A4BAD4C6}" type="presOf" srcId="{D299A73F-2D6E-4F14-A3BA-E84969F94051}" destId="{F0B526EF-1426-4022-8A86-D577AD9B5008}" srcOrd="0" destOrd="0" presId="urn:microsoft.com/office/officeart/2005/8/layout/orgChart1"/>
    <dgm:cxn modelId="{B2DB724F-BB0E-4418-AC33-282320F02192}" type="presParOf" srcId="{13FBC1F5-6B7C-4776-9E9D-0361719675BD}" destId="{AAAB4EBD-F7E9-48ED-8F38-97491DCA2E82}" srcOrd="1" destOrd="0" presId="urn:microsoft.com/office/officeart/2005/8/layout/orgChart1"/>
    <dgm:cxn modelId="{B1211639-81C6-477D-ACA7-94A56B0A68A1}" type="presOf" srcId="{D299A73F-2D6E-4F14-A3BA-E84969F94051}" destId="{AAAB4EBD-F7E9-48ED-8F38-97491DCA2E82}" srcOrd="0" destOrd="0" presId="urn:microsoft.com/office/officeart/2005/8/layout/orgChart1"/>
    <dgm:cxn modelId="{06559BC6-CBC9-4787-B4C8-D163FB6DADA2}" type="presParOf" srcId="{C257BE04-265F-4F15-AD53-88C513CD810D}" destId="{0C52EDB8-781D-4D5B-ADD2-C1B943F3A7D8}" srcOrd="1" destOrd="1" presId="urn:microsoft.com/office/officeart/2005/8/layout/orgChart1"/>
    <dgm:cxn modelId="{12D56278-7D89-44DD-B1F7-52C49C3AEEE9}" type="presParOf" srcId="{C257BE04-265F-4F15-AD53-88C513CD810D}" destId="{3BC86B41-ECE6-40CF-B1A5-5EFF2CFDBAE6}" srcOrd="2" destOrd="1" presId="urn:microsoft.com/office/officeart/2005/8/layout/orgChart1"/>
    <dgm:cxn modelId="{CF5CCACB-734B-4597-8D6D-4F2E09C07300}" type="presParOf" srcId="{2C5820B3-CF99-4F41-952D-FB65C1003F06}" destId="{DF09D5B4-D224-4F7F-9A28-BDF505B46BFA}" srcOrd="2" destOrd="3" presId="urn:microsoft.com/office/officeart/2005/8/layout/orgChart1"/>
    <dgm:cxn modelId="{EE11A6F6-7649-4796-A334-D3171835493E}" type="presParOf" srcId="{A286B406-9B13-4A72-91C6-A6242CAB0FBC}" destId="{BC332025-6E0F-4CA8-A973-D01E4CC30E39}"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3E4B40-F41C-4B0F-8B9C-CA306A916299}" type="doc">
      <dgm:prSet loTypeId="urn:microsoft.com/office/officeart/2005/8/layout/orgChart1" loCatId="hierarchy" qsTypeId="urn:microsoft.com/office/officeart/2005/8/quickstyle/3d4" qsCatId="3D" csTypeId="urn:microsoft.com/office/officeart/2005/8/colors/accent1_2" csCatId="accent1" phldr="1"/>
      <dgm:spPr/>
      <dgm:t>
        <a:bodyPr/>
        <a:lstStyle/>
        <a:p>
          <a:endParaRPr lang="zh-CN" altLang="en-US"/>
        </a:p>
      </dgm:t>
    </dgm:pt>
    <dgm:pt modelId="{A01E9FDC-C541-4E45-A256-7A86FD1F9ADE}">
      <dgm:prSet phldrT="[文本]"/>
      <dgm:spPr/>
      <dgm:t>
        <a:bodyPr/>
        <a:lstStyle/>
        <a:p>
          <a:r>
            <a:rPr lang="zh-CN" altLang="en-US" dirty="0"/>
            <a:t>退货</a:t>
          </a:r>
        </a:p>
      </dgm:t>
    </dgm:pt>
    <dgm:pt modelId="{015B64D8-B7CA-4F06-8961-D4F393DE982A}" cxnId="{D51158D7-6157-46EE-AEDF-01440B0EAE3E}" type="parTrans">
      <dgm:prSet/>
      <dgm:spPr/>
      <dgm:t>
        <a:bodyPr/>
        <a:lstStyle/>
        <a:p>
          <a:endParaRPr lang="zh-CN" altLang="en-US"/>
        </a:p>
      </dgm:t>
    </dgm:pt>
    <dgm:pt modelId="{7BADA381-0D7A-40F8-8097-2B0275F4C807}" cxnId="{D51158D7-6157-46EE-AEDF-01440B0EAE3E}" type="sibTrans">
      <dgm:prSet/>
      <dgm:spPr/>
      <dgm:t>
        <a:bodyPr/>
        <a:lstStyle/>
        <a:p>
          <a:endParaRPr lang="zh-CN" altLang="en-US"/>
        </a:p>
      </dgm:t>
    </dgm:pt>
    <dgm:pt modelId="{E57AC996-2F76-4FA2-AC01-A3864C320DFE}">
      <dgm:prSet phldrT="[文本]" phldr="0" custT="0"/>
      <dgm:spPr/>
      <dgm:t>
        <a:bodyPr vert="horz" wrap="square"/>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a:lnSpc>
              <a:spcPct val="100000"/>
            </a:lnSpc>
            <a:spcBef>
              <a:spcPct val="0"/>
            </a:spcBef>
            <a:spcAft>
              <a:spcPct val="35000"/>
            </a:spcAft>
          </a:pPr>
          <a:r>
            <a:rPr lang="zh-CN" altLang="en-US" dirty="0"/>
            <a:t>衣服质量问题</a:t>
          </a:r>
          <a:r>
            <a:rPr/>
            <a:t/>
          </a:r>
          <a:endParaRPr/>
        </a:p>
      </dgm:t>
    </dgm:pt>
    <dgm:pt modelId="{2DB704DB-3BA5-44CA-B5C2-9DB2AF890912}" cxnId="{BEB1FB0B-2D13-4C21-8DEB-46809E33F16C}" type="parTrans">
      <dgm:prSet/>
      <dgm:spPr/>
      <dgm:t>
        <a:bodyPr/>
        <a:lstStyle/>
        <a:p>
          <a:endParaRPr lang="zh-CN" altLang="en-US"/>
        </a:p>
      </dgm:t>
    </dgm:pt>
    <dgm:pt modelId="{2714C22A-175B-4DCA-BAD3-3B0BC043DAB4}" cxnId="{BEB1FB0B-2D13-4C21-8DEB-46809E33F16C}" type="sibTrans">
      <dgm:prSet/>
      <dgm:spPr/>
      <dgm:t>
        <a:bodyPr/>
        <a:lstStyle/>
        <a:p>
          <a:endParaRPr lang="zh-CN" altLang="en-US"/>
        </a:p>
      </dgm:t>
    </dgm:pt>
    <dgm:pt modelId="{AE35C5B5-220C-48CD-9A39-AE579CBDEEA9}">
      <dgm:prSet phldrT="[文本]" phldr="0" custT="0"/>
      <dgm:spPr/>
      <dgm:t>
        <a:bodyPr vert="horz" wrap="square"/>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a:lnSpc>
              <a:spcPct val="100000"/>
            </a:lnSpc>
            <a:spcBef>
              <a:spcPct val="0"/>
            </a:spcBef>
            <a:spcAft>
              <a:spcPct val="35000"/>
            </a:spcAft>
          </a:pPr>
          <a:r>
            <a:rPr lang="zh-CN" altLang="en-US" b="0" dirty="0">
              <a:solidFill>
                <a:schemeClr val="bg1"/>
              </a:solidFill>
              <a:latin typeface="楷体" panose="02010609060101010101" pitchFamily="49" charset="-122"/>
              <a:ea typeface="楷体" panose="02010609060101010101" pitchFamily="49" charset="-122"/>
              <a:sym typeface="Arial" panose="020B0604020202020204" pitchFamily="34" charset="0"/>
            </a:rPr>
            <a:t>针对有质量问题要退货的，让顾客提供质量问题地方的照片，并且在后台申请退款时上传照片作为凭证，以供处理退款人员参考，并且卖方承担买家退回来的运费</a:t>
          </a:r>
          <a:r>
            <a:rPr lang="zh-CN" altLang="en-US" b="0" dirty="0">
              <a:latin typeface="楷体" panose="02010609060101010101" pitchFamily="49" charset="-122"/>
              <a:ea typeface="楷体" panose="02010609060101010101" pitchFamily="49" charset="-122"/>
            </a:rPr>
            <a:t/>
          </a:r>
          <a:endParaRPr lang="zh-CN" altLang="en-US" b="0" dirty="0">
            <a:latin typeface="楷体" panose="02010609060101010101" pitchFamily="49" charset="-122"/>
            <a:ea typeface="楷体" panose="02010609060101010101" pitchFamily="49" charset="-122"/>
          </a:endParaRPr>
        </a:p>
      </dgm:t>
    </dgm:pt>
    <dgm:pt modelId="{E2E27A1B-5E75-49BD-B430-2BC86CF1ADEA}" cxnId="{C243E016-93AC-4FDE-97D8-6146E0A701DE}" type="parTrans">
      <dgm:prSet/>
      <dgm:spPr/>
      <dgm:t>
        <a:bodyPr/>
        <a:lstStyle/>
        <a:p>
          <a:endParaRPr lang="zh-CN" altLang="en-US"/>
        </a:p>
      </dgm:t>
    </dgm:pt>
    <dgm:pt modelId="{2CBDBAD7-2B23-4FE9-8DFF-6420EFB3CD9E}" cxnId="{C243E016-93AC-4FDE-97D8-6146E0A701DE}" type="sibTrans">
      <dgm:prSet/>
      <dgm:spPr/>
      <dgm:t>
        <a:bodyPr/>
        <a:lstStyle/>
        <a:p>
          <a:endParaRPr lang="zh-CN" altLang="en-US"/>
        </a:p>
      </dgm:t>
    </dgm:pt>
    <dgm:pt modelId="{3D5BB7FF-B1AE-4EB1-AE85-D79E9B03CB78}">
      <dgm:prSet phldrT="[文本]"/>
      <dgm:spPr/>
      <dgm:t>
        <a:bodyPr/>
        <a:lstStyle/>
        <a:p>
          <a:r>
            <a:rPr lang="zh-CN" altLang="en-US" dirty="0"/>
            <a:t>尺码不合适或颜色不喜欢</a:t>
          </a:r>
        </a:p>
      </dgm:t>
    </dgm:pt>
    <dgm:pt modelId="{AB331A4B-23BB-4F87-86B5-EE58A5A619EB}" cxnId="{AB8D4BCB-B4F3-4A56-9BF3-7D237F4BDE53}" type="parTrans">
      <dgm:prSet/>
      <dgm:spPr/>
      <dgm:t>
        <a:bodyPr/>
        <a:lstStyle/>
        <a:p>
          <a:endParaRPr lang="zh-CN" altLang="en-US"/>
        </a:p>
      </dgm:t>
    </dgm:pt>
    <dgm:pt modelId="{BB8BE483-1134-4881-A08D-AA2A037A51E5}" cxnId="{AB8D4BCB-B4F3-4A56-9BF3-7D237F4BDE53}" type="sibTrans">
      <dgm:prSet/>
      <dgm:spPr/>
      <dgm:t>
        <a:bodyPr/>
        <a:lstStyle/>
        <a:p>
          <a:endParaRPr lang="zh-CN" altLang="en-US"/>
        </a:p>
      </dgm:t>
    </dgm:pt>
    <dgm:pt modelId="{D299A73F-2D6E-4F14-A3BA-E84969F94051}">
      <dgm:prSet phldrT="[文本]"/>
      <dgm:spPr/>
      <dgm:t>
        <a:bodyPr/>
        <a:lstStyle/>
        <a:p>
          <a:r>
            <a:rPr lang="zh-CN" altLang="en-US" b="0" dirty="0">
              <a:solidFill>
                <a:schemeClr val="bg1"/>
              </a:solidFill>
              <a:latin typeface="楷体" panose="02010609060101010101" pitchFamily="49" charset="-122"/>
              <a:ea typeface="楷体" panose="02010609060101010101" pitchFamily="49" charset="-122"/>
            </a:rPr>
            <a:t>针对尺码不适合或者款式不喜欢要退货的买家，客服同样可以建议顾客转让给他人后再来拍下自己喜欢的款式，以减少顾客退换的麻烦和降低我们的退换率</a:t>
          </a:r>
          <a:endParaRPr lang="zh-CN" altLang="en-US" b="0" dirty="0">
            <a:latin typeface="楷体" panose="02010609060101010101" pitchFamily="49" charset="-122"/>
            <a:ea typeface="楷体" panose="02010609060101010101" pitchFamily="49" charset="-122"/>
          </a:endParaRPr>
        </a:p>
      </dgm:t>
    </dgm:pt>
    <dgm:pt modelId="{154C974E-350F-45C9-B334-B8348B66969A}" cxnId="{020357F9-0BD3-4E8A-B09C-A58B2E44094B}" type="parTrans">
      <dgm:prSet/>
      <dgm:spPr/>
      <dgm:t>
        <a:bodyPr/>
        <a:lstStyle/>
        <a:p>
          <a:endParaRPr lang="zh-CN" altLang="en-US"/>
        </a:p>
      </dgm:t>
    </dgm:pt>
    <dgm:pt modelId="{C9ECABBE-79A7-40FA-A5A2-328B61A68676}" cxnId="{020357F9-0BD3-4E8A-B09C-A58B2E44094B}" type="sibTrans">
      <dgm:prSet/>
      <dgm:spPr/>
      <dgm:t>
        <a:bodyPr/>
        <a:lstStyle/>
        <a:p>
          <a:endParaRPr lang="zh-CN" altLang="en-US"/>
        </a:p>
      </dgm:t>
    </dgm:pt>
    <dgm:pt modelId="{9BBAABDD-FA54-43D7-B13B-1A527E65BCF9}" type="pres">
      <dgm:prSet presAssocID="{753E4B40-F41C-4B0F-8B9C-CA306A916299}" presName="hierChild1" presStyleCnt="0">
        <dgm:presLayoutVars>
          <dgm:orgChart val="1"/>
          <dgm:chPref val="1"/>
          <dgm:dir/>
          <dgm:animOne val="branch"/>
          <dgm:animLvl val="lvl"/>
          <dgm:resizeHandles/>
        </dgm:presLayoutVars>
      </dgm:prSet>
      <dgm:spPr/>
    </dgm:pt>
    <dgm:pt modelId="{A286B406-9B13-4A72-91C6-A6242CAB0FBC}" type="pres">
      <dgm:prSet presAssocID="{A01E9FDC-C541-4E45-A256-7A86FD1F9ADE}" presName="hierRoot1" presStyleCnt="0">
        <dgm:presLayoutVars>
          <dgm:hierBranch val="init"/>
        </dgm:presLayoutVars>
      </dgm:prSet>
      <dgm:spPr/>
    </dgm:pt>
    <dgm:pt modelId="{62E88C9F-B46D-403A-BF2D-9A8294F90F26}" type="pres">
      <dgm:prSet presAssocID="{A01E9FDC-C541-4E45-A256-7A86FD1F9ADE}" presName="rootComposite1" presStyleCnt="0"/>
      <dgm:spPr/>
    </dgm:pt>
    <dgm:pt modelId="{B21650C2-FCCD-4E43-814B-EE49D4F60A6C}" type="pres">
      <dgm:prSet presAssocID="{A01E9FDC-C541-4E45-A256-7A86FD1F9ADE}" presName="rootText1" presStyleLbl="node0" presStyleIdx="0" presStyleCnt="1" custScaleX="54151" custScaleY="42282">
        <dgm:presLayoutVars>
          <dgm:chPref val="3"/>
        </dgm:presLayoutVars>
      </dgm:prSet>
      <dgm:spPr/>
    </dgm:pt>
    <dgm:pt modelId="{FB509375-E08C-4FA5-8A6F-CCD851FB193C}" type="pres">
      <dgm:prSet presAssocID="{A01E9FDC-C541-4E45-A256-7A86FD1F9ADE}" presName="rootConnector1" presStyleCnt="0"/>
      <dgm:spPr/>
    </dgm:pt>
    <dgm:pt modelId="{9492F822-8979-4C8E-8785-C9F90B509F3A}" type="pres">
      <dgm:prSet presAssocID="{A01E9FDC-C541-4E45-A256-7A86FD1F9ADE}" presName="hierChild2" presStyleCnt="0"/>
      <dgm:spPr/>
    </dgm:pt>
    <dgm:pt modelId="{15569340-9E1F-4E1E-8522-CC9792219510}" type="pres">
      <dgm:prSet presAssocID="{2DB704DB-3BA5-44CA-B5C2-9DB2AF890912}" presName="Name37" presStyleLbl="parChTrans1D2" presStyleIdx="0" presStyleCnt="2"/>
      <dgm:spPr/>
    </dgm:pt>
    <dgm:pt modelId="{C42B4D13-1E74-489F-B6BC-871F4B5D571F}" type="pres">
      <dgm:prSet presAssocID="{E57AC996-2F76-4FA2-AC01-A3864C320DFE}" presName="hierRoot2" presStyleCnt="0">
        <dgm:presLayoutVars>
          <dgm:hierBranch val="init"/>
        </dgm:presLayoutVars>
      </dgm:prSet>
      <dgm:spPr/>
    </dgm:pt>
    <dgm:pt modelId="{BC9E0B4E-7A50-4918-93BB-5BAB9D47F4D7}" type="pres">
      <dgm:prSet presAssocID="{E57AC996-2F76-4FA2-AC01-A3864C320DFE}" presName="rootComposite" presStyleCnt="0"/>
      <dgm:spPr/>
    </dgm:pt>
    <dgm:pt modelId="{F9CDB2EF-690B-471A-B9BC-381A9D45C821}" type="pres">
      <dgm:prSet presAssocID="{E57AC996-2F76-4FA2-AC01-A3864C320DFE}" presName="rootText" presStyleLbl="node2" presStyleIdx="0" presStyleCnt="2" custScaleX="75597" custScaleY="50935">
        <dgm:presLayoutVars>
          <dgm:chPref val="3"/>
        </dgm:presLayoutVars>
      </dgm:prSet>
      <dgm:spPr/>
    </dgm:pt>
    <dgm:pt modelId="{2C44615C-0642-4033-B69B-0F23D489A23A}" type="pres">
      <dgm:prSet presAssocID="{E57AC996-2F76-4FA2-AC01-A3864C320DFE}" presName="rootConnector" presStyleCnt="0"/>
      <dgm:spPr/>
    </dgm:pt>
    <dgm:pt modelId="{45F5BF38-85F7-4F42-9FDC-C2339D0D5F8E}" type="pres">
      <dgm:prSet presAssocID="{E57AC996-2F76-4FA2-AC01-A3864C320DFE}" presName="hierChild4" presStyleCnt="0"/>
      <dgm:spPr/>
    </dgm:pt>
    <dgm:pt modelId="{D7801586-1D2F-4D6A-8232-9739119ED6E9}" type="pres">
      <dgm:prSet presAssocID="{E2E27A1B-5E75-49BD-B430-2BC86CF1ADEA}" presName="Name37" presStyleLbl="parChTrans1D3" presStyleIdx="0" presStyleCnt="2"/>
      <dgm:spPr/>
    </dgm:pt>
    <dgm:pt modelId="{D1D03A88-54FA-433D-B56D-7159CD894718}" type="pres">
      <dgm:prSet presAssocID="{AE35C5B5-220C-48CD-9A39-AE579CBDEEA9}" presName="hierRoot2" presStyleCnt="0">
        <dgm:presLayoutVars>
          <dgm:hierBranch val="init"/>
        </dgm:presLayoutVars>
      </dgm:prSet>
      <dgm:spPr/>
    </dgm:pt>
    <dgm:pt modelId="{31F60CB7-5EC1-4877-B159-F54B1DB7D137}" type="pres">
      <dgm:prSet presAssocID="{AE35C5B5-220C-48CD-9A39-AE579CBDEEA9}" presName="rootComposite" presStyleCnt="0"/>
      <dgm:spPr/>
    </dgm:pt>
    <dgm:pt modelId="{541E30FD-9D0A-450C-8394-0AD310097198}" type="pres">
      <dgm:prSet presAssocID="{AE35C5B5-220C-48CD-9A39-AE579CBDEEA9}" presName="rootText" presStyleLbl="node3" presStyleIdx="0" presStyleCnt="2" custScaleX="108202" custScaleY="157285">
        <dgm:presLayoutVars>
          <dgm:chPref val="3"/>
        </dgm:presLayoutVars>
      </dgm:prSet>
      <dgm:spPr/>
    </dgm:pt>
    <dgm:pt modelId="{B5DFF830-B477-4CD9-BEF3-438E65616FE0}" type="pres">
      <dgm:prSet presAssocID="{AE35C5B5-220C-48CD-9A39-AE579CBDEEA9}" presName="rootConnector" presStyleCnt="0"/>
      <dgm:spPr/>
    </dgm:pt>
    <dgm:pt modelId="{EE844FE6-77D1-42CA-8993-7E4763A6073A}" type="pres">
      <dgm:prSet presAssocID="{AE35C5B5-220C-48CD-9A39-AE579CBDEEA9}" presName="hierChild4" presStyleCnt="0"/>
      <dgm:spPr/>
    </dgm:pt>
    <dgm:pt modelId="{70BE2C4F-F6B0-4833-8FEF-700B6218CB1F}" type="pres">
      <dgm:prSet presAssocID="{AE35C5B5-220C-48CD-9A39-AE579CBDEEA9}" presName="hierChild5" presStyleCnt="0"/>
      <dgm:spPr/>
    </dgm:pt>
    <dgm:pt modelId="{DB6E5F0F-87E2-4160-A2FE-47FE56A25198}" type="pres">
      <dgm:prSet presAssocID="{E57AC996-2F76-4FA2-AC01-A3864C320DFE}" presName="hierChild5" presStyleCnt="0"/>
      <dgm:spPr/>
    </dgm:pt>
    <dgm:pt modelId="{8DD93805-7AF3-4388-B96A-0C4E35E232AD}" type="pres">
      <dgm:prSet presAssocID="{AB331A4B-23BB-4F87-86B5-EE58A5A619EB}" presName="Name37" presStyleLbl="parChTrans1D2" presStyleIdx="1" presStyleCnt="2"/>
      <dgm:spPr/>
    </dgm:pt>
    <dgm:pt modelId="{2C5820B3-CF99-4F41-952D-FB65C1003F06}" type="pres">
      <dgm:prSet presAssocID="{3D5BB7FF-B1AE-4EB1-AE85-D79E9B03CB78}" presName="hierRoot2" presStyleCnt="0">
        <dgm:presLayoutVars>
          <dgm:hierBranch val="init"/>
        </dgm:presLayoutVars>
      </dgm:prSet>
      <dgm:spPr/>
    </dgm:pt>
    <dgm:pt modelId="{267E1AF6-1C3B-40BF-8EBB-E5D35D0EF6D5}" type="pres">
      <dgm:prSet presAssocID="{3D5BB7FF-B1AE-4EB1-AE85-D79E9B03CB78}" presName="rootComposite" presStyleCnt="0"/>
      <dgm:spPr/>
    </dgm:pt>
    <dgm:pt modelId="{73B14B7D-D54D-44BB-89C1-4F6D19741E1A}" type="pres">
      <dgm:prSet presAssocID="{3D5BB7FF-B1AE-4EB1-AE85-D79E9B03CB78}" presName="rootText" presStyleLbl="node2" presStyleIdx="1" presStyleCnt="2" custScaleX="81107" custScaleY="50935">
        <dgm:presLayoutVars>
          <dgm:chPref val="3"/>
        </dgm:presLayoutVars>
      </dgm:prSet>
      <dgm:spPr/>
    </dgm:pt>
    <dgm:pt modelId="{3B8BCCA7-8A33-496C-98E2-A8DEA8AA4C40}" type="pres">
      <dgm:prSet presAssocID="{3D5BB7FF-B1AE-4EB1-AE85-D79E9B03CB78}" presName="rootConnector" presStyleCnt="0"/>
      <dgm:spPr/>
    </dgm:pt>
    <dgm:pt modelId="{81D268F2-A72D-4082-BACC-669F04525017}" type="pres">
      <dgm:prSet presAssocID="{3D5BB7FF-B1AE-4EB1-AE85-D79E9B03CB78}" presName="hierChild4" presStyleCnt="0"/>
      <dgm:spPr/>
    </dgm:pt>
    <dgm:pt modelId="{589C83AE-7B0D-4B15-8EE9-A01DCBC9EE91}" type="pres">
      <dgm:prSet presAssocID="{154C974E-350F-45C9-B334-B8348B66969A}" presName="Name37" presStyleLbl="parChTrans1D3" presStyleIdx="1" presStyleCnt="2"/>
      <dgm:spPr/>
    </dgm:pt>
    <dgm:pt modelId="{C257BE04-265F-4F15-AD53-88C513CD810D}" type="pres">
      <dgm:prSet presAssocID="{D299A73F-2D6E-4F14-A3BA-E84969F94051}" presName="hierRoot2" presStyleCnt="0">
        <dgm:presLayoutVars>
          <dgm:hierBranch val="init"/>
        </dgm:presLayoutVars>
      </dgm:prSet>
      <dgm:spPr/>
    </dgm:pt>
    <dgm:pt modelId="{13FBC1F5-6B7C-4776-9E9D-0361719675BD}" type="pres">
      <dgm:prSet presAssocID="{D299A73F-2D6E-4F14-A3BA-E84969F94051}" presName="rootComposite" presStyleCnt="0"/>
      <dgm:spPr/>
    </dgm:pt>
    <dgm:pt modelId="{F0B526EF-1426-4022-8A86-D577AD9B5008}" type="pres">
      <dgm:prSet presAssocID="{D299A73F-2D6E-4F14-A3BA-E84969F94051}" presName="rootText" presStyleLbl="node3" presStyleIdx="1" presStyleCnt="2" custScaleY="153752">
        <dgm:presLayoutVars>
          <dgm:chPref val="3"/>
        </dgm:presLayoutVars>
      </dgm:prSet>
      <dgm:spPr/>
    </dgm:pt>
    <dgm:pt modelId="{AAAB4EBD-F7E9-48ED-8F38-97491DCA2E82}" type="pres">
      <dgm:prSet presAssocID="{D299A73F-2D6E-4F14-A3BA-E84969F94051}" presName="rootConnector" presStyleCnt="0"/>
      <dgm:spPr/>
    </dgm:pt>
    <dgm:pt modelId="{0C52EDB8-781D-4D5B-ADD2-C1B943F3A7D8}" type="pres">
      <dgm:prSet presAssocID="{D299A73F-2D6E-4F14-A3BA-E84969F94051}" presName="hierChild4" presStyleCnt="0"/>
      <dgm:spPr/>
    </dgm:pt>
    <dgm:pt modelId="{3BC86B41-ECE6-40CF-B1A5-5EFF2CFDBAE6}" type="pres">
      <dgm:prSet presAssocID="{D299A73F-2D6E-4F14-A3BA-E84969F94051}" presName="hierChild5" presStyleCnt="0"/>
      <dgm:spPr/>
    </dgm:pt>
    <dgm:pt modelId="{DF09D5B4-D224-4F7F-9A28-BDF505B46BFA}" type="pres">
      <dgm:prSet presAssocID="{3D5BB7FF-B1AE-4EB1-AE85-D79E9B03CB78}" presName="hierChild5" presStyleCnt="0"/>
      <dgm:spPr/>
    </dgm:pt>
    <dgm:pt modelId="{BC332025-6E0F-4CA8-A973-D01E4CC30E39}" type="pres">
      <dgm:prSet presAssocID="{A01E9FDC-C541-4E45-A256-7A86FD1F9ADE}" presName="hierChild3" presStyleCnt="0"/>
      <dgm:spPr/>
    </dgm:pt>
  </dgm:ptLst>
  <dgm:cxnLst>
    <dgm:cxn modelId="{D51158D7-6157-46EE-AEDF-01440B0EAE3E}" srcId="{753E4B40-F41C-4B0F-8B9C-CA306A916299}" destId="{A01E9FDC-C541-4E45-A256-7A86FD1F9ADE}" srcOrd="0" destOrd="0" parTransId="{015B64D8-B7CA-4F06-8961-D4F393DE982A}" sibTransId="{7BADA381-0D7A-40F8-8097-2B0275F4C807}"/>
    <dgm:cxn modelId="{BEB1FB0B-2D13-4C21-8DEB-46809E33F16C}" srcId="{A01E9FDC-C541-4E45-A256-7A86FD1F9ADE}" destId="{E57AC996-2F76-4FA2-AC01-A3864C320DFE}" srcOrd="0" destOrd="0" parTransId="{2DB704DB-3BA5-44CA-B5C2-9DB2AF890912}" sibTransId="{2714C22A-175B-4DCA-BAD3-3B0BC043DAB4}"/>
    <dgm:cxn modelId="{C243E016-93AC-4FDE-97D8-6146E0A701DE}" srcId="{E57AC996-2F76-4FA2-AC01-A3864C320DFE}" destId="{AE35C5B5-220C-48CD-9A39-AE579CBDEEA9}" srcOrd="0" destOrd="0" parTransId="{E2E27A1B-5E75-49BD-B430-2BC86CF1ADEA}" sibTransId="{2CBDBAD7-2B23-4FE9-8DFF-6420EFB3CD9E}"/>
    <dgm:cxn modelId="{AB8D4BCB-B4F3-4A56-9BF3-7D237F4BDE53}" srcId="{A01E9FDC-C541-4E45-A256-7A86FD1F9ADE}" destId="{3D5BB7FF-B1AE-4EB1-AE85-D79E9B03CB78}" srcOrd="1" destOrd="0" parTransId="{AB331A4B-23BB-4F87-86B5-EE58A5A619EB}" sibTransId="{BB8BE483-1134-4881-A08D-AA2A037A51E5}"/>
    <dgm:cxn modelId="{020357F9-0BD3-4E8A-B09C-A58B2E44094B}" srcId="{3D5BB7FF-B1AE-4EB1-AE85-D79E9B03CB78}" destId="{D299A73F-2D6E-4F14-A3BA-E84969F94051}" srcOrd="0" destOrd="1" parTransId="{154C974E-350F-45C9-B334-B8348B66969A}" sibTransId="{C9ECABBE-79A7-40FA-A5A2-328B61A68676}"/>
    <dgm:cxn modelId="{88B5D187-E2D1-407F-9EB3-0299DD79306C}" type="presOf" srcId="{753E4B40-F41C-4B0F-8B9C-CA306A916299}" destId="{9BBAABDD-FA54-43D7-B13B-1A527E65BCF9}" srcOrd="0" destOrd="0" presId="urn:microsoft.com/office/officeart/2005/8/layout/orgChart1"/>
    <dgm:cxn modelId="{E1359B0C-D6B3-4C8D-B2D0-D24E388C1625}" type="presParOf" srcId="{9BBAABDD-FA54-43D7-B13B-1A527E65BCF9}" destId="{A286B406-9B13-4A72-91C6-A6242CAB0FBC}" srcOrd="0" destOrd="0" presId="urn:microsoft.com/office/officeart/2005/8/layout/orgChart1"/>
    <dgm:cxn modelId="{630C7894-2C5D-4621-B5A0-D9C53E621B3B}" type="presParOf" srcId="{A286B406-9B13-4A72-91C6-A6242CAB0FBC}" destId="{62E88C9F-B46D-403A-BF2D-9A8294F90F26}" srcOrd="0" destOrd="0" presId="urn:microsoft.com/office/officeart/2005/8/layout/orgChart1"/>
    <dgm:cxn modelId="{6E968314-5A75-4BA5-9640-2994DE2A11EF}" type="presOf" srcId="{A01E9FDC-C541-4E45-A256-7A86FD1F9ADE}" destId="{62E88C9F-B46D-403A-BF2D-9A8294F90F26}" srcOrd="0" destOrd="0" presId="urn:microsoft.com/office/officeart/2005/8/layout/orgChart1"/>
    <dgm:cxn modelId="{C8FE2A0C-7D44-4EB8-BA9C-8E4341090F95}" type="presParOf" srcId="{62E88C9F-B46D-403A-BF2D-9A8294F90F26}" destId="{B21650C2-FCCD-4E43-814B-EE49D4F60A6C}" srcOrd="0" destOrd="0" presId="urn:microsoft.com/office/officeart/2005/8/layout/orgChart1"/>
    <dgm:cxn modelId="{B74C8F0F-D606-47FA-81B1-81559F77F7FC}" type="presOf" srcId="{A01E9FDC-C541-4E45-A256-7A86FD1F9ADE}" destId="{B21650C2-FCCD-4E43-814B-EE49D4F60A6C}" srcOrd="0" destOrd="0" presId="urn:microsoft.com/office/officeart/2005/8/layout/orgChart1"/>
    <dgm:cxn modelId="{F3A31112-BA1F-4C0B-87EF-D2FB0B01BE84}" type="presParOf" srcId="{62E88C9F-B46D-403A-BF2D-9A8294F90F26}" destId="{FB509375-E08C-4FA5-8A6F-CCD851FB193C}" srcOrd="1" destOrd="0" presId="urn:microsoft.com/office/officeart/2005/8/layout/orgChart1"/>
    <dgm:cxn modelId="{2C763560-2BE4-48B6-ABD3-AF9CADD99D93}" type="presOf" srcId="{A01E9FDC-C541-4E45-A256-7A86FD1F9ADE}" destId="{FB509375-E08C-4FA5-8A6F-CCD851FB193C}" srcOrd="0" destOrd="0" presId="urn:microsoft.com/office/officeart/2005/8/layout/orgChart1"/>
    <dgm:cxn modelId="{5886B2B5-6FDD-41E4-97FF-1F8FCC55B41A}" type="presParOf" srcId="{A286B406-9B13-4A72-91C6-A6242CAB0FBC}" destId="{9492F822-8979-4C8E-8785-C9F90B509F3A}" srcOrd="1" destOrd="0" presId="urn:microsoft.com/office/officeart/2005/8/layout/orgChart1"/>
    <dgm:cxn modelId="{7C5FE9F9-7277-4684-902C-5F67C21DB2D6}" type="presParOf" srcId="{9492F822-8979-4C8E-8785-C9F90B509F3A}" destId="{15569340-9E1F-4E1E-8522-CC9792219510}" srcOrd="0" destOrd="1" presId="urn:microsoft.com/office/officeart/2005/8/layout/orgChart1"/>
    <dgm:cxn modelId="{F2DEC2CC-AACB-403B-B1FD-B84008B45853}" type="presOf" srcId="{2DB704DB-3BA5-44CA-B5C2-9DB2AF890912}" destId="{15569340-9E1F-4E1E-8522-CC9792219510}" srcOrd="0" destOrd="0" presId="urn:microsoft.com/office/officeart/2005/8/layout/orgChart1"/>
    <dgm:cxn modelId="{7B564721-DE8B-4F17-ABA7-E27BC573B913}" type="presParOf" srcId="{9492F822-8979-4C8E-8785-C9F90B509F3A}" destId="{C42B4D13-1E74-489F-B6BC-871F4B5D571F}" srcOrd="1" destOrd="1" presId="urn:microsoft.com/office/officeart/2005/8/layout/orgChart1"/>
    <dgm:cxn modelId="{E3B3048B-24F6-4D2E-9DE3-8DD85AEB2FE3}" type="presParOf" srcId="{C42B4D13-1E74-489F-B6BC-871F4B5D571F}" destId="{BC9E0B4E-7A50-4918-93BB-5BAB9D47F4D7}" srcOrd="0" destOrd="1" presId="urn:microsoft.com/office/officeart/2005/8/layout/orgChart1"/>
    <dgm:cxn modelId="{2915AD89-90F7-4D4B-AAA2-E15EAFE45676}" type="presOf" srcId="{E57AC996-2F76-4FA2-AC01-A3864C320DFE}" destId="{BC9E0B4E-7A50-4918-93BB-5BAB9D47F4D7}" srcOrd="0" destOrd="0" presId="urn:microsoft.com/office/officeart/2005/8/layout/orgChart1"/>
    <dgm:cxn modelId="{A1076D25-8FA4-4439-901B-18B701DB5F48}" type="presParOf" srcId="{BC9E0B4E-7A50-4918-93BB-5BAB9D47F4D7}" destId="{F9CDB2EF-690B-471A-B9BC-381A9D45C821}" srcOrd="0" destOrd="0" presId="urn:microsoft.com/office/officeart/2005/8/layout/orgChart1"/>
    <dgm:cxn modelId="{19222C6C-6726-40C7-9B8D-AD20F0FA0F0C}" type="presOf" srcId="{E57AC996-2F76-4FA2-AC01-A3864C320DFE}" destId="{F9CDB2EF-690B-471A-B9BC-381A9D45C821}" srcOrd="0" destOrd="0" presId="urn:microsoft.com/office/officeart/2005/8/layout/orgChart1"/>
    <dgm:cxn modelId="{C98BE095-7BA3-49A9-8294-F947D679B4AE}" type="presParOf" srcId="{BC9E0B4E-7A50-4918-93BB-5BAB9D47F4D7}" destId="{2C44615C-0642-4033-B69B-0F23D489A23A}" srcOrd="1" destOrd="0" presId="urn:microsoft.com/office/officeart/2005/8/layout/orgChart1"/>
    <dgm:cxn modelId="{7BA2231F-9A6F-4BD8-AC4C-8EAD2B0265DD}" type="presOf" srcId="{E57AC996-2F76-4FA2-AC01-A3864C320DFE}" destId="{2C44615C-0642-4033-B69B-0F23D489A23A}" srcOrd="0" destOrd="0" presId="urn:microsoft.com/office/officeart/2005/8/layout/orgChart1"/>
    <dgm:cxn modelId="{B705EC26-01CB-498E-9368-913F45F485ED}" type="presParOf" srcId="{C42B4D13-1E74-489F-B6BC-871F4B5D571F}" destId="{45F5BF38-85F7-4F42-9FDC-C2339D0D5F8E}" srcOrd="1" destOrd="1" presId="urn:microsoft.com/office/officeart/2005/8/layout/orgChart1"/>
    <dgm:cxn modelId="{5B8CC569-8584-4589-A69B-6B25E4CBD06E}" type="presParOf" srcId="{45F5BF38-85F7-4F42-9FDC-C2339D0D5F8E}" destId="{D7801586-1D2F-4D6A-8232-9739119ED6E9}" srcOrd="0" destOrd="1" presId="urn:microsoft.com/office/officeart/2005/8/layout/orgChart1"/>
    <dgm:cxn modelId="{D2EC6C2C-788F-494A-AB34-C2B895A51C81}" type="presOf" srcId="{E2E27A1B-5E75-49BD-B430-2BC86CF1ADEA}" destId="{D7801586-1D2F-4D6A-8232-9739119ED6E9}" srcOrd="0" destOrd="0" presId="urn:microsoft.com/office/officeart/2005/8/layout/orgChart1"/>
    <dgm:cxn modelId="{4EDB5426-8DE2-4471-8BEF-8A6954A151A1}" type="presParOf" srcId="{45F5BF38-85F7-4F42-9FDC-C2339D0D5F8E}" destId="{D1D03A88-54FA-433D-B56D-7159CD894718}" srcOrd="1" destOrd="1" presId="urn:microsoft.com/office/officeart/2005/8/layout/orgChart1"/>
    <dgm:cxn modelId="{0D6667AD-24F8-4C47-BD95-AB64D35DB1EA}" type="presParOf" srcId="{D1D03A88-54FA-433D-B56D-7159CD894718}" destId="{31F60CB7-5EC1-4877-B159-F54B1DB7D137}" srcOrd="0" destOrd="1" presId="urn:microsoft.com/office/officeart/2005/8/layout/orgChart1"/>
    <dgm:cxn modelId="{49557658-97D1-478F-AF89-99A7852BB227}" type="presOf" srcId="{AE35C5B5-220C-48CD-9A39-AE579CBDEEA9}" destId="{31F60CB7-5EC1-4877-B159-F54B1DB7D137}" srcOrd="0" destOrd="0" presId="urn:microsoft.com/office/officeart/2005/8/layout/orgChart1"/>
    <dgm:cxn modelId="{32AC7169-F5B2-412D-96B5-19A4BF093C6C}" type="presParOf" srcId="{31F60CB7-5EC1-4877-B159-F54B1DB7D137}" destId="{541E30FD-9D0A-450C-8394-0AD310097198}" srcOrd="0" destOrd="0" presId="urn:microsoft.com/office/officeart/2005/8/layout/orgChart1"/>
    <dgm:cxn modelId="{6406EBCC-6668-4478-9F84-AA470C69EEFD}" type="presOf" srcId="{AE35C5B5-220C-48CD-9A39-AE579CBDEEA9}" destId="{541E30FD-9D0A-450C-8394-0AD310097198}" srcOrd="0" destOrd="0" presId="urn:microsoft.com/office/officeart/2005/8/layout/orgChart1"/>
    <dgm:cxn modelId="{0EFDB64F-EF4E-4B50-A4F1-1A546977C8A6}" type="presParOf" srcId="{31F60CB7-5EC1-4877-B159-F54B1DB7D137}" destId="{B5DFF830-B477-4CD9-BEF3-438E65616FE0}" srcOrd="1" destOrd="0" presId="urn:microsoft.com/office/officeart/2005/8/layout/orgChart1"/>
    <dgm:cxn modelId="{9BB310BF-BB3E-4F66-A4F2-8F1A51A64BFC}" type="presOf" srcId="{AE35C5B5-220C-48CD-9A39-AE579CBDEEA9}" destId="{B5DFF830-B477-4CD9-BEF3-438E65616FE0}" srcOrd="0" destOrd="0" presId="urn:microsoft.com/office/officeart/2005/8/layout/orgChart1"/>
    <dgm:cxn modelId="{8A3137B6-3092-4675-98E6-1EC3A281E642}" type="presParOf" srcId="{D1D03A88-54FA-433D-B56D-7159CD894718}" destId="{EE844FE6-77D1-42CA-8993-7E4763A6073A}" srcOrd="1" destOrd="1" presId="urn:microsoft.com/office/officeart/2005/8/layout/orgChart1"/>
    <dgm:cxn modelId="{EED01A70-A5CD-4BB2-8A2B-A5FA99303DC9}" type="presParOf" srcId="{D1D03A88-54FA-433D-B56D-7159CD894718}" destId="{70BE2C4F-F6B0-4833-8FEF-700B6218CB1F}" srcOrd="2" destOrd="1" presId="urn:microsoft.com/office/officeart/2005/8/layout/orgChart1"/>
    <dgm:cxn modelId="{740C5EB7-A2F2-48FC-8C2B-F1F8BFC5D80D}" type="presParOf" srcId="{C42B4D13-1E74-489F-B6BC-871F4B5D571F}" destId="{DB6E5F0F-87E2-4160-A2FE-47FE56A25198}" srcOrd="2" destOrd="1" presId="urn:microsoft.com/office/officeart/2005/8/layout/orgChart1"/>
    <dgm:cxn modelId="{3E44EE8E-60F9-42D4-A9ED-961637E1FA44}" type="presParOf" srcId="{9492F822-8979-4C8E-8785-C9F90B509F3A}" destId="{8DD93805-7AF3-4388-B96A-0C4E35E232AD}" srcOrd="2" destOrd="1" presId="urn:microsoft.com/office/officeart/2005/8/layout/orgChart1"/>
    <dgm:cxn modelId="{0E35E8CB-FAD9-4C67-9B63-CFA0C8862C1A}" type="presOf" srcId="{AB331A4B-23BB-4F87-86B5-EE58A5A619EB}" destId="{8DD93805-7AF3-4388-B96A-0C4E35E232AD}" srcOrd="0" destOrd="0" presId="urn:microsoft.com/office/officeart/2005/8/layout/orgChart1"/>
    <dgm:cxn modelId="{C9C5122D-0F33-48C5-A0D4-F1635F9D6100}" type="presParOf" srcId="{9492F822-8979-4C8E-8785-C9F90B509F3A}" destId="{2C5820B3-CF99-4F41-952D-FB65C1003F06}" srcOrd="3" destOrd="1" presId="urn:microsoft.com/office/officeart/2005/8/layout/orgChart1"/>
    <dgm:cxn modelId="{A0925175-619F-4CDA-9999-A8C7420C2654}" type="presParOf" srcId="{2C5820B3-CF99-4F41-952D-FB65C1003F06}" destId="{267E1AF6-1C3B-40BF-8EBB-E5D35D0EF6D5}" srcOrd="0" destOrd="3" presId="urn:microsoft.com/office/officeart/2005/8/layout/orgChart1"/>
    <dgm:cxn modelId="{A59382C8-E69C-477C-8B12-4C59F8936C6A}" type="presOf" srcId="{3D5BB7FF-B1AE-4EB1-AE85-D79E9B03CB78}" destId="{267E1AF6-1C3B-40BF-8EBB-E5D35D0EF6D5}" srcOrd="0" destOrd="0" presId="urn:microsoft.com/office/officeart/2005/8/layout/orgChart1"/>
    <dgm:cxn modelId="{99CA583D-0334-4E70-9C65-58061FEBE2CE}" type="presParOf" srcId="{267E1AF6-1C3B-40BF-8EBB-E5D35D0EF6D5}" destId="{73B14B7D-D54D-44BB-89C1-4F6D19741E1A}" srcOrd="0" destOrd="0" presId="urn:microsoft.com/office/officeart/2005/8/layout/orgChart1"/>
    <dgm:cxn modelId="{0AF155B7-560D-4570-A8E9-56CFE41E68B9}" type="presOf" srcId="{3D5BB7FF-B1AE-4EB1-AE85-D79E9B03CB78}" destId="{73B14B7D-D54D-44BB-89C1-4F6D19741E1A}" srcOrd="0" destOrd="0" presId="urn:microsoft.com/office/officeart/2005/8/layout/orgChart1"/>
    <dgm:cxn modelId="{51F00A17-1253-4BC9-A6DA-EF8D88E609AF}" type="presParOf" srcId="{267E1AF6-1C3B-40BF-8EBB-E5D35D0EF6D5}" destId="{3B8BCCA7-8A33-496C-98E2-A8DEA8AA4C40}" srcOrd="1" destOrd="0" presId="urn:microsoft.com/office/officeart/2005/8/layout/orgChart1"/>
    <dgm:cxn modelId="{0CF1D3D7-3917-4F62-848F-810C89888632}" type="presOf" srcId="{3D5BB7FF-B1AE-4EB1-AE85-D79E9B03CB78}" destId="{3B8BCCA7-8A33-496C-98E2-A8DEA8AA4C40}" srcOrd="0" destOrd="0" presId="urn:microsoft.com/office/officeart/2005/8/layout/orgChart1"/>
    <dgm:cxn modelId="{D2478325-86AF-4ED6-837A-AFC876B037ED}" type="presParOf" srcId="{2C5820B3-CF99-4F41-952D-FB65C1003F06}" destId="{81D268F2-A72D-4082-BACC-669F04525017}" srcOrd="1" destOrd="3" presId="urn:microsoft.com/office/officeart/2005/8/layout/orgChart1"/>
    <dgm:cxn modelId="{1D1480E6-43D0-44E4-A6A1-A0DFFF0F78F4}" type="presParOf" srcId="{81D268F2-A72D-4082-BACC-669F04525017}" destId="{589C83AE-7B0D-4B15-8EE9-A01DCBC9EE91}" srcOrd="0" destOrd="1" presId="urn:microsoft.com/office/officeart/2005/8/layout/orgChart1"/>
    <dgm:cxn modelId="{92760270-CFCE-4DA9-BBA1-D007FBE16462}" type="presOf" srcId="{154C974E-350F-45C9-B334-B8348B66969A}" destId="{589C83AE-7B0D-4B15-8EE9-A01DCBC9EE91}" srcOrd="0" destOrd="0" presId="urn:microsoft.com/office/officeart/2005/8/layout/orgChart1"/>
    <dgm:cxn modelId="{AF8ECA44-8ABC-4E79-9BC2-B79BBFCAF3B3}" type="presParOf" srcId="{81D268F2-A72D-4082-BACC-669F04525017}" destId="{C257BE04-265F-4F15-AD53-88C513CD810D}" srcOrd="1" destOrd="1" presId="urn:microsoft.com/office/officeart/2005/8/layout/orgChart1"/>
    <dgm:cxn modelId="{F259D989-6A00-4A62-8B4A-D46FE016D7C7}" type="presParOf" srcId="{C257BE04-265F-4F15-AD53-88C513CD810D}" destId="{13FBC1F5-6B7C-4776-9E9D-0361719675BD}" srcOrd="0" destOrd="1" presId="urn:microsoft.com/office/officeart/2005/8/layout/orgChart1"/>
    <dgm:cxn modelId="{D8BCDBC2-3184-452F-BCA2-B0CAFE2DAD04}" type="presOf" srcId="{D299A73F-2D6E-4F14-A3BA-E84969F94051}" destId="{13FBC1F5-6B7C-4776-9E9D-0361719675BD}" srcOrd="0" destOrd="0" presId="urn:microsoft.com/office/officeart/2005/8/layout/orgChart1"/>
    <dgm:cxn modelId="{F79EE9D2-D10C-4F8B-B346-E59AA093C9BC}" type="presParOf" srcId="{13FBC1F5-6B7C-4776-9E9D-0361719675BD}" destId="{F0B526EF-1426-4022-8A86-D577AD9B5008}" srcOrd="0" destOrd="0" presId="urn:microsoft.com/office/officeart/2005/8/layout/orgChart1"/>
    <dgm:cxn modelId="{5FD923A0-B670-49F5-8F76-5057861BFE89}" type="presOf" srcId="{D299A73F-2D6E-4F14-A3BA-E84969F94051}" destId="{F0B526EF-1426-4022-8A86-D577AD9B5008}" srcOrd="0" destOrd="0" presId="urn:microsoft.com/office/officeart/2005/8/layout/orgChart1"/>
    <dgm:cxn modelId="{EB76F5CC-D26E-429B-A5EA-1465F01A2C4F}" type="presParOf" srcId="{13FBC1F5-6B7C-4776-9E9D-0361719675BD}" destId="{AAAB4EBD-F7E9-48ED-8F38-97491DCA2E82}" srcOrd="1" destOrd="0" presId="urn:microsoft.com/office/officeart/2005/8/layout/orgChart1"/>
    <dgm:cxn modelId="{DA244787-758B-48CD-84D1-283E6C87128B}" type="presOf" srcId="{D299A73F-2D6E-4F14-A3BA-E84969F94051}" destId="{AAAB4EBD-F7E9-48ED-8F38-97491DCA2E82}" srcOrd="0" destOrd="0" presId="urn:microsoft.com/office/officeart/2005/8/layout/orgChart1"/>
    <dgm:cxn modelId="{02A784A2-4A03-4FD0-9BBD-613D5383FEE4}" type="presParOf" srcId="{C257BE04-265F-4F15-AD53-88C513CD810D}" destId="{0C52EDB8-781D-4D5B-ADD2-C1B943F3A7D8}" srcOrd="1" destOrd="1" presId="urn:microsoft.com/office/officeart/2005/8/layout/orgChart1"/>
    <dgm:cxn modelId="{485632E6-0241-43C0-AB9F-A2DDE0AC04F3}" type="presParOf" srcId="{C257BE04-265F-4F15-AD53-88C513CD810D}" destId="{3BC86B41-ECE6-40CF-B1A5-5EFF2CFDBAE6}" srcOrd="2" destOrd="1" presId="urn:microsoft.com/office/officeart/2005/8/layout/orgChart1"/>
    <dgm:cxn modelId="{FC7E70BB-9CA4-4FA9-BC87-A6F7C1141E42}" type="presParOf" srcId="{2C5820B3-CF99-4F41-952D-FB65C1003F06}" destId="{DF09D5B4-D224-4F7F-9A28-BDF505B46BFA}" srcOrd="2" destOrd="3" presId="urn:microsoft.com/office/officeart/2005/8/layout/orgChart1"/>
    <dgm:cxn modelId="{E01357F2-3291-4FBA-AC42-043375F85722}" type="presParOf" srcId="{A286B406-9B13-4A72-91C6-A6242CAB0FBC}" destId="{BC332025-6E0F-4CA8-A973-D01E4CC30E39}"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C83AE-7B0D-4B15-8EE9-A01DCBC9EE91}">
      <dsp:nvSpPr>
        <dsp:cNvPr id="0" name=""/>
        <dsp:cNvSpPr/>
      </dsp:nvSpPr>
      <dsp:spPr>
        <a:xfrm>
          <a:off x="4508791" y="2385336"/>
          <a:ext cx="403322" cy="1970456"/>
        </a:xfrm>
        <a:custGeom>
          <a:avLst/>
          <a:gdLst/>
          <a:ahLst/>
          <a:cxnLst/>
          <a:rect l="0" t="0" r="0" b="0"/>
          <a:pathLst>
            <a:path>
              <a:moveTo>
                <a:pt x="0" y="0"/>
              </a:moveTo>
              <a:lnTo>
                <a:pt x="0" y="1970456"/>
              </a:lnTo>
              <a:lnTo>
                <a:pt x="403322" y="1970456"/>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DD93805-7AF3-4388-B96A-0C4E35E232AD}">
      <dsp:nvSpPr>
        <dsp:cNvPr id="0" name=""/>
        <dsp:cNvSpPr/>
      </dsp:nvSpPr>
      <dsp:spPr>
        <a:xfrm>
          <a:off x="3465532" y="844871"/>
          <a:ext cx="2118784" cy="696180"/>
        </a:xfrm>
        <a:custGeom>
          <a:avLst/>
          <a:gdLst/>
          <a:ahLst/>
          <a:cxnLst/>
          <a:rect l="0" t="0" r="0" b="0"/>
          <a:pathLst>
            <a:path>
              <a:moveTo>
                <a:pt x="0" y="0"/>
              </a:moveTo>
              <a:lnTo>
                <a:pt x="0" y="348090"/>
              </a:lnTo>
              <a:lnTo>
                <a:pt x="2118784" y="348090"/>
              </a:lnTo>
              <a:lnTo>
                <a:pt x="2118784" y="69618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7801586-1D2F-4D6A-8232-9739119ED6E9}">
      <dsp:nvSpPr>
        <dsp:cNvPr id="0" name=""/>
        <dsp:cNvSpPr/>
      </dsp:nvSpPr>
      <dsp:spPr>
        <a:xfrm>
          <a:off x="252955" y="2385336"/>
          <a:ext cx="375922" cy="1999737"/>
        </a:xfrm>
        <a:custGeom>
          <a:avLst/>
          <a:gdLst/>
          <a:ahLst/>
          <a:cxnLst/>
          <a:rect l="0" t="0" r="0" b="0"/>
          <a:pathLst>
            <a:path>
              <a:moveTo>
                <a:pt x="0" y="0"/>
              </a:moveTo>
              <a:lnTo>
                <a:pt x="0" y="1999737"/>
              </a:lnTo>
              <a:lnTo>
                <a:pt x="375922" y="1999737"/>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5569340-9E1F-4E1E-8522-CC9792219510}">
      <dsp:nvSpPr>
        <dsp:cNvPr id="0" name=""/>
        <dsp:cNvSpPr/>
      </dsp:nvSpPr>
      <dsp:spPr>
        <a:xfrm>
          <a:off x="1255415" y="844871"/>
          <a:ext cx="2210116" cy="696180"/>
        </a:xfrm>
        <a:custGeom>
          <a:avLst/>
          <a:gdLst/>
          <a:ahLst/>
          <a:cxnLst/>
          <a:rect l="0" t="0" r="0" b="0"/>
          <a:pathLst>
            <a:path>
              <a:moveTo>
                <a:pt x="2210116" y="0"/>
              </a:moveTo>
              <a:lnTo>
                <a:pt x="2210116" y="348090"/>
              </a:lnTo>
              <a:lnTo>
                <a:pt x="0" y="348090"/>
              </a:lnTo>
              <a:lnTo>
                <a:pt x="0" y="69618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21650C2-FCCD-4E43-814B-EE49D4F60A6C}">
      <dsp:nvSpPr>
        <dsp:cNvPr id="0" name=""/>
        <dsp:cNvSpPr/>
      </dsp:nvSpPr>
      <dsp:spPr>
        <a:xfrm>
          <a:off x="2567940" y="144016"/>
          <a:ext cx="1795184" cy="700855"/>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退货</a:t>
          </a:r>
        </a:p>
      </dsp:txBody>
      <dsp:txXfrm>
        <a:off x="2567940" y="144016"/>
        <a:ext cx="1795184" cy="700855"/>
      </dsp:txXfrm>
    </dsp:sp>
    <dsp:sp modelId="{F9CDB2EF-690B-471A-B9BC-381A9D45C821}">
      <dsp:nvSpPr>
        <dsp:cNvPr id="0" name=""/>
        <dsp:cNvSpPr/>
      </dsp:nvSpPr>
      <dsp:spPr>
        <a:xfrm>
          <a:off x="2340" y="1541052"/>
          <a:ext cx="2506151" cy="84428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衣服质量问题</a:t>
          </a:r>
        </a:p>
      </dsp:txBody>
      <dsp:txXfrm>
        <a:off x="2340" y="1541052"/>
        <a:ext cx="2506151" cy="844284"/>
      </dsp:txXfrm>
    </dsp:sp>
    <dsp:sp modelId="{541E30FD-9D0A-450C-8394-0AD310097198}">
      <dsp:nvSpPr>
        <dsp:cNvPr id="0" name=""/>
        <dsp:cNvSpPr/>
      </dsp:nvSpPr>
      <dsp:spPr>
        <a:xfrm>
          <a:off x="628877" y="3081517"/>
          <a:ext cx="3587054" cy="260711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0" kern="1200" dirty="0">
              <a:solidFill>
                <a:schemeClr val="bg1"/>
              </a:solidFill>
              <a:latin typeface="楷体" pitchFamily="49" charset="-122"/>
              <a:ea typeface="楷体" pitchFamily="49" charset="-122"/>
              <a:sym typeface="Arial" pitchFamily="34" charset="0"/>
            </a:rPr>
            <a:t>针对衣服有质量问题要退货的，让顾客提供质量问题地方的照片，并且在后台申请退款时上传照片作为凭证，以供处理退款人员参考，并且卖方承担买家退回来的运费</a:t>
          </a:r>
          <a:endParaRPr lang="zh-CN" altLang="en-US" sz="2400" b="0" kern="1200" dirty="0">
            <a:latin typeface="楷体" pitchFamily="49" charset="-122"/>
            <a:ea typeface="楷体" pitchFamily="49" charset="-122"/>
          </a:endParaRPr>
        </a:p>
      </dsp:txBody>
      <dsp:txXfrm>
        <a:off x="628877" y="3081517"/>
        <a:ext cx="3587054" cy="2607114"/>
      </dsp:txXfrm>
    </dsp:sp>
    <dsp:sp modelId="{73B14B7D-D54D-44BB-89C1-4F6D19741E1A}">
      <dsp:nvSpPr>
        <dsp:cNvPr id="0" name=""/>
        <dsp:cNvSpPr/>
      </dsp:nvSpPr>
      <dsp:spPr>
        <a:xfrm>
          <a:off x="4239909" y="1541052"/>
          <a:ext cx="2688815" cy="84428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尺码不合适或颜色不喜欢</a:t>
          </a:r>
        </a:p>
      </dsp:txBody>
      <dsp:txXfrm>
        <a:off x="4239909" y="1541052"/>
        <a:ext cx="2688815" cy="844284"/>
      </dsp:txXfrm>
    </dsp:sp>
    <dsp:sp modelId="{F0B526EF-1426-4022-8A86-D577AD9B5008}">
      <dsp:nvSpPr>
        <dsp:cNvPr id="0" name=""/>
        <dsp:cNvSpPr/>
      </dsp:nvSpPr>
      <dsp:spPr>
        <a:xfrm>
          <a:off x="4912113" y="3081517"/>
          <a:ext cx="3315146" cy="254855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0" kern="1200" dirty="0">
              <a:solidFill>
                <a:schemeClr val="bg1"/>
              </a:solidFill>
              <a:latin typeface="楷体" pitchFamily="49" charset="-122"/>
              <a:ea typeface="楷体" pitchFamily="49" charset="-122"/>
            </a:rPr>
            <a:t>针对尺码不适合或者款式不喜欢要退货的买家，客服同样可以建议顾客转让给他人后再来拍下自己喜欢的款式，以减少顾客退换的麻烦和降低我们的退换率</a:t>
          </a:r>
          <a:endParaRPr lang="zh-CN" altLang="en-US" sz="2400" b="0" kern="1200" dirty="0">
            <a:latin typeface="楷体" pitchFamily="49" charset="-122"/>
            <a:ea typeface="楷体" pitchFamily="49" charset="-122"/>
          </a:endParaRPr>
        </a:p>
      </dsp:txBody>
      <dsp:txXfrm>
        <a:off x="4912113" y="3081517"/>
        <a:ext cx="3315146" cy="2548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C83AE-7B0D-4B15-8EE9-A01DCBC9EE91}">
      <dsp:nvSpPr>
        <dsp:cNvPr id="0" name=""/>
        <dsp:cNvSpPr/>
      </dsp:nvSpPr>
      <dsp:spPr>
        <a:xfrm>
          <a:off x="4508791" y="2385336"/>
          <a:ext cx="403322" cy="1970456"/>
        </a:xfrm>
        <a:custGeom>
          <a:avLst/>
          <a:gdLst/>
          <a:ahLst/>
          <a:cxnLst/>
          <a:rect l="0" t="0" r="0" b="0"/>
          <a:pathLst>
            <a:path>
              <a:moveTo>
                <a:pt x="0" y="0"/>
              </a:moveTo>
              <a:lnTo>
                <a:pt x="0" y="1970456"/>
              </a:lnTo>
              <a:lnTo>
                <a:pt x="403322" y="1970456"/>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DD93805-7AF3-4388-B96A-0C4E35E232AD}">
      <dsp:nvSpPr>
        <dsp:cNvPr id="0" name=""/>
        <dsp:cNvSpPr/>
      </dsp:nvSpPr>
      <dsp:spPr>
        <a:xfrm>
          <a:off x="3465532" y="844871"/>
          <a:ext cx="2118784" cy="696180"/>
        </a:xfrm>
        <a:custGeom>
          <a:avLst/>
          <a:gdLst/>
          <a:ahLst/>
          <a:cxnLst/>
          <a:rect l="0" t="0" r="0" b="0"/>
          <a:pathLst>
            <a:path>
              <a:moveTo>
                <a:pt x="0" y="0"/>
              </a:moveTo>
              <a:lnTo>
                <a:pt x="0" y="348090"/>
              </a:lnTo>
              <a:lnTo>
                <a:pt x="2118784" y="348090"/>
              </a:lnTo>
              <a:lnTo>
                <a:pt x="2118784" y="69618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7801586-1D2F-4D6A-8232-9739119ED6E9}">
      <dsp:nvSpPr>
        <dsp:cNvPr id="0" name=""/>
        <dsp:cNvSpPr/>
      </dsp:nvSpPr>
      <dsp:spPr>
        <a:xfrm>
          <a:off x="252955" y="2385336"/>
          <a:ext cx="375922" cy="1999737"/>
        </a:xfrm>
        <a:custGeom>
          <a:avLst/>
          <a:gdLst/>
          <a:ahLst/>
          <a:cxnLst/>
          <a:rect l="0" t="0" r="0" b="0"/>
          <a:pathLst>
            <a:path>
              <a:moveTo>
                <a:pt x="0" y="0"/>
              </a:moveTo>
              <a:lnTo>
                <a:pt x="0" y="1999737"/>
              </a:lnTo>
              <a:lnTo>
                <a:pt x="375922" y="1999737"/>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5569340-9E1F-4E1E-8522-CC9792219510}">
      <dsp:nvSpPr>
        <dsp:cNvPr id="0" name=""/>
        <dsp:cNvSpPr/>
      </dsp:nvSpPr>
      <dsp:spPr>
        <a:xfrm>
          <a:off x="1255415" y="844871"/>
          <a:ext cx="2210116" cy="696180"/>
        </a:xfrm>
        <a:custGeom>
          <a:avLst/>
          <a:gdLst/>
          <a:ahLst/>
          <a:cxnLst/>
          <a:rect l="0" t="0" r="0" b="0"/>
          <a:pathLst>
            <a:path>
              <a:moveTo>
                <a:pt x="2210116" y="0"/>
              </a:moveTo>
              <a:lnTo>
                <a:pt x="2210116" y="348090"/>
              </a:lnTo>
              <a:lnTo>
                <a:pt x="0" y="348090"/>
              </a:lnTo>
              <a:lnTo>
                <a:pt x="0" y="69618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21650C2-FCCD-4E43-814B-EE49D4F60A6C}">
      <dsp:nvSpPr>
        <dsp:cNvPr id="0" name=""/>
        <dsp:cNvSpPr/>
      </dsp:nvSpPr>
      <dsp:spPr>
        <a:xfrm>
          <a:off x="2567940" y="144016"/>
          <a:ext cx="1795184" cy="700855"/>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退货</a:t>
          </a:r>
        </a:p>
      </dsp:txBody>
      <dsp:txXfrm>
        <a:off x="2567940" y="144016"/>
        <a:ext cx="1795184" cy="700855"/>
      </dsp:txXfrm>
    </dsp:sp>
    <dsp:sp modelId="{F9CDB2EF-690B-471A-B9BC-381A9D45C821}">
      <dsp:nvSpPr>
        <dsp:cNvPr id="0" name=""/>
        <dsp:cNvSpPr/>
      </dsp:nvSpPr>
      <dsp:spPr>
        <a:xfrm>
          <a:off x="2340" y="1541052"/>
          <a:ext cx="2506151" cy="84428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衣服质量问题</a:t>
          </a:r>
        </a:p>
      </dsp:txBody>
      <dsp:txXfrm>
        <a:off x="2340" y="1541052"/>
        <a:ext cx="2506151" cy="844284"/>
      </dsp:txXfrm>
    </dsp:sp>
    <dsp:sp modelId="{541E30FD-9D0A-450C-8394-0AD310097198}">
      <dsp:nvSpPr>
        <dsp:cNvPr id="0" name=""/>
        <dsp:cNvSpPr/>
      </dsp:nvSpPr>
      <dsp:spPr>
        <a:xfrm>
          <a:off x="628877" y="3081517"/>
          <a:ext cx="3587054" cy="260711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0" kern="1200" dirty="0">
              <a:solidFill>
                <a:schemeClr val="bg1"/>
              </a:solidFill>
              <a:latin typeface="楷体" pitchFamily="49" charset="-122"/>
              <a:ea typeface="楷体" pitchFamily="49" charset="-122"/>
              <a:sym typeface="Arial" pitchFamily="34" charset="0"/>
            </a:rPr>
            <a:t>针对衣服有质量问题要退货的，让顾客提供质量问题地方的照片，并且在后台申请退款时上传照片作为凭证，以供处理退款人员参考，并且卖方承担买家退回来的运费</a:t>
          </a:r>
          <a:endParaRPr lang="zh-CN" altLang="en-US" sz="2400" b="0" kern="1200" dirty="0">
            <a:latin typeface="楷体" pitchFamily="49" charset="-122"/>
            <a:ea typeface="楷体" pitchFamily="49" charset="-122"/>
          </a:endParaRPr>
        </a:p>
      </dsp:txBody>
      <dsp:txXfrm>
        <a:off x="628877" y="3081517"/>
        <a:ext cx="3587054" cy="2607114"/>
      </dsp:txXfrm>
    </dsp:sp>
    <dsp:sp modelId="{73B14B7D-D54D-44BB-89C1-4F6D19741E1A}">
      <dsp:nvSpPr>
        <dsp:cNvPr id="0" name=""/>
        <dsp:cNvSpPr/>
      </dsp:nvSpPr>
      <dsp:spPr>
        <a:xfrm>
          <a:off x="4239909" y="1541052"/>
          <a:ext cx="2688815" cy="84428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尺码不合适或颜色不喜欢</a:t>
          </a:r>
        </a:p>
      </dsp:txBody>
      <dsp:txXfrm>
        <a:off x="4239909" y="1541052"/>
        <a:ext cx="2688815" cy="844284"/>
      </dsp:txXfrm>
    </dsp:sp>
    <dsp:sp modelId="{F0B526EF-1426-4022-8A86-D577AD9B5008}">
      <dsp:nvSpPr>
        <dsp:cNvPr id="0" name=""/>
        <dsp:cNvSpPr/>
      </dsp:nvSpPr>
      <dsp:spPr>
        <a:xfrm>
          <a:off x="4912113" y="3081517"/>
          <a:ext cx="3315146" cy="254855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0" kern="1200" dirty="0">
              <a:solidFill>
                <a:schemeClr val="bg1"/>
              </a:solidFill>
              <a:latin typeface="楷体" pitchFamily="49" charset="-122"/>
              <a:ea typeface="楷体" pitchFamily="49" charset="-122"/>
            </a:rPr>
            <a:t>针对尺码不适合或者款式不喜欢要退货的买家，客服同样可以建议顾客转让给他人后再来拍下自己喜欢的款式，以减少顾客退换的麻烦和降低我们的退换率</a:t>
          </a:r>
          <a:endParaRPr lang="zh-CN" altLang="en-US" sz="2400" b="0" kern="1200" dirty="0">
            <a:latin typeface="楷体" pitchFamily="49" charset="-122"/>
            <a:ea typeface="楷体" pitchFamily="49" charset="-122"/>
          </a:endParaRPr>
        </a:p>
      </dsp:txBody>
      <dsp:txXfrm>
        <a:off x="4912113" y="3081517"/>
        <a:ext cx="3315146" cy="254855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441BE5-DCE9-4AC4-899E-A1820CCC2FD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6630F4-67C3-40E4-984C-45A0F3B621E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1AF35-5713-4F23-A33E-87B6558F137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4F999-B084-439A-AA2F-8A0389E6009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B5C4F999-B084-439A-AA2F-8A0389E6009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Enneagram</a:t>
            </a:r>
            <a:r>
              <a:rPr lang="zh-CN" altLang="en-US" dirty="0" smtClean="0"/>
              <a:t>”一词源自希腊文</a:t>
            </a:r>
            <a:r>
              <a:rPr lang="en-US" altLang="zh-CN" dirty="0" err="1" smtClean="0"/>
              <a:t>ennea</a:t>
            </a:r>
            <a:r>
              <a:rPr lang="zh-CN" altLang="en-US" dirty="0" smtClean="0"/>
              <a:t>（九）以及</a:t>
            </a:r>
            <a:r>
              <a:rPr lang="en-US" altLang="zh-CN" dirty="0" smtClean="0"/>
              <a:t>gram</a:t>
            </a:r>
            <a:r>
              <a:rPr lang="zh-CN" altLang="en-US" dirty="0" smtClean="0"/>
              <a:t>（型态），可以译为九宫格（</a:t>
            </a:r>
            <a:r>
              <a:rPr lang="en-US" altLang="zh-CN" dirty="0" err="1" smtClean="0"/>
              <a:t>ninehouse</a:t>
            </a:r>
            <a:r>
              <a:rPr lang="zh-CN" altLang="en-US" dirty="0" smtClean="0"/>
              <a:t>）、九型人格或九种性格。</a:t>
            </a:r>
            <a:endParaRPr lang="zh-CN" altLang="en-US" dirty="0"/>
          </a:p>
        </p:txBody>
      </p:sp>
      <p:sp>
        <p:nvSpPr>
          <p:cNvPr id="4" name="灯片编号占位符 3"/>
          <p:cNvSpPr>
            <a:spLocks noGrp="1"/>
          </p:cNvSpPr>
          <p:nvPr>
            <p:ph type="sldNum" sz="quarter" idx="10"/>
          </p:nvPr>
        </p:nvSpPr>
        <p:spPr/>
        <p:txBody>
          <a:bodyPr/>
          <a:lstStyle/>
          <a:p>
            <a:fld id="{B5C4F999-B084-439A-AA2F-8A0389E6009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05F6548-09FF-48B3-BA7F-C3DE5ED44C4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6" name="矩形 65"/>
          <p:cNvSpPr/>
          <p:nvPr userDrawn="1"/>
        </p:nvSpPr>
        <p:spPr>
          <a:xfrm>
            <a:off x="1040" y="-3089"/>
            <a:ext cx="12193200" cy="6858000"/>
          </a:xfrm>
          <a:prstGeom prst="rect">
            <a:avLst/>
          </a:prstGeom>
          <a:solidFill>
            <a:srgbClr val="1829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nvPr>
        </p:nvSpPr>
        <p:spPr>
          <a:xfrm>
            <a:off x="1524000" y="2876550"/>
            <a:ext cx="9144000" cy="1072990"/>
          </a:xfrm>
        </p:spPr>
        <p:txBody>
          <a:bodyPr anchor="b">
            <a:noAutofit/>
          </a:bodyPr>
          <a:lstStyle>
            <a:lvl1pPr algn="ctr">
              <a:defRPr sz="8800">
                <a:solidFill>
                  <a:schemeClr val="bg1"/>
                </a:solidFill>
              </a:defRPr>
            </a:lvl1pPr>
          </a:lstStyle>
          <a:p>
            <a:r>
              <a:rPr lang="zh-CN" altLang="en-US" dirty="0" smtClean="0"/>
              <a:t>在此输入主标题</a:t>
            </a:r>
            <a:endParaRPr lang="zh-CN" altLang="en-US" dirty="0"/>
          </a:p>
        </p:txBody>
      </p:sp>
      <p:sp>
        <p:nvSpPr>
          <p:cNvPr id="3" name="副标题 2"/>
          <p:cNvSpPr>
            <a:spLocks noGrp="1"/>
          </p:cNvSpPr>
          <p:nvPr>
            <p:ph type="subTitle" idx="1" hasCustomPrompt="1"/>
          </p:nvPr>
        </p:nvSpPr>
        <p:spPr>
          <a:xfrm>
            <a:off x="3105150" y="4007331"/>
            <a:ext cx="5981700" cy="488469"/>
          </a:xfrm>
          <a:noFill/>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zh-CN" altLang="en-US" dirty="0"/>
          </a:p>
        </p:txBody>
      </p:sp>
      <p:sp>
        <p:nvSpPr>
          <p:cNvPr id="4" name="日期占位符 3"/>
          <p:cNvSpPr>
            <a:spLocks noGrp="1"/>
          </p:cNvSpPr>
          <p:nvPr>
            <p:ph type="dt" sz="half" idx="10"/>
          </p:nvPr>
        </p:nvSpPr>
        <p:spPr/>
        <p:txBody>
          <a:bodyPr/>
          <a:lstStyle/>
          <a:p>
            <a:fld id="{0852C110-4B06-4F90-B2BD-6C1564218E37}"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smtClean="0"/>
              <a:t>PPTonna Design Workshop</a:t>
            </a:r>
            <a:endParaRPr lang="zh-CN" altLang="en-US"/>
          </a:p>
        </p:txBody>
      </p:sp>
      <p:sp>
        <p:nvSpPr>
          <p:cNvPr id="6" name="灯片编号占位符 5"/>
          <p:cNvSpPr>
            <a:spLocks noGrp="1"/>
          </p:cNvSpPr>
          <p:nvPr>
            <p:ph type="sldNum" sz="quarter" idx="12"/>
          </p:nvPr>
        </p:nvSpPr>
        <p:spPr/>
        <p:txBody>
          <a:bodyPr/>
          <a:lstStyle/>
          <a:p>
            <a:fld id="{1F635950-07F0-4B50-A63D-04BC7B7435F6}" type="slidenum">
              <a:rPr lang="zh-CN" altLang="en-US" smtClean="0"/>
            </a:fld>
            <a:endParaRPr lang="zh-CN" altLang="en-US"/>
          </a:p>
        </p:txBody>
      </p:sp>
      <p:grpSp>
        <p:nvGrpSpPr>
          <p:cNvPr id="79" name="组合 78"/>
          <p:cNvGrpSpPr/>
          <p:nvPr userDrawn="1"/>
        </p:nvGrpSpPr>
        <p:grpSpPr>
          <a:xfrm>
            <a:off x="9886950" y="-22465"/>
            <a:ext cx="1714500" cy="1834977"/>
            <a:chOff x="9886950" y="-22465"/>
            <a:chExt cx="1714500" cy="1834977"/>
          </a:xfrm>
        </p:grpSpPr>
        <p:sp>
          <p:nvSpPr>
            <p:cNvPr id="62" name="矩形 61"/>
            <p:cNvSpPr/>
            <p:nvPr userDrawn="1"/>
          </p:nvSpPr>
          <p:spPr>
            <a:xfrm>
              <a:off x="9886950" y="-22465"/>
              <a:ext cx="1714500"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3" name="Picture 9"/>
            <p:cNvPicPr>
              <a:picLocks noChangeAspect="1"/>
            </p:cNvPicPr>
            <p:nvPr userDrawn="1"/>
          </p:nvPicPr>
          <p:blipFill>
            <a:blip r:embed="rId3" cstate="screen"/>
            <a:stretch>
              <a:fillRect/>
            </a:stretch>
          </p:blipFill>
          <p:spPr>
            <a:xfrm>
              <a:off x="9994750" y="153586"/>
              <a:ext cx="1498901" cy="1492412"/>
            </a:xfrm>
            <a:prstGeom prst="rect">
              <a:avLst/>
            </a:prstGeom>
          </p:spPr>
        </p:pic>
        <p:sp>
          <p:nvSpPr>
            <p:cNvPr id="64" name="矩形 63"/>
            <p:cNvSpPr/>
            <p:nvPr userDrawn="1"/>
          </p:nvSpPr>
          <p:spPr>
            <a:xfrm>
              <a:off x="9886950" y="1668512"/>
              <a:ext cx="17145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文本占位符 67"/>
          <p:cNvSpPr>
            <a:spLocks noGrp="1"/>
          </p:cNvSpPr>
          <p:nvPr>
            <p:ph type="body" sz="quarter" idx="13" hasCustomPrompt="1"/>
          </p:nvPr>
        </p:nvSpPr>
        <p:spPr>
          <a:xfrm>
            <a:off x="914400" y="1687513"/>
            <a:ext cx="2952750" cy="388937"/>
          </a:xfrm>
          <a:prstGeom prst="roundRect">
            <a:avLst>
              <a:gd name="adj" fmla="val 50000"/>
            </a:avLst>
          </a:prstGeom>
          <a:solidFill>
            <a:schemeClr val="accent1"/>
          </a:solidFill>
        </p:spPr>
        <p:txBody>
          <a:bodyPr anchor="ctr">
            <a:normAutofit/>
          </a:bodyPr>
          <a:lstStyle>
            <a:lvl1pPr marL="0" indent="0" algn="ctr">
              <a:buNone/>
              <a:defRPr sz="2400">
                <a:solidFill>
                  <a:schemeClr val="bg1"/>
                </a:solidFill>
              </a:defRPr>
            </a:lvl1pPr>
          </a:lstStyle>
          <a:p>
            <a:pPr lvl="0"/>
            <a:r>
              <a:rPr lang="zh-CN" altLang="en-US" dirty="0" smtClean="0"/>
              <a:t>中层管理系列课程</a:t>
            </a:r>
            <a:endParaRPr lang="zh-CN" altLang="en-US" dirty="0"/>
          </a:p>
        </p:txBody>
      </p:sp>
      <p:sp>
        <p:nvSpPr>
          <p:cNvPr id="69" name="文本占位符 67"/>
          <p:cNvSpPr>
            <a:spLocks noGrp="1"/>
          </p:cNvSpPr>
          <p:nvPr>
            <p:ph type="body" sz="quarter" idx="14" hasCustomPrompt="1"/>
          </p:nvPr>
        </p:nvSpPr>
        <p:spPr>
          <a:xfrm>
            <a:off x="7658100" y="5223860"/>
            <a:ext cx="3752850" cy="407644"/>
          </a:xfrm>
          <a:prstGeom prst="roundRect">
            <a:avLst>
              <a:gd name="adj" fmla="val 50000"/>
            </a:avLst>
          </a:prstGeom>
          <a:solidFill>
            <a:schemeClr val="accent1"/>
          </a:solidFill>
        </p:spPr>
        <p:txBody>
          <a:bodyPr anchor="ctr">
            <a:noAutofit/>
          </a:bodyPr>
          <a:lstStyle>
            <a:lvl1pPr marL="0" indent="0" algn="ctr">
              <a:buNone/>
              <a:defRPr sz="2400">
                <a:solidFill>
                  <a:schemeClr val="bg1"/>
                </a:solidFill>
              </a:defRPr>
            </a:lvl1pPr>
          </a:lstStyle>
          <a:p>
            <a:pPr lvl="0"/>
            <a:r>
              <a:rPr lang="zh-CN" altLang="en-US" dirty="0" smtClean="0"/>
              <a:t>人力资源部人才开发科</a:t>
            </a:r>
            <a:endParaRPr lang="zh-CN" altLang="en-US" dirty="0"/>
          </a:p>
        </p:txBody>
      </p:sp>
      <p:sp>
        <p:nvSpPr>
          <p:cNvPr id="73" name="文本占位符 72"/>
          <p:cNvSpPr>
            <a:spLocks noGrp="1"/>
          </p:cNvSpPr>
          <p:nvPr>
            <p:ph type="body" sz="quarter" idx="15" hasCustomPrompt="1"/>
          </p:nvPr>
        </p:nvSpPr>
        <p:spPr>
          <a:xfrm>
            <a:off x="1104900" y="1276350"/>
            <a:ext cx="2343150" cy="434975"/>
          </a:xfrm>
        </p:spPr>
        <p:txBody>
          <a:bodyPr anchor="b">
            <a:normAutofit/>
          </a:bodyPr>
          <a:lstStyle>
            <a:lvl1pPr marL="0" indent="0">
              <a:buNone/>
              <a:defRPr sz="2400">
                <a:solidFill>
                  <a:schemeClr val="bg1"/>
                </a:solidFill>
              </a:defRPr>
            </a:lvl1pPr>
          </a:lstStyle>
          <a:p>
            <a:pPr lvl="0"/>
            <a:r>
              <a:rPr lang="zh-CN" altLang="en-US" dirty="0" smtClean="0"/>
              <a:t>版本：</a:t>
            </a:r>
            <a:endParaRPr lang="zh-CN" altLang="en-US" dirty="0"/>
          </a:p>
        </p:txBody>
      </p:sp>
      <p:sp>
        <p:nvSpPr>
          <p:cNvPr id="74" name="矩形 73"/>
          <p:cNvSpPr/>
          <p:nvPr userDrawn="1"/>
        </p:nvSpPr>
        <p:spPr>
          <a:xfrm>
            <a:off x="2496000" y="3827024"/>
            <a:ext cx="1759597" cy="118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userDrawn="1"/>
        </p:nvSpPr>
        <p:spPr>
          <a:xfrm>
            <a:off x="4309468" y="3827024"/>
            <a:ext cx="1759597" cy="1183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userDrawn="1"/>
        </p:nvSpPr>
        <p:spPr>
          <a:xfrm>
            <a:off x="6122935" y="3827024"/>
            <a:ext cx="1759597" cy="1183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userDrawn="1"/>
        </p:nvSpPr>
        <p:spPr>
          <a:xfrm>
            <a:off x="7936403" y="3827024"/>
            <a:ext cx="1759597" cy="1183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wipe(up)">
                                      <p:cBhvr>
                                        <p:cTn id="14" dur="500"/>
                                        <p:tgtEl>
                                          <p:spTgt spid="79"/>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74"/>
                                        </p:tgtEl>
                                        <p:attrNameLst>
                                          <p:attrName>style.visibility</p:attrName>
                                        </p:attrNameLst>
                                      </p:cBhvr>
                                      <p:to>
                                        <p:strVal val="visible"/>
                                      </p:to>
                                    </p:set>
                                    <p:anim calcmode="lin" valueType="num">
                                      <p:cBhvr additive="base">
                                        <p:cTn id="18" dur="500" fill="hold"/>
                                        <p:tgtEl>
                                          <p:spTgt spid="74"/>
                                        </p:tgtEl>
                                        <p:attrNameLst>
                                          <p:attrName>ppt_x</p:attrName>
                                        </p:attrNameLst>
                                      </p:cBhvr>
                                      <p:tavLst>
                                        <p:tav tm="0">
                                          <p:val>
                                            <p:strVal val="1+#ppt_w/2"/>
                                          </p:val>
                                        </p:tav>
                                        <p:tav tm="100000">
                                          <p:val>
                                            <p:strVal val="#ppt_x"/>
                                          </p:val>
                                        </p:tav>
                                      </p:tavLst>
                                    </p:anim>
                                    <p:anim calcmode="lin" valueType="num">
                                      <p:cBhvr additive="base">
                                        <p:cTn id="19" dur="500" fill="hold"/>
                                        <p:tgtEl>
                                          <p:spTgt spid="7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1+#ppt_w/2"/>
                                          </p:val>
                                        </p:tav>
                                        <p:tav tm="100000">
                                          <p:val>
                                            <p:strVal val="#ppt_x"/>
                                          </p:val>
                                        </p:tav>
                                      </p:tavLst>
                                    </p:anim>
                                    <p:anim calcmode="lin" valueType="num">
                                      <p:cBhvr additive="base">
                                        <p:cTn id="24" dur="500" fill="hold"/>
                                        <p:tgtEl>
                                          <p:spTgt spid="7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76"/>
                                        </p:tgtEl>
                                        <p:attrNameLst>
                                          <p:attrName>style.visibility</p:attrName>
                                        </p:attrNameLst>
                                      </p:cBhvr>
                                      <p:to>
                                        <p:strVal val="visible"/>
                                      </p:to>
                                    </p:set>
                                    <p:anim calcmode="lin" valueType="num">
                                      <p:cBhvr additive="base">
                                        <p:cTn id="28" dur="500" fill="hold"/>
                                        <p:tgtEl>
                                          <p:spTgt spid="76"/>
                                        </p:tgtEl>
                                        <p:attrNameLst>
                                          <p:attrName>ppt_x</p:attrName>
                                        </p:attrNameLst>
                                      </p:cBhvr>
                                      <p:tavLst>
                                        <p:tav tm="0">
                                          <p:val>
                                            <p:strVal val="1+#ppt_w/2"/>
                                          </p:val>
                                        </p:tav>
                                        <p:tav tm="100000">
                                          <p:val>
                                            <p:strVal val="#ppt_x"/>
                                          </p:val>
                                        </p:tav>
                                      </p:tavLst>
                                    </p:anim>
                                    <p:anim calcmode="lin" valueType="num">
                                      <p:cBhvr additive="base">
                                        <p:cTn id="29" dur="500" fill="hold"/>
                                        <p:tgtEl>
                                          <p:spTgt spid="76"/>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par>
                          <p:cTn id="33" fill="hold">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77"/>
                                        </p:tgtEl>
                                        <p:attrNameLst>
                                          <p:attrName>style.visibility</p:attrName>
                                        </p:attrNameLst>
                                      </p:cBhvr>
                                      <p:to>
                                        <p:strVal val="visible"/>
                                      </p:to>
                                    </p:set>
                                    <p:anim calcmode="lin" valueType="num">
                                      <p:cBhvr additive="base">
                                        <p:cTn id="36" dur="500" fill="hold"/>
                                        <p:tgtEl>
                                          <p:spTgt spid="77"/>
                                        </p:tgtEl>
                                        <p:attrNameLst>
                                          <p:attrName>ppt_x</p:attrName>
                                        </p:attrNameLst>
                                      </p:cBhvr>
                                      <p:tavLst>
                                        <p:tav tm="0">
                                          <p:val>
                                            <p:strVal val="1+#ppt_w/2"/>
                                          </p:val>
                                        </p:tav>
                                        <p:tav tm="100000">
                                          <p:val>
                                            <p:strVal val="#ppt_x"/>
                                          </p:val>
                                        </p:tav>
                                      </p:tavLst>
                                    </p:anim>
                                    <p:anim calcmode="lin" valueType="num">
                                      <p:cBhvr additive="base">
                                        <p:cTn id="37" dur="500" fill="hold"/>
                                        <p:tgtEl>
                                          <p:spTgt spid="77"/>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73">
                                            <p:txEl>
                                              <p:pRg st="0" end="0"/>
                                            </p:txEl>
                                          </p:spTgt>
                                        </p:tgtEl>
                                        <p:attrNameLst>
                                          <p:attrName>style.visibility</p:attrName>
                                        </p:attrNameLst>
                                      </p:cBhvr>
                                      <p:to>
                                        <p:strVal val="visible"/>
                                      </p:to>
                                    </p:set>
                                    <p:animEffect transition="in" filter="fade">
                                      <p:cBhvr>
                                        <p:cTn id="41" dur="500"/>
                                        <p:tgtEl>
                                          <p:spTgt spid="73">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8">
                                            <p:bg/>
                                          </p:spTgt>
                                        </p:tgtEl>
                                        <p:attrNameLst>
                                          <p:attrName>style.visibility</p:attrName>
                                        </p:attrNameLst>
                                      </p:cBhvr>
                                      <p:to>
                                        <p:strVal val="visible"/>
                                      </p:to>
                                    </p:set>
                                    <p:animEffect transition="in" filter="fade">
                                      <p:cBhvr>
                                        <p:cTn id="44" dur="500"/>
                                        <p:tgtEl>
                                          <p:spTgt spid="68">
                                            <p:bg/>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8">
                                            <p:txEl>
                                              <p:pRg st="0" end="0"/>
                                            </p:txEl>
                                          </p:spTgt>
                                        </p:tgtEl>
                                        <p:attrNameLst>
                                          <p:attrName>style.visibility</p:attrName>
                                        </p:attrNameLst>
                                      </p:cBhvr>
                                      <p:to>
                                        <p:strVal val="visible"/>
                                      </p:to>
                                    </p:set>
                                    <p:animEffect transition="in" filter="fade">
                                      <p:cBhvr>
                                        <p:cTn id="47" dur="500"/>
                                        <p:tgtEl>
                                          <p:spTgt spid="68">
                                            <p:txEl>
                                              <p:pRg st="0" end="0"/>
                                            </p:txEl>
                                          </p:spTgt>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9">
                                            <p:bg/>
                                          </p:spTgt>
                                        </p:tgtEl>
                                        <p:attrNameLst>
                                          <p:attrName>style.visibility</p:attrName>
                                        </p:attrNameLst>
                                      </p:cBhvr>
                                      <p:to>
                                        <p:strVal val="visible"/>
                                      </p:to>
                                    </p:set>
                                    <p:animEffect transition="in" filter="fade">
                                      <p:cBhvr>
                                        <p:cTn id="54" dur="500"/>
                                        <p:tgtEl>
                                          <p:spTgt spid="69">
                                            <p:bg/>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9">
                                            <p:txEl>
                                              <p:pRg st="0" end="0"/>
                                            </p:txEl>
                                          </p:spTgt>
                                        </p:tgtEl>
                                        <p:attrNameLst>
                                          <p:attrName>style.visibility</p:attrName>
                                        </p:attrNameLst>
                                      </p:cBhvr>
                                      <p:to>
                                        <p:strVal val="visible"/>
                                      </p:to>
                                    </p:set>
                                    <p:animEffect transition="in" filter="fade">
                                      <p:cBhvr>
                                        <p:cTn id="57" dur="5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68" grpId="0" animBg="1" uiExpand="1" build="p">
        <p:tmplLst>
          <p:tmpl lvl="0">
            <p:tnLst>
              <p:par>
                <p:cTn presetID="10" presetClass="entr" presetSubtype="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animBg="1" build="p">
        <p:tmplLst>
          <p:tmpl lvl="0">
            <p:tnLst>
              <p:par>
                <p:cTn presetID="10" presetClass="entr" presetSubtype="0" fill="hold" nodeType="with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3" grpId="0" build="p">
        <p:tmplLst>
          <p:tmpl lvl="1">
            <p:tnLst>
              <p:par>
                <p:cTn presetID="10" presetClass="entr" presetSubtype="0"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500"/>
                        <p:tgtEl>
                          <p:spTgt spid="73"/>
                        </p:tgtEl>
                      </p:cBhvr>
                    </p:animEffect>
                  </p:childTnLst>
                </p:cTn>
              </p:par>
            </p:tnLst>
          </p:tmpl>
        </p:tmplLst>
      </p:bldP>
      <p:bldP spid="74" grpId="0" animBg="1"/>
      <p:bldP spid="75" grpId="0" animBg="1"/>
      <p:bldP spid="76" grpId="0" animBg="1"/>
      <p:bldP spid="7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813468" y="288925"/>
            <a:ext cx="9540332" cy="473075"/>
          </a:xfrm>
        </p:spPr>
        <p:txBody>
          <a:bodyPr>
            <a:noAutofit/>
          </a:bodyPr>
          <a:lstStyle>
            <a:lvl1pPr>
              <a:defRPr sz="3600" b="1"/>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838200" y="1195965"/>
            <a:ext cx="10515600" cy="5109014"/>
          </a:xfrm>
        </p:spPr>
        <p:txBody>
          <a:bodyPr/>
          <a:lstStyle>
            <a:lvl1pPr>
              <a:defRPr sz="2400"/>
            </a:lvl1p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A1CCC4D1-A7E3-4581-B68E-E08F910798D4}"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smtClean="0"/>
              <a:t>PPTonna Design Workshop</a:t>
            </a:r>
            <a:endParaRPr lang="zh-CN" altLang="en-US"/>
          </a:p>
        </p:txBody>
      </p:sp>
      <p:sp>
        <p:nvSpPr>
          <p:cNvPr id="6" name="灯片编号占位符 5"/>
          <p:cNvSpPr>
            <a:spLocks noGrp="1"/>
          </p:cNvSpPr>
          <p:nvPr>
            <p:ph type="sldNum" sz="quarter" idx="12"/>
          </p:nvPr>
        </p:nvSpPr>
        <p:spPr/>
        <p:txBody>
          <a:bodyPr/>
          <a:lstStyle/>
          <a:p>
            <a:fld id="{1F635950-07F0-4B50-A63D-04BC7B7435F6}" type="slidenum">
              <a:rPr lang="zh-CN" altLang="en-US" smtClean="0"/>
            </a:fld>
            <a:endParaRPr lang="zh-CN" altLang="en-US"/>
          </a:p>
        </p:txBody>
      </p:sp>
      <p:grpSp>
        <p:nvGrpSpPr>
          <p:cNvPr id="7" name="组合 6"/>
          <p:cNvGrpSpPr/>
          <p:nvPr userDrawn="1"/>
        </p:nvGrpSpPr>
        <p:grpSpPr>
          <a:xfrm>
            <a:off x="0" y="91992"/>
            <a:ext cx="7200000" cy="670008"/>
            <a:chOff x="228600" y="-581718"/>
            <a:chExt cx="10311450" cy="1078448"/>
          </a:xfrm>
        </p:grpSpPr>
        <p:sp>
          <p:nvSpPr>
            <p:cNvPr id="8" name="矩形 7"/>
            <p:cNvSpPr/>
            <p:nvPr userDrawn="1"/>
          </p:nvSpPr>
          <p:spPr>
            <a:xfrm>
              <a:off x="228600" y="-581718"/>
              <a:ext cx="2520000" cy="10784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2825750" y="-581718"/>
              <a:ext cx="2520000" cy="190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5422900" y="-581718"/>
              <a:ext cx="2520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8020050" y="-581718"/>
              <a:ext cx="2520000" cy="190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Group 30182"/>
          <p:cNvGrpSpPr>
            <a:grpSpLocks noChangeAspect="1"/>
          </p:cNvGrpSpPr>
          <p:nvPr userDrawn="1"/>
        </p:nvGrpSpPr>
        <p:grpSpPr bwMode="auto">
          <a:xfrm>
            <a:off x="1087677" y="174996"/>
            <a:ext cx="608420" cy="504000"/>
            <a:chOff x="778" y="2401"/>
            <a:chExt cx="437" cy="362"/>
          </a:xfrm>
        </p:grpSpPr>
        <p:sp>
          <p:nvSpPr>
            <p:cNvPr id="17" name="Freeform 30183"/>
            <p:cNvSpPr/>
            <p:nvPr/>
          </p:nvSpPr>
          <p:spPr bwMode="auto">
            <a:xfrm>
              <a:off x="778" y="2401"/>
              <a:ext cx="219" cy="293"/>
            </a:xfrm>
            <a:custGeom>
              <a:avLst/>
              <a:gdLst>
                <a:gd name="T0" fmla="*/ 9 w 13"/>
                <a:gd name="T1" fmla="*/ 3 h 17"/>
                <a:gd name="T2" fmla="*/ 11 w 13"/>
                <a:gd name="T3" fmla="*/ 1 h 17"/>
                <a:gd name="T4" fmla="*/ 10 w 13"/>
                <a:gd name="T5" fmla="*/ 1 h 17"/>
                <a:gd name="T6" fmla="*/ 8 w 13"/>
                <a:gd name="T7" fmla="*/ 3 h 17"/>
                <a:gd name="T8" fmla="*/ 8 w 13"/>
                <a:gd name="T9" fmla="*/ 1 h 17"/>
                <a:gd name="T10" fmla="*/ 7 w 13"/>
                <a:gd name="T11" fmla="*/ 3 h 17"/>
                <a:gd name="T12" fmla="*/ 7 w 13"/>
                <a:gd name="T13" fmla="*/ 3 h 17"/>
                <a:gd name="T14" fmla="*/ 5 w 13"/>
                <a:gd name="T15" fmla="*/ 1 h 17"/>
                <a:gd name="T16" fmla="*/ 5 w 13"/>
                <a:gd name="T17" fmla="*/ 3 h 17"/>
                <a:gd name="T18" fmla="*/ 3 w 13"/>
                <a:gd name="T19" fmla="*/ 1 h 17"/>
                <a:gd name="T20" fmla="*/ 1 w 13"/>
                <a:gd name="T21" fmla="*/ 1 h 17"/>
                <a:gd name="T22" fmla="*/ 4 w 13"/>
                <a:gd name="T23" fmla="*/ 3 h 17"/>
                <a:gd name="T24" fmla="*/ 6 w 13"/>
                <a:gd name="T25" fmla="*/ 4 h 17"/>
                <a:gd name="T26" fmla="*/ 7 w 13"/>
                <a:gd name="T27" fmla="*/ 4 h 17"/>
                <a:gd name="T28" fmla="*/ 7 w 13"/>
                <a:gd name="T29" fmla="*/ 4 h 17"/>
                <a:gd name="T30" fmla="*/ 6 w 13"/>
                <a:gd name="T31" fmla="*/ 4 h 17"/>
                <a:gd name="T32" fmla="*/ 6 w 13"/>
                <a:gd name="T33" fmla="*/ 5 h 17"/>
                <a:gd name="T34" fmla="*/ 7 w 13"/>
                <a:gd name="T35" fmla="*/ 7 h 17"/>
                <a:gd name="T36" fmla="*/ 5 w 13"/>
                <a:gd name="T37" fmla="*/ 8 h 17"/>
                <a:gd name="T38" fmla="*/ 2 w 13"/>
                <a:gd name="T39" fmla="*/ 10 h 17"/>
                <a:gd name="T40" fmla="*/ 1 w 13"/>
                <a:gd name="T41" fmla="*/ 11 h 17"/>
                <a:gd name="T42" fmla="*/ 2 w 13"/>
                <a:gd name="T43" fmla="*/ 11 h 17"/>
                <a:gd name="T44" fmla="*/ 1 w 13"/>
                <a:gd name="T45" fmla="*/ 13 h 17"/>
                <a:gd name="T46" fmla="*/ 0 w 13"/>
                <a:gd name="T47" fmla="*/ 16 h 17"/>
                <a:gd name="T48" fmla="*/ 0 w 13"/>
                <a:gd name="T49" fmla="*/ 16 h 17"/>
                <a:gd name="T50" fmla="*/ 0 w 13"/>
                <a:gd name="T51" fmla="*/ 17 h 17"/>
                <a:gd name="T52" fmla="*/ 0 w 13"/>
                <a:gd name="T53" fmla="*/ 16 h 17"/>
                <a:gd name="T54" fmla="*/ 2 w 13"/>
                <a:gd name="T55" fmla="*/ 14 h 17"/>
                <a:gd name="T56" fmla="*/ 8 w 13"/>
                <a:gd name="T57" fmla="*/ 11 h 17"/>
                <a:gd name="T58" fmla="*/ 11 w 13"/>
                <a:gd name="T59" fmla="*/ 10 h 17"/>
                <a:gd name="T60" fmla="*/ 9 w 13"/>
                <a:gd name="T61" fmla="*/ 12 h 17"/>
                <a:gd name="T62" fmla="*/ 8 w 13"/>
                <a:gd name="T63" fmla="*/ 12 h 17"/>
                <a:gd name="T64" fmla="*/ 9 w 13"/>
                <a:gd name="T65" fmla="*/ 13 h 17"/>
                <a:gd name="T66" fmla="*/ 11 w 13"/>
                <a:gd name="T67" fmla="*/ 9 h 17"/>
                <a:gd name="T68" fmla="*/ 10 w 13"/>
                <a:gd name="T69" fmla="*/ 7 h 17"/>
                <a:gd name="T70" fmla="*/ 9 w 13"/>
                <a:gd name="T71" fmla="*/ 6 h 17"/>
                <a:gd name="T72" fmla="*/ 10 w 13"/>
                <a:gd name="T73" fmla="*/ 4 h 17"/>
                <a:gd name="T74" fmla="*/ 10 w 13"/>
                <a:gd name="T75" fmla="*/ 4 h 17"/>
                <a:gd name="T76" fmla="*/ 9 w 13"/>
                <a:gd name="T77" fmla="*/ 4 h 17"/>
                <a:gd name="T78" fmla="*/ 8 w 13"/>
                <a:gd name="T79" fmla="*/ 4 h 17"/>
                <a:gd name="T80" fmla="*/ 7 w 13"/>
                <a:gd name="T81" fmla="*/ 4 h 17"/>
                <a:gd name="T82" fmla="*/ 7 w 13"/>
                <a:gd name="T83" fmla="*/ 3 h 17"/>
                <a:gd name="T84" fmla="*/ 8 w 13"/>
                <a:gd name="T85"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 h="17">
                  <a:moveTo>
                    <a:pt x="8" y="3"/>
                  </a:moveTo>
                  <a:cubicBezTo>
                    <a:pt x="8" y="3"/>
                    <a:pt x="8" y="3"/>
                    <a:pt x="9" y="3"/>
                  </a:cubicBezTo>
                  <a:cubicBezTo>
                    <a:pt x="12" y="3"/>
                    <a:pt x="11" y="1"/>
                    <a:pt x="11" y="1"/>
                  </a:cubicBezTo>
                  <a:cubicBezTo>
                    <a:pt x="11" y="0"/>
                    <a:pt x="11" y="1"/>
                    <a:pt x="11" y="1"/>
                  </a:cubicBezTo>
                  <a:cubicBezTo>
                    <a:pt x="11" y="2"/>
                    <a:pt x="10" y="3"/>
                    <a:pt x="9" y="3"/>
                  </a:cubicBezTo>
                  <a:cubicBezTo>
                    <a:pt x="10" y="2"/>
                    <a:pt x="10" y="1"/>
                    <a:pt x="10" y="1"/>
                  </a:cubicBezTo>
                  <a:cubicBezTo>
                    <a:pt x="9" y="1"/>
                    <a:pt x="9" y="1"/>
                    <a:pt x="9" y="1"/>
                  </a:cubicBezTo>
                  <a:cubicBezTo>
                    <a:pt x="9" y="2"/>
                    <a:pt x="8" y="3"/>
                    <a:pt x="8" y="3"/>
                  </a:cubicBezTo>
                  <a:cubicBezTo>
                    <a:pt x="9" y="1"/>
                    <a:pt x="8" y="1"/>
                    <a:pt x="8" y="1"/>
                  </a:cubicBezTo>
                  <a:cubicBezTo>
                    <a:pt x="8" y="1"/>
                    <a:pt x="8" y="1"/>
                    <a:pt x="8" y="1"/>
                  </a:cubicBezTo>
                  <a:cubicBezTo>
                    <a:pt x="9" y="2"/>
                    <a:pt x="8" y="3"/>
                    <a:pt x="8" y="3"/>
                  </a:cubicBezTo>
                  <a:cubicBezTo>
                    <a:pt x="8" y="3"/>
                    <a:pt x="7" y="3"/>
                    <a:pt x="7" y="3"/>
                  </a:cubicBezTo>
                  <a:cubicBezTo>
                    <a:pt x="7" y="3"/>
                    <a:pt x="7" y="3"/>
                    <a:pt x="7" y="3"/>
                  </a:cubicBezTo>
                  <a:cubicBezTo>
                    <a:pt x="7" y="3"/>
                    <a:pt x="7" y="3"/>
                    <a:pt x="7" y="3"/>
                  </a:cubicBezTo>
                  <a:cubicBezTo>
                    <a:pt x="6" y="3"/>
                    <a:pt x="6" y="3"/>
                    <a:pt x="6" y="3"/>
                  </a:cubicBezTo>
                  <a:cubicBezTo>
                    <a:pt x="5" y="3"/>
                    <a:pt x="4" y="2"/>
                    <a:pt x="5" y="1"/>
                  </a:cubicBezTo>
                  <a:cubicBezTo>
                    <a:pt x="5" y="1"/>
                    <a:pt x="5" y="0"/>
                    <a:pt x="4" y="1"/>
                  </a:cubicBezTo>
                  <a:cubicBezTo>
                    <a:pt x="4" y="1"/>
                    <a:pt x="3" y="1"/>
                    <a:pt x="5" y="3"/>
                  </a:cubicBezTo>
                  <a:cubicBezTo>
                    <a:pt x="5" y="3"/>
                    <a:pt x="3" y="3"/>
                    <a:pt x="3" y="1"/>
                  </a:cubicBezTo>
                  <a:cubicBezTo>
                    <a:pt x="3" y="1"/>
                    <a:pt x="3" y="0"/>
                    <a:pt x="3" y="1"/>
                  </a:cubicBezTo>
                  <a:cubicBezTo>
                    <a:pt x="3" y="1"/>
                    <a:pt x="2" y="2"/>
                    <a:pt x="4" y="3"/>
                  </a:cubicBezTo>
                  <a:cubicBezTo>
                    <a:pt x="3" y="3"/>
                    <a:pt x="1" y="3"/>
                    <a:pt x="1" y="1"/>
                  </a:cubicBezTo>
                  <a:cubicBezTo>
                    <a:pt x="1" y="1"/>
                    <a:pt x="1" y="0"/>
                    <a:pt x="0" y="1"/>
                  </a:cubicBezTo>
                  <a:cubicBezTo>
                    <a:pt x="0" y="1"/>
                    <a:pt x="0" y="4"/>
                    <a:pt x="4" y="3"/>
                  </a:cubicBezTo>
                  <a:cubicBezTo>
                    <a:pt x="5" y="3"/>
                    <a:pt x="5" y="3"/>
                    <a:pt x="6" y="3"/>
                  </a:cubicBezTo>
                  <a:cubicBezTo>
                    <a:pt x="6" y="4"/>
                    <a:pt x="6" y="4"/>
                    <a:pt x="6" y="4"/>
                  </a:cubicBezTo>
                  <a:cubicBezTo>
                    <a:pt x="6" y="4"/>
                    <a:pt x="6" y="4"/>
                    <a:pt x="6" y="4"/>
                  </a:cubicBezTo>
                  <a:cubicBezTo>
                    <a:pt x="6" y="4"/>
                    <a:pt x="7" y="4"/>
                    <a:pt x="7" y="4"/>
                  </a:cubicBezTo>
                  <a:cubicBezTo>
                    <a:pt x="7" y="4"/>
                    <a:pt x="7" y="4"/>
                    <a:pt x="7" y="4"/>
                  </a:cubicBezTo>
                  <a:cubicBezTo>
                    <a:pt x="7" y="4"/>
                    <a:pt x="7" y="4"/>
                    <a:pt x="7" y="4"/>
                  </a:cubicBezTo>
                  <a:cubicBezTo>
                    <a:pt x="7" y="4"/>
                    <a:pt x="7" y="4"/>
                    <a:pt x="7" y="4"/>
                  </a:cubicBezTo>
                  <a:cubicBezTo>
                    <a:pt x="6" y="4"/>
                    <a:pt x="6" y="4"/>
                    <a:pt x="6" y="4"/>
                  </a:cubicBezTo>
                  <a:cubicBezTo>
                    <a:pt x="6" y="4"/>
                    <a:pt x="6" y="4"/>
                    <a:pt x="6" y="5"/>
                  </a:cubicBezTo>
                  <a:cubicBezTo>
                    <a:pt x="6" y="5"/>
                    <a:pt x="6" y="5"/>
                    <a:pt x="6" y="5"/>
                  </a:cubicBezTo>
                  <a:cubicBezTo>
                    <a:pt x="6" y="5"/>
                    <a:pt x="7" y="6"/>
                    <a:pt x="7" y="6"/>
                  </a:cubicBezTo>
                  <a:cubicBezTo>
                    <a:pt x="7" y="6"/>
                    <a:pt x="7" y="6"/>
                    <a:pt x="7" y="7"/>
                  </a:cubicBezTo>
                  <a:cubicBezTo>
                    <a:pt x="7" y="7"/>
                    <a:pt x="7" y="7"/>
                    <a:pt x="7" y="8"/>
                  </a:cubicBezTo>
                  <a:cubicBezTo>
                    <a:pt x="6" y="8"/>
                    <a:pt x="5" y="8"/>
                    <a:pt x="5" y="8"/>
                  </a:cubicBezTo>
                  <a:cubicBezTo>
                    <a:pt x="4" y="8"/>
                    <a:pt x="4" y="8"/>
                    <a:pt x="3" y="8"/>
                  </a:cubicBezTo>
                  <a:cubicBezTo>
                    <a:pt x="2" y="9"/>
                    <a:pt x="2" y="9"/>
                    <a:pt x="2" y="10"/>
                  </a:cubicBezTo>
                  <a:cubicBezTo>
                    <a:pt x="2" y="10"/>
                    <a:pt x="1" y="10"/>
                    <a:pt x="1" y="10"/>
                  </a:cubicBezTo>
                  <a:cubicBezTo>
                    <a:pt x="1" y="10"/>
                    <a:pt x="1" y="11"/>
                    <a:pt x="1" y="11"/>
                  </a:cubicBezTo>
                  <a:cubicBezTo>
                    <a:pt x="2" y="11"/>
                    <a:pt x="2" y="10"/>
                    <a:pt x="2" y="10"/>
                  </a:cubicBezTo>
                  <a:cubicBezTo>
                    <a:pt x="2" y="11"/>
                    <a:pt x="2" y="11"/>
                    <a:pt x="2" y="11"/>
                  </a:cubicBezTo>
                  <a:cubicBezTo>
                    <a:pt x="2" y="12"/>
                    <a:pt x="2" y="13"/>
                    <a:pt x="2" y="13"/>
                  </a:cubicBezTo>
                  <a:cubicBezTo>
                    <a:pt x="1" y="13"/>
                    <a:pt x="1" y="13"/>
                    <a:pt x="1" y="13"/>
                  </a:cubicBezTo>
                  <a:cubicBezTo>
                    <a:pt x="0" y="16"/>
                    <a:pt x="0" y="16"/>
                    <a:pt x="0" y="16"/>
                  </a:cubicBezTo>
                  <a:cubicBezTo>
                    <a:pt x="0" y="16"/>
                    <a:pt x="0" y="16"/>
                    <a:pt x="0" y="16"/>
                  </a:cubicBezTo>
                  <a:cubicBezTo>
                    <a:pt x="0" y="16"/>
                    <a:pt x="0" y="16"/>
                    <a:pt x="0" y="16"/>
                  </a:cubicBezTo>
                  <a:cubicBezTo>
                    <a:pt x="0" y="16"/>
                    <a:pt x="0" y="16"/>
                    <a:pt x="0" y="16"/>
                  </a:cubicBezTo>
                  <a:cubicBezTo>
                    <a:pt x="0" y="16"/>
                    <a:pt x="0" y="17"/>
                    <a:pt x="0" y="17"/>
                  </a:cubicBezTo>
                  <a:cubicBezTo>
                    <a:pt x="0" y="17"/>
                    <a:pt x="0" y="17"/>
                    <a:pt x="0" y="17"/>
                  </a:cubicBezTo>
                  <a:cubicBezTo>
                    <a:pt x="0" y="17"/>
                    <a:pt x="0" y="17"/>
                    <a:pt x="0" y="17"/>
                  </a:cubicBezTo>
                  <a:cubicBezTo>
                    <a:pt x="0" y="16"/>
                    <a:pt x="0" y="16"/>
                    <a:pt x="0" y="16"/>
                  </a:cubicBezTo>
                  <a:cubicBezTo>
                    <a:pt x="0" y="16"/>
                    <a:pt x="1" y="16"/>
                    <a:pt x="1" y="16"/>
                  </a:cubicBezTo>
                  <a:cubicBezTo>
                    <a:pt x="2" y="14"/>
                    <a:pt x="2" y="14"/>
                    <a:pt x="2" y="14"/>
                  </a:cubicBezTo>
                  <a:cubicBezTo>
                    <a:pt x="3" y="13"/>
                    <a:pt x="4" y="13"/>
                    <a:pt x="4" y="12"/>
                  </a:cubicBezTo>
                  <a:cubicBezTo>
                    <a:pt x="4" y="12"/>
                    <a:pt x="5" y="11"/>
                    <a:pt x="8" y="11"/>
                  </a:cubicBezTo>
                  <a:cubicBezTo>
                    <a:pt x="8" y="11"/>
                    <a:pt x="8" y="11"/>
                    <a:pt x="8" y="11"/>
                  </a:cubicBezTo>
                  <a:cubicBezTo>
                    <a:pt x="9" y="11"/>
                    <a:pt x="10" y="9"/>
                    <a:pt x="11" y="10"/>
                  </a:cubicBezTo>
                  <a:cubicBezTo>
                    <a:pt x="11" y="10"/>
                    <a:pt x="10" y="11"/>
                    <a:pt x="10" y="11"/>
                  </a:cubicBezTo>
                  <a:cubicBezTo>
                    <a:pt x="10" y="11"/>
                    <a:pt x="9" y="11"/>
                    <a:pt x="9" y="12"/>
                  </a:cubicBezTo>
                  <a:cubicBezTo>
                    <a:pt x="9" y="12"/>
                    <a:pt x="9" y="12"/>
                    <a:pt x="9" y="12"/>
                  </a:cubicBezTo>
                  <a:cubicBezTo>
                    <a:pt x="8" y="12"/>
                    <a:pt x="8" y="12"/>
                    <a:pt x="8" y="12"/>
                  </a:cubicBezTo>
                  <a:cubicBezTo>
                    <a:pt x="8" y="12"/>
                    <a:pt x="8" y="13"/>
                    <a:pt x="8" y="13"/>
                  </a:cubicBezTo>
                  <a:cubicBezTo>
                    <a:pt x="9" y="13"/>
                    <a:pt x="9" y="13"/>
                    <a:pt x="9" y="13"/>
                  </a:cubicBezTo>
                  <a:cubicBezTo>
                    <a:pt x="10" y="12"/>
                    <a:pt x="10" y="12"/>
                    <a:pt x="10" y="12"/>
                  </a:cubicBezTo>
                  <a:cubicBezTo>
                    <a:pt x="10" y="12"/>
                    <a:pt x="13" y="10"/>
                    <a:pt x="11" y="9"/>
                  </a:cubicBezTo>
                  <a:cubicBezTo>
                    <a:pt x="11" y="9"/>
                    <a:pt x="11" y="9"/>
                    <a:pt x="10" y="9"/>
                  </a:cubicBezTo>
                  <a:cubicBezTo>
                    <a:pt x="10" y="8"/>
                    <a:pt x="10" y="8"/>
                    <a:pt x="10" y="7"/>
                  </a:cubicBezTo>
                  <a:cubicBezTo>
                    <a:pt x="10" y="7"/>
                    <a:pt x="10" y="7"/>
                    <a:pt x="10" y="6"/>
                  </a:cubicBezTo>
                  <a:cubicBezTo>
                    <a:pt x="10" y="6"/>
                    <a:pt x="9" y="6"/>
                    <a:pt x="9" y="6"/>
                  </a:cubicBezTo>
                  <a:cubicBezTo>
                    <a:pt x="8" y="5"/>
                    <a:pt x="9" y="5"/>
                    <a:pt x="9" y="5"/>
                  </a:cubicBezTo>
                  <a:cubicBezTo>
                    <a:pt x="9" y="5"/>
                    <a:pt x="9" y="5"/>
                    <a:pt x="10" y="4"/>
                  </a:cubicBezTo>
                  <a:cubicBezTo>
                    <a:pt x="10" y="4"/>
                    <a:pt x="10" y="4"/>
                    <a:pt x="10" y="4"/>
                  </a:cubicBezTo>
                  <a:cubicBezTo>
                    <a:pt x="10" y="4"/>
                    <a:pt x="10" y="4"/>
                    <a:pt x="10" y="4"/>
                  </a:cubicBezTo>
                  <a:cubicBezTo>
                    <a:pt x="10" y="3"/>
                    <a:pt x="10" y="3"/>
                    <a:pt x="10" y="3"/>
                  </a:cubicBezTo>
                  <a:cubicBezTo>
                    <a:pt x="10" y="3"/>
                    <a:pt x="9" y="3"/>
                    <a:pt x="9" y="4"/>
                  </a:cubicBezTo>
                  <a:cubicBezTo>
                    <a:pt x="9" y="4"/>
                    <a:pt x="9" y="4"/>
                    <a:pt x="9" y="4"/>
                  </a:cubicBezTo>
                  <a:cubicBezTo>
                    <a:pt x="9" y="4"/>
                    <a:pt x="9" y="4"/>
                    <a:pt x="8" y="4"/>
                  </a:cubicBezTo>
                  <a:cubicBezTo>
                    <a:pt x="8" y="4"/>
                    <a:pt x="8" y="4"/>
                    <a:pt x="7" y="4"/>
                  </a:cubicBezTo>
                  <a:cubicBezTo>
                    <a:pt x="7" y="4"/>
                    <a:pt x="7" y="4"/>
                    <a:pt x="7" y="4"/>
                  </a:cubicBezTo>
                  <a:cubicBezTo>
                    <a:pt x="7" y="4"/>
                    <a:pt x="7" y="4"/>
                    <a:pt x="7" y="4"/>
                  </a:cubicBezTo>
                  <a:cubicBezTo>
                    <a:pt x="7" y="3"/>
                    <a:pt x="7" y="3"/>
                    <a:pt x="7" y="3"/>
                  </a:cubicBezTo>
                  <a:cubicBezTo>
                    <a:pt x="7" y="3"/>
                    <a:pt x="7" y="3"/>
                    <a:pt x="7" y="3"/>
                  </a:cubicBezTo>
                  <a:cubicBezTo>
                    <a:pt x="8" y="3"/>
                    <a:pt x="8" y="3"/>
                    <a:pt x="8" y="3"/>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0184"/>
            <p:cNvSpPr/>
            <p:nvPr/>
          </p:nvSpPr>
          <p:spPr bwMode="auto">
            <a:xfrm>
              <a:off x="980" y="2401"/>
              <a:ext cx="235" cy="293"/>
            </a:xfrm>
            <a:custGeom>
              <a:avLst/>
              <a:gdLst>
                <a:gd name="T0" fmla="*/ 5 w 14"/>
                <a:gd name="T1" fmla="*/ 3 h 17"/>
                <a:gd name="T2" fmla="*/ 2 w 14"/>
                <a:gd name="T3" fmla="*/ 1 h 17"/>
                <a:gd name="T4" fmla="*/ 4 w 14"/>
                <a:gd name="T5" fmla="*/ 1 h 17"/>
                <a:gd name="T6" fmla="*/ 5 w 14"/>
                <a:gd name="T7" fmla="*/ 3 h 17"/>
                <a:gd name="T8" fmla="*/ 5 w 14"/>
                <a:gd name="T9" fmla="*/ 1 h 17"/>
                <a:gd name="T10" fmla="*/ 6 w 14"/>
                <a:gd name="T11" fmla="*/ 3 h 17"/>
                <a:gd name="T12" fmla="*/ 6 w 14"/>
                <a:gd name="T13" fmla="*/ 3 h 17"/>
                <a:gd name="T14" fmla="*/ 8 w 14"/>
                <a:gd name="T15" fmla="*/ 1 h 17"/>
                <a:gd name="T16" fmla="*/ 8 w 14"/>
                <a:gd name="T17" fmla="*/ 3 h 17"/>
                <a:gd name="T18" fmla="*/ 11 w 14"/>
                <a:gd name="T19" fmla="*/ 1 h 17"/>
                <a:gd name="T20" fmla="*/ 12 w 14"/>
                <a:gd name="T21" fmla="*/ 1 h 17"/>
                <a:gd name="T22" fmla="*/ 9 w 14"/>
                <a:gd name="T23" fmla="*/ 3 h 17"/>
                <a:gd name="T24" fmla="*/ 7 w 14"/>
                <a:gd name="T25" fmla="*/ 4 h 17"/>
                <a:gd name="T26" fmla="*/ 6 w 14"/>
                <a:gd name="T27" fmla="*/ 4 h 17"/>
                <a:gd name="T28" fmla="*/ 7 w 14"/>
                <a:gd name="T29" fmla="*/ 4 h 17"/>
                <a:gd name="T30" fmla="*/ 7 w 14"/>
                <a:gd name="T31" fmla="*/ 4 h 17"/>
                <a:gd name="T32" fmla="*/ 7 w 14"/>
                <a:gd name="T33" fmla="*/ 5 h 17"/>
                <a:gd name="T34" fmla="*/ 6 w 14"/>
                <a:gd name="T35" fmla="*/ 7 h 17"/>
                <a:gd name="T36" fmla="*/ 8 w 14"/>
                <a:gd name="T37" fmla="*/ 8 h 17"/>
                <a:gd name="T38" fmla="*/ 11 w 14"/>
                <a:gd name="T39" fmla="*/ 10 h 17"/>
                <a:gd name="T40" fmla="*/ 12 w 14"/>
                <a:gd name="T41" fmla="*/ 11 h 17"/>
                <a:gd name="T42" fmla="*/ 11 w 14"/>
                <a:gd name="T43" fmla="*/ 11 h 17"/>
                <a:gd name="T44" fmla="*/ 12 w 14"/>
                <a:gd name="T45" fmla="*/ 13 h 17"/>
                <a:gd name="T46" fmla="*/ 13 w 14"/>
                <a:gd name="T47" fmla="*/ 16 h 17"/>
                <a:gd name="T48" fmla="*/ 13 w 14"/>
                <a:gd name="T49" fmla="*/ 16 h 17"/>
                <a:gd name="T50" fmla="*/ 14 w 14"/>
                <a:gd name="T51" fmla="*/ 17 h 17"/>
                <a:gd name="T52" fmla="*/ 13 w 14"/>
                <a:gd name="T53" fmla="*/ 16 h 17"/>
                <a:gd name="T54" fmla="*/ 12 w 14"/>
                <a:gd name="T55" fmla="*/ 14 h 17"/>
                <a:gd name="T56" fmla="*/ 5 w 14"/>
                <a:gd name="T57" fmla="*/ 11 h 17"/>
                <a:gd name="T58" fmla="*/ 2 w 14"/>
                <a:gd name="T59" fmla="*/ 10 h 17"/>
                <a:gd name="T60" fmla="*/ 4 w 14"/>
                <a:gd name="T61" fmla="*/ 12 h 17"/>
                <a:gd name="T62" fmla="*/ 5 w 14"/>
                <a:gd name="T63" fmla="*/ 12 h 17"/>
                <a:gd name="T64" fmla="*/ 4 w 14"/>
                <a:gd name="T65" fmla="*/ 13 h 17"/>
                <a:gd name="T66" fmla="*/ 2 w 14"/>
                <a:gd name="T67" fmla="*/ 9 h 17"/>
                <a:gd name="T68" fmla="*/ 3 w 14"/>
                <a:gd name="T69" fmla="*/ 7 h 17"/>
                <a:gd name="T70" fmla="*/ 5 w 14"/>
                <a:gd name="T71" fmla="*/ 6 h 17"/>
                <a:gd name="T72" fmla="*/ 3 w 14"/>
                <a:gd name="T73" fmla="*/ 4 h 17"/>
                <a:gd name="T74" fmla="*/ 3 w 14"/>
                <a:gd name="T75" fmla="*/ 4 h 17"/>
                <a:gd name="T76" fmla="*/ 4 w 14"/>
                <a:gd name="T77" fmla="*/ 4 h 17"/>
                <a:gd name="T78" fmla="*/ 5 w 14"/>
                <a:gd name="T79" fmla="*/ 4 h 17"/>
                <a:gd name="T80" fmla="*/ 6 w 14"/>
                <a:gd name="T81" fmla="*/ 4 h 17"/>
                <a:gd name="T82" fmla="*/ 6 w 14"/>
                <a:gd name="T83" fmla="*/ 3 h 17"/>
                <a:gd name="T84" fmla="*/ 5 w 14"/>
                <a:gd name="T85"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17">
                  <a:moveTo>
                    <a:pt x="5" y="3"/>
                  </a:moveTo>
                  <a:cubicBezTo>
                    <a:pt x="5" y="3"/>
                    <a:pt x="5" y="3"/>
                    <a:pt x="5" y="3"/>
                  </a:cubicBezTo>
                  <a:cubicBezTo>
                    <a:pt x="1" y="3"/>
                    <a:pt x="2" y="1"/>
                    <a:pt x="2" y="1"/>
                  </a:cubicBezTo>
                  <a:cubicBezTo>
                    <a:pt x="2" y="0"/>
                    <a:pt x="2" y="1"/>
                    <a:pt x="2" y="1"/>
                  </a:cubicBezTo>
                  <a:cubicBezTo>
                    <a:pt x="2" y="2"/>
                    <a:pt x="3" y="3"/>
                    <a:pt x="4" y="3"/>
                  </a:cubicBezTo>
                  <a:cubicBezTo>
                    <a:pt x="3" y="2"/>
                    <a:pt x="4" y="1"/>
                    <a:pt x="4" y="1"/>
                  </a:cubicBezTo>
                  <a:cubicBezTo>
                    <a:pt x="4" y="1"/>
                    <a:pt x="4" y="1"/>
                    <a:pt x="4" y="1"/>
                  </a:cubicBezTo>
                  <a:cubicBezTo>
                    <a:pt x="4" y="2"/>
                    <a:pt x="5" y="3"/>
                    <a:pt x="5" y="3"/>
                  </a:cubicBezTo>
                  <a:cubicBezTo>
                    <a:pt x="4" y="1"/>
                    <a:pt x="5" y="1"/>
                    <a:pt x="5" y="1"/>
                  </a:cubicBezTo>
                  <a:cubicBezTo>
                    <a:pt x="6" y="1"/>
                    <a:pt x="5" y="1"/>
                    <a:pt x="5" y="1"/>
                  </a:cubicBezTo>
                  <a:cubicBezTo>
                    <a:pt x="4" y="2"/>
                    <a:pt x="5" y="3"/>
                    <a:pt x="6" y="3"/>
                  </a:cubicBezTo>
                  <a:cubicBezTo>
                    <a:pt x="6" y="3"/>
                    <a:pt x="6" y="3"/>
                    <a:pt x="6" y="3"/>
                  </a:cubicBezTo>
                  <a:cubicBezTo>
                    <a:pt x="6" y="3"/>
                    <a:pt x="6" y="3"/>
                    <a:pt x="6" y="3"/>
                  </a:cubicBezTo>
                  <a:cubicBezTo>
                    <a:pt x="6" y="3"/>
                    <a:pt x="6" y="3"/>
                    <a:pt x="6" y="3"/>
                  </a:cubicBezTo>
                  <a:cubicBezTo>
                    <a:pt x="7" y="3"/>
                    <a:pt x="7" y="3"/>
                    <a:pt x="7" y="3"/>
                  </a:cubicBezTo>
                  <a:cubicBezTo>
                    <a:pt x="8" y="3"/>
                    <a:pt x="9" y="2"/>
                    <a:pt x="8" y="1"/>
                  </a:cubicBezTo>
                  <a:cubicBezTo>
                    <a:pt x="8" y="1"/>
                    <a:pt x="8" y="0"/>
                    <a:pt x="9" y="1"/>
                  </a:cubicBezTo>
                  <a:cubicBezTo>
                    <a:pt x="9" y="1"/>
                    <a:pt x="10" y="1"/>
                    <a:pt x="8" y="3"/>
                  </a:cubicBezTo>
                  <a:cubicBezTo>
                    <a:pt x="9" y="3"/>
                    <a:pt x="10" y="3"/>
                    <a:pt x="10" y="1"/>
                  </a:cubicBezTo>
                  <a:cubicBezTo>
                    <a:pt x="10" y="1"/>
                    <a:pt x="10" y="0"/>
                    <a:pt x="11" y="1"/>
                  </a:cubicBezTo>
                  <a:cubicBezTo>
                    <a:pt x="11" y="1"/>
                    <a:pt x="11" y="2"/>
                    <a:pt x="10" y="3"/>
                  </a:cubicBezTo>
                  <a:cubicBezTo>
                    <a:pt x="10" y="3"/>
                    <a:pt x="12" y="3"/>
                    <a:pt x="12" y="1"/>
                  </a:cubicBezTo>
                  <a:cubicBezTo>
                    <a:pt x="12" y="1"/>
                    <a:pt x="12" y="0"/>
                    <a:pt x="13" y="1"/>
                  </a:cubicBezTo>
                  <a:cubicBezTo>
                    <a:pt x="13" y="1"/>
                    <a:pt x="13" y="4"/>
                    <a:pt x="9" y="3"/>
                  </a:cubicBezTo>
                  <a:cubicBezTo>
                    <a:pt x="8" y="3"/>
                    <a:pt x="8" y="3"/>
                    <a:pt x="8" y="3"/>
                  </a:cubicBezTo>
                  <a:cubicBezTo>
                    <a:pt x="7" y="4"/>
                    <a:pt x="7" y="4"/>
                    <a:pt x="7" y="4"/>
                  </a:cubicBezTo>
                  <a:cubicBezTo>
                    <a:pt x="7" y="4"/>
                    <a:pt x="7" y="4"/>
                    <a:pt x="7" y="4"/>
                  </a:cubicBezTo>
                  <a:cubicBezTo>
                    <a:pt x="7" y="4"/>
                    <a:pt x="7" y="4"/>
                    <a:pt x="6" y="4"/>
                  </a:cubicBezTo>
                  <a:cubicBezTo>
                    <a:pt x="6" y="4"/>
                    <a:pt x="6" y="4"/>
                    <a:pt x="7" y="4"/>
                  </a:cubicBezTo>
                  <a:cubicBezTo>
                    <a:pt x="7" y="4"/>
                    <a:pt x="7" y="4"/>
                    <a:pt x="7" y="4"/>
                  </a:cubicBezTo>
                  <a:cubicBezTo>
                    <a:pt x="7" y="4"/>
                    <a:pt x="7" y="4"/>
                    <a:pt x="7" y="4"/>
                  </a:cubicBezTo>
                  <a:cubicBezTo>
                    <a:pt x="7" y="4"/>
                    <a:pt x="7" y="4"/>
                    <a:pt x="7" y="4"/>
                  </a:cubicBezTo>
                  <a:cubicBezTo>
                    <a:pt x="7" y="4"/>
                    <a:pt x="7" y="4"/>
                    <a:pt x="7" y="5"/>
                  </a:cubicBezTo>
                  <a:cubicBezTo>
                    <a:pt x="7" y="5"/>
                    <a:pt x="7" y="5"/>
                    <a:pt x="7" y="5"/>
                  </a:cubicBezTo>
                  <a:cubicBezTo>
                    <a:pt x="7" y="5"/>
                    <a:pt x="6" y="6"/>
                    <a:pt x="6" y="6"/>
                  </a:cubicBezTo>
                  <a:cubicBezTo>
                    <a:pt x="6" y="6"/>
                    <a:pt x="6" y="6"/>
                    <a:pt x="6" y="7"/>
                  </a:cubicBezTo>
                  <a:cubicBezTo>
                    <a:pt x="6" y="7"/>
                    <a:pt x="6" y="7"/>
                    <a:pt x="6" y="8"/>
                  </a:cubicBezTo>
                  <a:cubicBezTo>
                    <a:pt x="7" y="8"/>
                    <a:pt x="8" y="8"/>
                    <a:pt x="8" y="8"/>
                  </a:cubicBezTo>
                  <a:cubicBezTo>
                    <a:pt x="9" y="8"/>
                    <a:pt x="10" y="8"/>
                    <a:pt x="10" y="8"/>
                  </a:cubicBezTo>
                  <a:cubicBezTo>
                    <a:pt x="11" y="9"/>
                    <a:pt x="11" y="9"/>
                    <a:pt x="11" y="10"/>
                  </a:cubicBezTo>
                  <a:cubicBezTo>
                    <a:pt x="12" y="10"/>
                    <a:pt x="12" y="10"/>
                    <a:pt x="12" y="10"/>
                  </a:cubicBezTo>
                  <a:cubicBezTo>
                    <a:pt x="12" y="10"/>
                    <a:pt x="12" y="11"/>
                    <a:pt x="12" y="11"/>
                  </a:cubicBezTo>
                  <a:cubicBezTo>
                    <a:pt x="12" y="11"/>
                    <a:pt x="11" y="10"/>
                    <a:pt x="11" y="10"/>
                  </a:cubicBezTo>
                  <a:cubicBezTo>
                    <a:pt x="11" y="11"/>
                    <a:pt x="11" y="11"/>
                    <a:pt x="11" y="11"/>
                  </a:cubicBezTo>
                  <a:cubicBezTo>
                    <a:pt x="11" y="12"/>
                    <a:pt x="11" y="13"/>
                    <a:pt x="11" y="13"/>
                  </a:cubicBezTo>
                  <a:cubicBezTo>
                    <a:pt x="12" y="13"/>
                    <a:pt x="12" y="13"/>
                    <a:pt x="12" y="13"/>
                  </a:cubicBezTo>
                  <a:cubicBezTo>
                    <a:pt x="13" y="16"/>
                    <a:pt x="13" y="16"/>
                    <a:pt x="13" y="16"/>
                  </a:cubicBezTo>
                  <a:cubicBezTo>
                    <a:pt x="13" y="16"/>
                    <a:pt x="13" y="16"/>
                    <a:pt x="13" y="16"/>
                  </a:cubicBezTo>
                  <a:cubicBezTo>
                    <a:pt x="14" y="16"/>
                    <a:pt x="14" y="16"/>
                    <a:pt x="14" y="16"/>
                  </a:cubicBezTo>
                  <a:cubicBezTo>
                    <a:pt x="13" y="16"/>
                    <a:pt x="13" y="16"/>
                    <a:pt x="13" y="16"/>
                  </a:cubicBezTo>
                  <a:cubicBezTo>
                    <a:pt x="14" y="16"/>
                    <a:pt x="14" y="17"/>
                    <a:pt x="14" y="17"/>
                  </a:cubicBezTo>
                  <a:cubicBezTo>
                    <a:pt x="14" y="17"/>
                    <a:pt x="14" y="17"/>
                    <a:pt x="14" y="17"/>
                  </a:cubicBezTo>
                  <a:cubicBezTo>
                    <a:pt x="14" y="17"/>
                    <a:pt x="13" y="17"/>
                    <a:pt x="13" y="17"/>
                  </a:cubicBezTo>
                  <a:cubicBezTo>
                    <a:pt x="13" y="16"/>
                    <a:pt x="13" y="16"/>
                    <a:pt x="13" y="16"/>
                  </a:cubicBezTo>
                  <a:cubicBezTo>
                    <a:pt x="13" y="16"/>
                    <a:pt x="12" y="16"/>
                    <a:pt x="12" y="16"/>
                  </a:cubicBezTo>
                  <a:cubicBezTo>
                    <a:pt x="12" y="14"/>
                    <a:pt x="12" y="14"/>
                    <a:pt x="12" y="14"/>
                  </a:cubicBezTo>
                  <a:cubicBezTo>
                    <a:pt x="10" y="13"/>
                    <a:pt x="10" y="13"/>
                    <a:pt x="9" y="12"/>
                  </a:cubicBezTo>
                  <a:cubicBezTo>
                    <a:pt x="9" y="12"/>
                    <a:pt x="8" y="11"/>
                    <a:pt x="5" y="11"/>
                  </a:cubicBezTo>
                  <a:cubicBezTo>
                    <a:pt x="5" y="11"/>
                    <a:pt x="5" y="11"/>
                    <a:pt x="5" y="11"/>
                  </a:cubicBezTo>
                  <a:cubicBezTo>
                    <a:pt x="4" y="11"/>
                    <a:pt x="3" y="9"/>
                    <a:pt x="2" y="10"/>
                  </a:cubicBezTo>
                  <a:cubicBezTo>
                    <a:pt x="2" y="10"/>
                    <a:pt x="3" y="11"/>
                    <a:pt x="3" y="11"/>
                  </a:cubicBezTo>
                  <a:cubicBezTo>
                    <a:pt x="3" y="11"/>
                    <a:pt x="4" y="11"/>
                    <a:pt x="4" y="12"/>
                  </a:cubicBezTo>
                  <a:cubicBezTo>
                    <a:pt x="4" y="12"/>
                    <a:pt x="4" y="12"/>
                    <a:pt x="4" y="12"/>
                  </a:cubicBezTo>
                  <a:cubicBezTo>
                    <a:pt x="5" y="12"/>
                    <a:pt x="5" y="12"/>
                    <a:pt x="5" y="12"/>
                  </a:cubicBezTo>
                  <a:cubicBezTo>
                    <a:pt x="5" y="12"/>
                    <a:pt x="5" y="13"/>
                    <a:pt x="5" y="13"/>
                  </a:cubicBezTo>
                  <a:cubicBezTo>
                    <a:pt x="4" y="13"/>
                    <a:pt x="4" y="13"/>
                    <a:pt x="4" y="13"/>
                  </a:cubicBezTo>
                  <a:cubicBezTo>
                    <a:pt x="3" y="12"/>
                    <a:pt x="3" y="12"/>
                    <a:pt x="3" y="12"/>
                  </a:cubicBezTo>
                  <a:cubicBezTo>
                    <a:pt x="3" y="12"/>
                    <a:pt x="0" y="10"/>
                    <a:pt x="2" y="9"/>
                  </a:cubicBezTo>
                  <a:cubicBezTo>
                    <a:pt x="2" y="9"/>
                    <a:pt x="3" y="9"/>
                    <a:pt x="3" y="9"/>
                  </a:cubicBezTo>
                  <a:cubicBezTo>
                    <a:pt x="3" y="8"/>
                    <a:pt x="3" y="8"/>
                    <a:pt x="3" y="7"/>
                  </a:cubicBezTo>
                  <a:cubicBezTo>
                    <a:pt x="3" y="7"/>
                    <a:pt x="3" y="7"/>
                    <a:pt x="3" y="6"/>
                  </a:cubicBezTo>
                  <a:cubicBezTo>
                    <a:pt x="4" y="6"/>
                    <a:pt x="4" y="6"/>
                    <a:pt x="5" y="6"/>
                  </a:cubicBezTo>
                  <a:cubicBezTo>
                    <a:pt x="5" y="5"/>
                    <a:pt x="5" y="5"/>
                    <a:pt x="4" y="5"/>
                  </a:cubicBezTo>
                  <a:cubicBezTo>
                    <a:pt x="4" y="5"/>
                    <a:pt x="4" y="5"/>
                    <a:pt x="3" y="4"/>
                  </a:cubicBezTo>
                  <a:cubicBezTo>
                    <a:pt x="3" y="4"/>
                    <a:pt x="3" y="4"/>
                    <a:pt x="3" y="4"/>
                  </a:cubicBezTo>
                  <a:cubicBezTo>
                    <a:pt x="3" y="4"/>
                    <a:pt x="3" y="4"/>
                    <a:pt x="3" y="4"/>
                  </a:cubicBezTo>
                  <a:cubicBezTo>
                    <a:pt x="3" y="3"/>
                    <a:pt x="3" y="3"/>
                    <a:pt x="3" y="3"/>
                  </a:cubicBezTo>
                  <a:cubicBezTo>
                    <a:pt x="4" y="3"/>
                    <a:pt x="4" y="3"/>
                    <a:pt x="4" y="4"/>
                  </a:cubicBezTo>
                  <a:cubicBezTo>
                    <a:pt x="4" y="4"/>
                    <a:pt x="4" y="4"/>
                    <a:pt x="4" y="4"/>
                  </a:cubicBezTo>
                  <a:cubicBezTo>
                    <a:pt x="4" y="4"/>
                    <a:pt x="4" y="4"/>
                    <a:pt x="5" y="4"/>
                  </a:cubicBezTo>
                  <a:cubicBezTo>
                    <a:pt x="5" y="4"/>
                    <a:pt x="5" y="4"/>
                    <a:pt x="6" y="4"/>
                  </a:cubicBezTo>
                  <a:cubicBezTo>
                    <a:pt x="6" y="4"/>
                    <a:pt x="6" y="4"/>
                    <a:pt x="6" y="4"/>
                  </a:cubicBezTo>
                  <a:cubicBezTo>
                    <a:pt x="6" y="4"/>
                    <a:pt x="6" y="4"/>
                    <a:pt x="6" y="4"/>
                  </a:cubicBezTo>
                  <a:cubicBezTo>
                    <a:pt x="6" y="3"/>
                    <a:pt x="6" y="3"/>
                    <a:pt x="6" y="3"/>
                  </a:cubicBezTo>
                  <a:cubicBezTo>
                    <a:pt x="6" y="3"/>
                    <a:pt x="6" y="3"/>
                    <a:pt x="6" y="3"/>
                  </a:cubicBezTo>
                  <a:cubicBezTo>
                    <a:pt x="6" y="3"/>
                    <a:pt x="6" y="3"/>
                    <a:pt x="5" y="3"/>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0185"/>
            <p:cNvSpPr/>
            <p:nvPr/>
          </p:nvSpPr>
          <p:spPr bwMode="auto">
            <a:xfrm>
              <a:off x="930" y="2643"/>
              <a:ext cx="134" cy="120"/>
            </a:xfrm>
            <a:custGeom>
              <a:avLst/>
              <a:gdLst>
                <a:gd name="T0" fmla="*/ 67 w 134"/>
                <a:gd name="T1" fmla="*/ 0 h 120"/>
                <a:gd name="T2" fmla="*/ 84 w 134"/>
                <a:gd name="T3" fmla="*/ 51 h 120"/>
                <a:gd name="T4" fmla="*/ 134 w 134"/>
                <a:gd name="T5" fmla="*/ 51 h 120"/>
                <a:gd name="T6" fmla="*/ 100 w 134"/>
                <a:gd name="T7" fmla="*/ 86 h 120"/>
                <a:gd name="T8" fmla="*/ 117 w 134"/>
                <a:gd name="T9" fmla="*/ 120 h 120"/>
                <a:gd name="T10" fmla="*/ 67 w 134"/>
                <a:gd name="T11" fmla="*/ 103 h 120"/>
                <a:gd name="T12" fmla="*/ 33 w 134"/>
                <a:gd name="T13" fmla="*/ 120 h 120"/>
                <a:gd name="T14" fmla="*/ 33 w 134"/>
                <a:gd name="T15" fmla="*/ 86 h 120"/>
                <a:gd name="T16" fmla="*/ 0 w 134"/>
                <a:gd name="T17" fmla="*/ 51 h 120"/>
                <a:gd name="T18" fmla="*/ 50 w 134"/>
                <a:gd name="T19" fmla="*/ 51 h 120"/>
                <a:gd name="T20" fmla="*/ 67 w 134"/>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20">
                  <a:moveTo>
                    <a:pt x="67" y="0"/>
                  </a:moveTo>
                  <a:lnTo>
                    <a:pt x="84" y="51"/>
                  </a:lnTo>
                  <a:lnTo>
                    <a:pt x="134" y="51"/>
                  </a:lnTo>
                  <a:lnTo>
                    <a:pt x="100" y="86"/>
                  </a:lnTo>
                  <a:lnTo>
                    <a:pt x="117" y="120"/>
                  </a:lnTo>
                  <a:lnTo>
                    <a:pt x="67" y="103"/>
                  </a:lnTo>
                  <a:lnTo>
                    <a:pt x="33" y="120"/>
                  </a:lnTo>
                  <a:lnTo>
                    <a:pt x="33" y="86"/>
                  </a:lnTo>
                  <a:lnTo>
                    <a:pt x="0" y="51"/>
                  </a:lnTo>
                  <a:lnTo>
                    <a:pt x="50" y="51"/>
                  </a:lnTo>
                  <a:lnTo>
                    <a:pt x="67"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0186"/>
            <p:cNvSpPr/>
            <p:nvPr/>
          </p:nvSpPr>
          <p:spPr bwMode="auto">
            <a:xfrm>
              <a:off x="1064" y="2712"/>
              <a:ext cx="50" cy="51"/>
            </a:xfrm>
            <a:custGeom>
              <a:avLst/>
              <a:gdLst>
                <a:gd name="T0" fmla="*/ 34 w 50"/>
                <a:gd name="T1" fmla="*/ 0 h 51"/>
                <a:gd name="T2" fmla="*/ 34 w 50"/>
                <a:gd name="T3" fmla="*/ 17 h 51"/>
                <a:gd name="T4" fmla="*/ 50 w 50"/>
                <a:gd name="T5" fmla="*/ 17 h 51"/>
                <a:gd name="T6" fmla="*/ 34 w 50"/>
                <a:gd name="T7" fmla="*/ 34 h 51"/>
                <a:gd name="T8" fmla="*/ 50 w 50"/>
                <a:gd name="T9" fmla="*/ 51 h 51"/>
                <a:gd name="T10" fmla="*/ 34 w 50"/>
                <a:gd name="T11" fmla="*/ 51 h 51"/>
                <a:gd name="T12" fmla="*/ 17 w 50"/>
                <a:gd name="T13" fmla="*/ 51 h 51"/>
                <a:gd name="T14" fmla="*/ 17 w 50"/>
                <a:gd name="T15" fmla="*/ 34 h 51"/>
                <a:gd name="T16" fmla="*/ 0 w 50"/>
                <a:gd name="T17" fmla="*/ 17 h 51"/>
                <a:gd name="T18" fmla="*/ 17 w 50"/>
                <a:gd name="T19" fmla="*/ 17 h 51"/>
                <a:gd name="T20" fmla="*/ 34 w 50"/>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51">
                  <a:moveTo>
                    <a:pt x="34" y="0"/>
                  </a:moveTo>
                  <a:lnTo>
                    <a:pt x="34" y="17"/>
                  </a:lnTo>
                  <a:lnTo>
                    <a:pt x="50" y="17"/>
                  </a:lnTo>
                  <a:lnTo>
                    <a:pt x="34" y="34"/>
                  </a:lnTo>
                  <a:lnTo>
                    <a:pt x="50" y="51"/>
                  </a:lnTo>
                  <a:lnTo>
                    <a:pt x="34" y="51"/>
                  </a:lnTo>
                  <a:lnTo>
                    <a:pt x="17" y="51"/>
                  </a:lnTo>
                  <a:lnTo>
                    <a:pt x="17" y="34"/>
                  </a:lnTo>
                  <a:lnTo>
                    <a:pt x="0" y="17"/>
                  </a:lnTo>
                  <a:lnTo>
                    <a:pt x="17" y="17"/>
                  </a:lnTo>
                  <a:lnTo>
                    <a:pt x="34"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0187"/>
            <p:cNvSpPr/>
            <p:nvPr/>
          </p:nvSpPr>
          <p:spPr bwMode="auto">
            <a:xfrm>
              <a:off x="879" y="2712"/>
              <a:ext cx="51" cy="51"/>
            </a:xfrm>
            <a:custGeom>
              <a:avLst/>
              <a:gdLst>
                <a:gd name="T0" fmla="*/ 34 w 51"/>
                <a:gd name="T1" fmla="*/ 0 h 51"/>
                <a:gd name="T2" fmla="*/ 34 w 51"/>
                <a:gd name="T3" fmla="*/ 17 h 51"/>
                <a:gd name="T4" fmla="*/ 51 w 51"/>
                <a:gd name="T5" fmla="*/ 17 h 51"/>
                <a:gd name="T6" fmla="*/ 51 w 51"/>
                <a:gd name="T7" fmla="*/ 34 h 51"/>
                <a:gd name="T8" fmla="*/ 51 w 51"/>
                <a:gd name="T9" fmla="*/ 51 h 51"/>
                <a:gd name="T10" fmla="*/ 34 w 51"/>
                <a:gd name="T11" fmla="*/ 51 h 51"/>
                <a:gd name="T12" fmla="*/ 17 w 51"/>
                <a:gd name="T13" fmla="*/ 51 h 51"/>
                <a:gd name="T14" fmla="*/ 17 w 51"/>
                <a:gd name="T15" fmla="*/ 34 h 51"/>
                <a:gd name="T16" fmla="*/ 0 w 51"/>
                <a:gd name="T17" fmla="*/ 17 h 51"/>
                <a:gd name="T18" fmla="*/ 17 w 51"/>
                <a:gd name="T19" fmla="*/ 17 h 51"/>
                <a:gd name="T20" fmla="*/ 34 w 51"/>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34" y="0"/>
                  </a:moveTo>
                  <a:lnTo>
                    <a:pt x="34" y="17"/>
                  </a:lnTo>
                  <a:lnTo>
                    <a:pt x="51" y="17"/>
                  </a:lnTo>
                  <a:lnTo>
                    <a:pt x="51" y="34"/>
                  </a:lnTo>
                  <a:lnTo>
                    <a:pt x="51" y="51"/>
                  </a:lnTo>
                  <a:lnTo>
                    <a:pt x="34" y="51"/>
                  </a:lnTo>
                  <a:lnTo>
                    <a:pt x="17" y="51"/>
                  </a:lnTo>
                  <a:lnTo>
                    <a:pt x="17" y="34"/>
                  </a:lnTo>
                  <a:lnTo>
                    <a:pt x="0" y="17"/>
                  </a:lnTo>
                  <a:lnTo>
                    <a:pt x="17" y="17"/>
                  </a:lnTo>
                  <a:lnTo>
                    <a:pt x="34"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813468" y="288925"/>
            <a:ext cx="9540332" cy="473075"/>
          </a:xfrm>
        </p:spPr>
        <p:txBody>
          <a:bodyPr>
            <a:noAutofit/>
          </a:bodyPr>
          <a:lstStyle>
            <a:lvl1pPr>
              <a:defRPr sz="3600" b="1"/>
            </a:lvl1p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a:xfrm>
            <a:off x="838200" y="1195965"/>
            <a:ext cx="10515600" cy="5109014"/>
          </a:xfrm>
        </p:spPr>
        <p:txBody>
          <a:bodyPr/>
          <a:lstStyle>
            <a:lvl1pPr>
              <a:defRPr sz="2400"/>
            </a:lvl1p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A1CCC4D1-A7E3-4581-B68E-E08F910798D4}"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smtClean="0"/>
              <a:t>PPTonna Design Workshop</a:t>
            </a:r>
            <a:endParaRPr lang="zh-CN" altLang="en-US"/>
          </a:p>
        </p:txBody>
      </p:sp>
      <p:sp>
        <p:nvSpPr>
          <p:cNvPr id="6" name="灯片编号占位符 5"/>
          <p:cNvSpPr>
            <a:spLocks noGrp="1"/>
          </p:cNvSpPr>
          <p:nvPr>
            <p:ph type="sldNum" sz="quarter" idx="12"/>
          </p:nvPr>
        </p:nvSpPr>
        <p:spPr/>
        <p:txBody>
          <a:bodyPr/>
          <a:lstStyle/>
          <a:p>
            <a:fld id="{1F635950-07F0-4B50-A63D-04BC7B7435F6}" type="slidenum">
              <a:rPr lang="zh-CN" altLang="en-US" smtClean="0"/>
            </a:fld>
            <a:endParaRPr lang="zh-CN" altLang="en-US"/>
          </a:p>
        </p:txBody>
      </p:sp>
      <p:grpSp>
        <p:nvGrpSpPr>
          <p:cNvPr id="7" name="组合 6"/>
          <p:cNvGrpSpPr/>
          <p:nvPr userDrawn="1"/>
        </p:nvGrpSpPr>
        <p:grpSpPr>
          <a:xfrm>
            <a:off x="0" y="91992"/>
            <a:ext cx="7200000" cy="670008"/>
            <a:chOff x="228600" y="-581718"/>
            <a:chExt cx="10311450" cy="1078448"/>
          </a:xfrm>
        </p:grpSpPr>
        <p:sp>
          <p:nvSpPr>
            <p:cNvPr id="8" name="矩形 7"/>
            <p:cNvSpPr/>
            <p:nvPr userDrawn="1"/>
          </p:nvSpPr>
          <p:spPr>
            <a:xfrm>
              <a:off x="228600" y="-581718"/>
              <a:ext cx="2520000" cy="10784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2825750" y="-581718"/>
              <a:ext cx="2520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5422900" y="-581718"/>
              <a:ext cx="2520000" cy="190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8020050" y="-581718"/>
              <a:ext cx="2520000" cy="190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Group 30172"/>
          <p:cNvGrpSpPr>
            <a:grpSpLocks noChangeAspect="1"/>
          </p:cNvGrpSpPr>
          <p:nvPr userDrawn="1"/>
        </p:nvGrpSpPr>
        <p:grpSpPr bwMode="auto">
          <a:xfrm>
            <a:off x="1083984" y="163252"/>
            <a:ext cx="604208" cy="576000"/>
            <a:chOff x="6444" y="3162"/>
            <a:chExt cx="407" cy="388"/>
          </a:xfrm>
        </p:grpSpPr>
        <p:sp>
          <p:nvSpPr>
            <p:cNvPr id="20" name="Freeform 30173"/>
            <p:cNvSpPr/>
            <p:nvPr/>
          </p:nvSpPr>
          <p:spPr bwMode="auto">
            <a:xfrm>
              <a:off x="6554" y="3243"/>
              <a:ext cx="189" cy="246"/>
            </a:xfrm>
            <a:custGeom>
              <a:avLst/>
              <a:gdLst>
                <a:gd name="T0" fmla="*/ 9 w 9"/>
                <a:gd name="T1" fmla="*/ 4 h 12"/>
                <a:gd name="T2" fmla="*/ 5 w 9"/>
                <a:gd name="T3" fmla="*/ 0 h 12"/>
                <a:gd name="T4" fmla="*/ 0 w 9"/>
                <a:gd name="T5" fmla="*/ 4 h 12"/>
                <a:gd name="T6" fmla="*/ 1 w 9"/>
                <a:gd name="T7" fmla="*/ 8 h 12"/>
                <a:gd name="T8" fmla="*/ 2 w 9"/>
                <a:gd name="T9" fmla="*/ 10 h 12"/>
                <a:gd name="T10" fmla="*/ 3 w 9"/>
                <a:gd name="T11" fmla="*/ 12 h 12"/>
                <a:gd name="T12" fmla="*/ 4 w 9"/>
                <a:gd name="T13" fmla="*/ 12 h 12"/>
                <a:gd name="T14" fmla="*/ 4 w 9"/>
                <a:gd name="T15" fmla="*/ 12 h 12"/>
                <a:gd name="T16" fmla="*/ 6 w 9"/>
                <a:gd name="T17" fmla="*/ 12 h 12"/>
                <a:gd name="T18" fmla="*/ 6 w 9"/>
                <a:gd name="T19" fmla="*/ 12 h 12"/>
                <a:gd name="T20" fmla="*/ 6 w 9"/>
                <a:gd name="T21" fmla="*/ 12 h 12"/>
                <a:gd name="T22" fmla="*/ 7 w 9"/>
                <a:gd name="T23" fmla="*/ 10 h 12"/>
                <a:gd name="T24" fmla="*/ 8 w 9"/>
                <a:gd name="T25" fmla="*/ 8 h 12"/>
                <a:gd name="T26" fmla="*/ 9 w 9"/>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2">
                  <a:moveTo>
                    <a:pt x="9" y="4"/>
                  </a:moveTo>
                  <a:cubicBezTo>
                    <a:pt x="9" y="2"/>
                    <a:pt x="7" y="0"/>
                    <a:pt x="5" y="0"/>
                  </a:cubicBezTo>
                  <a:cubicBezTo>
                    <a:pt x="2" y="0"/>
                    <a:pt x="0" y="2"/>
                    <a:pt x="0" y="4"/>
                  </a:cubicBezTo>
                  <a:cubicBezTo>
                    <a:pt x="0" y="6"/>
                    <a:pt x="1" y="7"/>
                    <a:pt x="1" y="8"/>
                  </a:cubicBezTo>
                  <a:cubicBezTo>
                    <a:pt x="2" y="9"/>
                    <a:pt x="2" y="10"/>
                    <a:pt x="2" y="10"/>
                  </a:cubicBezTo>
                  <a:cubicBezTo>
                    <a:pt x="2" y="11"/>
                    <a:pt x="3" y="12"/>
                    <a:pt x="3" y="12"/>
                  </a:cubicBezTo>
                  <a:cubicBezTo>
                    <a:pt x="3" y="12"/>
                    <a:pt x="3" y="12"/>
                    <a:pt x="4" y="12"/>
                  </a:cubicBezTo>
                  <a:cubicBezTo>
                    <a:pt x="4" y="12"/>
                    <a:pt x="4" y="12"/>
                    <a:pt x="4" y="12"/>
                  </a:cubicBezTo>
                  <a:cubicBezTo>
                    <a:pt x="5" y="12"/>
                    <a:pt x="6" y="12"/>
                    <a:pt x="6" y="12"/>
                  </a:cubicBezTo>
                  <a:cubicBezTo>
                    <a:pt x="6" y="12"/>
                    <a:pt x="6" y="12"/>
                    <a:pt x="6" y="12"/>
                  </a:cubicBezTo>
                  <a:cubicBezTo>
                    <a:pt x="6" y="12"/>
                    <a:pt x="6" y="12"/>
                    <a:pt x="6" y="12"/>
                  </a:cubicBezTo>
                  <a:cubicBezTo>
                    <a:pt x="6" y="12"/>
                    <a:pt x="7" y="11"/>
                    <a:pt x="7" y="10"/>
                  </a:cubicBezTo>
                  <a:cubicBezTo>
                    <a:pt x="7" y="10"/>
                    <a:pt x="7" y="9"/>
                    <a:pt x="8" y="8"/>
                  </a:cubicBezTo>
                  <a:cubicBezTo>
                    <a:pt x="9" y="7"/>
                    <a:pt x="9" y="6"/>
                    <a:pt x="9" y="4"/>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0174"/>
            <p:cNvSpPr/>
            <p:nvPr/>
          </p:nvSpPr>
          <p:spPr bwMode="auto">
            <a:xfrm>
              <a:off x="6617" y="3509"/>
              <a:ext cx="63" cy="41"/>
            </a:xfrm>
            <a:custGeom>
              <a:avLst/>
              <a:gdLst>
                <a:gd name="T0" fmla="*/ 2 w 3"/>
                <a:gd name="T1" fmla="*/ 0 h 2"/>
                <a:gd name="T2" fmla="*/ 0 w 3"/>
                <a:gd name="T3" fmla="*/ 0 h 2"/>
                <a:gd name="T4" fmla="*/ 0 w 3"/>
                <a:gd name="T5" fmla="*/ 0 h 2"/>
                <a:gd name="T6" fmla="*/ 0 w 3"/>
                <a:gd name="T7" fmla="*/ 1 h 2"/>
                <a:gd name="T8" fmla="*/ 1 w 3"/>
                <a:gd name="T9" fmla="*/ 2 h 2"/>
                <a:gd name="T10" fmla="*/ 2 w 3"/>
                <a:gd name="T11" fmla="*/ 2 h 2"/>
                <a:gd name="T12" fmla="*/ 3 w 3"/>
                <a:gd name="T13" fmla="*/ 1 h 2"/>
                <a:gd name="T14" fmla="*/ 3 w 3"/>
                <a:gd name="T15" fmla="*/ 0 h 2"/>
                <a:gd name="T16" fmla="*/ 3 w 3"/>
                <a:gd name="T17" fmla="*/ 0 h 2"/>
                <a:gd name="T18" fmla="*/ 2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0"/>
                  </a:moveTo>
                  <a:cubicBezTo>
                    <a:pt x="1" y="0"/>
                    <a:pt x="1" y="0"/>
                    <a:pt x="0" y="0"/>
                  </a:cubicBezTo>
                  <a:cubicBezTo>
                    <a:pt x="0" y="0"/>
                    <a:pt x="0" y="0"/>
                    <a:pt x="0" y="0"/>
                  </a:cubicBezTo>
                  <a:cubicBezTo>
                    <a:pt x="0" y="1"/>
                    <a:pt x="0" y="1"/>
                    <a:pt x="0" y="1"/>
                  </a:cubicBezTo>
                  <a:cubicBezTo>
                    <a:pt x="1" y="2"/>
                    <a:pt x="1" y="2"/>
                    <a:pt x="1" y="2"/>
                  </a:cubicBezTo>
                  <a:cubicBezTo>
                    <a:pt x="2" y="2"/>
                    <a:pt x="2" y="2"/>
                    <a:pt x="2" y="2"/>
                  </a:cubicBezTo>
                  <a:cubicBezTo>
                    <a:pt x="3" y="1"/>
                    <a:pt x="3" y="1"/>
                    <a:pt x="3" y="1"/>
                  </a:cubicBezTo>
                  <a:cubicBezTo>
                    <a:pt x="3" y="0"/>
                    <a:pt x="3" y="0"/>
                    <a:pt x="3" y="0"/>
                  </a:cubicBezTo>
                  <a:cubicBezTo>
                    <a:pt x="3" y="0"/>
                    <a:pt x="3" y="0"/>
                    <a:pt x="3" y="0"/>
                  </a:cubicBezTo>
                  <a:cubicBezTo>
                    <a:pt x="3" y="0"/>
                    <a:pt x="2" y="0"/>
                    <a:pt x="2" y="0"/>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175"/>
            <p:cNvSpPr/>
            <p:nvPr/>
          </p:nvSpPr>
          <p:spPr bwMode="auto">
            <a:xfrm>
              <a:off x="6444" y="3346"/>
              <a:ext cx="47" cy="23"/>
            </a:xfrm>
            <a:custGeom>
              <a:avLst/>
              <a:gdLst>
                <a:gd name="T0" fmla="*/ 1 w 1"/>
                <a:gd name="T1" fmla="*/ 0 h 1"/>
                <a:gd name="T2" fmla="*/ 0 w 1"/>
                <a:gd name="T3" fmla="*/ 0 h 1"/>
                <a:gd name="T4" fmla="*/ 0 w 1"/>
                <a:gd name="T5" fmla="*/ 1 h 1"/>
                <a:gd name="T6" fmla="*/ 1 w 1"/>
                <a:gd name="T7" fmla="*/ 1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1"/>
                    <a:pt x="0" y="1"/>
                    <a:pt x="0" y="1"/>
                  </a:cubicBezTo>
                  <a:cubicBezTo>
                    <a:pt x="1" y="1"/>
                    <a:pt x="1" y="1"/>
                    <a:pt x="1" y="1"/>
                  </a:cubicBezTo>
                  <a:cubicBezTo>
                    <a:pt x="1" y="1"/>
                    <a:pt x="1" y="0"/>
                    <a:pt x="1" y="0"/>
                  </a:cubicBezTo>
                  <a:cubicBezTo>
                    <a:pt x="1" y="0"/>
                    <a:pt x="1" y="0"/>
                    <a:pt x="1" y="0"/>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0176"/>
            <p:cNvSpPr/>
            <p:nvPr/>
          </p:nvSpPr>
          <p:spPr bwMode="auto">
            <a:xfrm>
              <a:off x="6806" y="3346"/>
              <a:ext cx="45" cy="23"/>
            </a:xfrm>
            <a:custGeom>
              <a:avLst/>
              <a:gdLst>
                <a:gd name="T0" fmla="*/ 0 w 2"/>
                <a:gd name="T1" fmla="*/ 1 h 1"/>
                <a:gd name="T2" fmla="*/ 2 w 2"/>
                <a:gd name="T3" fmla="*/ 1 h 1"/>
                <a:gd name="T4" fmla="*/ 2 w 2"/>
                <a:gd name="T5" fmla="*/ 0 h 1"/>
                <a:gd name="T6" fmla="*/ 0 w 2"/>
                <a:gd name="T7" fmla="*/ 0 h 1"/>
                <a:gd name="T8" fmla="*/ 0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2" y="1"/>
                    <a:pt x="2" y="1"/>
                    <a:pt x="2" y="1"/>
                  </a:cubicBezTo>
                  <a:cubicBezTo>
                    <a:pt x="2" y="0"/>
                    <a:pt x="2" y="0"/>
                    <a:pt x="2" y="0"/>
                  </a:cubicBezTo>
                  <a:cubicBezTo>
                    <a:pt x="0" y="0"/>
                    <a:pt x="0" y="0"/>
                    <a:pt x="0" y="0"/>
                  </a:cubicBezTo>
                  <a:cubicBezTo>
                    <a:pt x="0" y="0"/>
                    <a:pt x="0" y="0"/>
                    <a:pt x="0" y="0"/>
                  </a:cubicBezTo>
                  <a:cubicBezTo>
                    <a:pt x="0" y="0"/>
                    <a:pt x="0" y="1"/>
                    <a:pt x="0" y="1"/>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0177"/>
            <p:cNvSpPr/>
            <p:nvPr/>
          </p:nvSpPr>
          <p:spPr bwMode="auto">
            <a:xfrm>
              <a:off x="6638" y="3162"/>
              <a:ext cx="29" cy="40"/>
            </a:xfrm>
            <a:custGeom>
              <a:avLst/>
              <a:gdLst>
                <a:gd name="T0" fmla="*/ 2 w 2"/>
                <a:gd name="T1" fmla="*/ 2 h 2"/>
                <a:gd name="T2" fmla="*/ 2 w 2"/>
                <a:gd name="T3" fmla="*/ 0 h 2"/>
                <a:gd name="T4" fmla="*/ 0 w 2"/>
                <a:gd name="T5" fmla="*/ 0 h 2"/>
                <a:gd name="T6" fmla="*/ 0 w 2"/>
                <a:gd name="T7" fmla="*/ 2 h 2"/>
                <a:gd name="T8" fmla="*/ 1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cubicBezTo>
                    <a:pt x="2" y="0"/>
                    <a:pt x="2" y="0"/>
                    <a:pt x="2" y="0"/>
                  </a:cubicBezTo>
                  <a:cubicBezTo>
                    <a:pt x="0" y="0"/>
                    <a:pt x="0" y="0"/>
                    <a:pt x="0" y="0"/>
                  </a:cubicBezTo>
                  <a:cubicBezTo>
                    <a:pt x="0" y="2"/>
                    <a:pt x="0" y="2"/>
                    <a:pt x="0" y="2"/>
                  </a:cubicBezTo>
                  <a:cubicBezTo>
                    <a:pt x="1" y="2"/>
                    <a:pt x="1" y="2"/>
                    <a:pt x="1" y="2"/>
                  </a:cubicBezTo>
                  <a:cubicBezTo>
                    <a:pt x="1" y="2"/>
                    <a:pt x="1" y="2"/>
                    <a:pt x="2"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0178"/>
            <p:cNvSpPr/>
            <p:nvPr/>
          </p:nvSpPr>
          <p:spPr bwMode="auto">
            <a:xfrm rot="5400000" flipH="1">
              <a:off x="6506" y="3197"/>
              <a:ext cx="42" cy="62"/>
            </a:xfrm>
            <a:custGeom>
              <a:avLst/>
              <a:gdLst>
                <a:gd name="T0" fmla="*/ 2 w 2"/>
                <a:gd name="T1" fmla="*/ 2 h 3"/>
                <a:gd name="T2" fmla="*/ 0 w 2"/>
                <a:gd name="T3" fmla="*/ 0 h 3"/>
                <a:gd name="T4" fmla="*/ 0 w 2"/>
                <a:gd name="T5" fmla="*/ 1 h 3"/>
                <a:gd name="T6" fmla="*/ 1 w 2"/>
                <a:gd name="T7" fmla="*/ 3 h 3"/>
                <a:gd name="T8" fmla="*/ 2 w 2"/>
                <a:gd name="T9" fmla="*/ 2 h 3"/>
              </a:gdLst>
              <a:ahLst/>
              <a:cxnLst>
                <a:cxn ang="0">
                  <a:pos x="T0" y="T1"/>
                </a:cxn>
                <a:cxn ang="0">
                  <a:pos x="T2" y="T3"/>
                </a:cxn>
                <a:cxn ang="0">
                  <a:pos x="T4" y="T5"/>
                </a:cxn>
                <a:cxn ang="0">
                  <a:pos x="T6" y="T7"/>
                </a:cxn>
                <a:cxn ang="0">
                  <a:pos x="T8" y="T9"/>
                </a:cxn>
              </a:cxnLst>
              <a:rect l="0" t="0" r="r" b="b"/>
              <a:pathLst>
                <a:path w="2" h="3">
                  <a:moveTo>
                    <a:pt x="2" y="2"/>
                  </a:moveTo>
                  <a:cubicBezTo>
                    <a:pt x="0" y="0"/>
                    <a:pt x="0" y="0"/>
                    <a:pt x="0" y="0"/>
                  </a:cubicBezTo>
                  <a:cubicBezTo>
                    <a:pt x="0" y="1"/>
                    <a:pt x="0" y="1"/>
                    <a:pt x="0" y="1"/>
                  </a:cubicBezTo>
                  <a:cubicBezTo>
                    <a:pt x="1" y="3"/>
                    <a:pt x="1" y="3"/>
                    <a:pt x="1" y="3"/>
                  </a:cubicBezTo>
                  <a:cubicBezTo>
                    <a:pt x="1" y="2"/>
                    <a:pt x="2" y="2"/>
                    <a:pt x="2"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0179"/>
            <p:cNvSpPr/>
            <p:nvPr/>
          </p:nvSpPr>
          <p:spPr bwMode="auto">
            <a:xfrm>
              <a:off x="6740" y="3207"/>
              <a:ext cx="63" cy="41"/>
            </a:xfrm>
            <a:custGeom>
              <a:avLst/>
              <a:gdLst>
                <a:gd name="T0" fmla="*/ 1 w 3"/>
                <a:gd name="T1" fmla="*/ 2 h 2"/>
                <a:gd name="T2" fmla="*/ 3 w 3"/>
                <a:gd name="T3" fmla="*/ 1 h 2"/>
                <a:gd name="T4" fmla="*/ 2 w 3"/>
                <a:gd name="T5" fmla="*/ 0 h 2"/>
                <a:gd name="T6" fmla="*/ 0 w 3"/>
                <a:gd name="T7" fmla="*/ 2 h 2"/>
                <a:gd name="T8" fmla="*/ 1 w 3"/>
                <a:gd name="T9" fmla="*/ 2 h 2"/>
              </a:gdLst>
              <a:ahLst/>
              <a:cxnLst>
                <a:cxn ang="0">
                  <a:pos x="T0" y="T1"/>
                </a:cxn>
                <a:cxn ang="0">
                  <a:pos x="T2" y="T3"/>
                </a:cxn>
                <a:cxn ang="0">
                  <a:pos x="T4" y="T5"/>
                </a:cxn>
                <a:cxn ang="0">
                  <a:pos x="T6" y="T7"/>
                </a:cxn>
                <a:cxn ang="0">
                  <a:pos x="T8" y="T9"/>
                </a:cxn>
              </a:cxnLst>
              <a:rect l="0" t="0" r="r" b="b"/>
              <a:pathLst>
                <a:path w="3" h="2">
                  <a:moveTo>
                    <a:pt x="1" y="2"/>
                  </a:moveTo>
                  <a:cubicBezTo>
                    <a:pt x="3" y="1"/>
                    <a:pt x="3" y="1"/>
                    <a:pt x="3" y="1"/>
                  </a:cubicBezTo>
                  <a:cubicBezTo>
                    <a:pt x="2" y="0"/>
                    <a:pt x="2" y="0"/>
                    <a:pt x="2" y="0"/>
                  </a:cubicBezTo>
                  <a:cubicBezTo>
                    <a:pt x="0" y="2"/>
                    <a:pt x="0" y="2"/>
                    <a:pt x="0" y="2"/>
                  </a:cubicBezTo>
                  <a:cubicBezTo>
                    <a:pt x="1" y="2"/>
                    <a:pt x="1" y="2"/>
                    <a:pt x="1"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11" name="矩形 10"/>
          <p:cNvSpPr/>
          <p:nvPr userDrawn="1"/>
        </p:nvSpPr>
        <p:spPr>
          <a:xfrm>
            <a:off x="-600" y="0"/>
            <a:ext cx="12193200" cy="6858000"/>
          </a:xfrm>
          <a:prstGeom prst="rect">
            <a:avLst/>
          </a:prstGeom>
          <a:solidFill>
            <a:srgbClr val="18293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868402" y="145760"/>
            <a:ext cx="9025982" cy="938761"/>
          </a:xfrm>
        </p:spPr>
        <p:txBody>
          <a:bodyPr anchor="t">
            <a:normAutofit/>
          </a:bodyPr>
          <a:lstStyle>
            <a:lvl1pPr>
              <a:defRPr sz="4400">
                <a:solidFill>
                  <a:schemeClr val="bg1"/>
                </a:solidFill>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C2CC26CA-29F0-4A6F-9BB3-865BE8155631}"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smtClean="0"/>
              <a:t>PPTonna Design Workshop</a:t>
            </a:r>
            <a:endParaRPr lang="zh-CN" altLang="en-US"/>
          </a:p>
        </p:txBody>
      </p:sp>
      <p:sp>
        <p:nvSpPr>
          <p:cNvPr id="5" name="灯片编号占位符 4"/>
          <p:cNvSpPr>
            <a:spLocks noGrp="1"/>
          </p:cNvSpPr>
          <p:nvPr>
            <p:ph type="sldNum" sz="quarter" idx="12"/>
          </p:nvPr>
        </p:nvSpPr>
        <p:spPr/>
        <p:txBody>
          <a:bodyPr/>
          <a:lstStyle/>
          <a:p>
            <a:fld id="{1F635950-07F0-4B50-A63D-04BC7B7435F6}" type="slidenum">
              <a:rPr lang="zh-CN" altLang="en-US" smtClean="0"/>
            </a:fld>
            <a:endParaRPr lang="zh-CN" altLang="en-US"/>
          </a:p>
        </p:txBody>
      </p:sp>
      <p:grpSp>
        <p:nvGrpSpPr>
          <p:cNvPr id="6" name="组合 5"/>
          <p:cNvGrpSpPr/>
          <p:nvPr userDrawn="1"/>
        </p:nvGrpSpPr>
        <p:grpSpPr>
          <a:xfrm>
            <a:off x="76200" y="17024"/>
            <a:ext cx="1625009" cy="1067497"/>
            <a:chOff x="228600" y="-581718"/>
            <a:chExt cx="10311450" cy="190500"/>
          </a:xfrm>
        </p:grpSpPr>
        <p:sp>
          <p:nvSpPr>
            <p:cNvPr id="7" name="矩形 6"/>
            <p:cNvSpPr/>
            <p:nvPr userDrawn="1"/>
          </p:nvSpPr>
          <p:spPr>
            <a:xfrm>
              <a:off x="228600" y="-581718"/>
              <a:ext cx="2520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825750" y="-581718"/>
              <a:ext cx="2520000" cy="190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5422900" y="-581718"/>
              <a:ext cx="2520000" cy="190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020050" y="-581718"/>
              <a:ext cx="2520000" cy="190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内容占位符 12"/>
          <p:cNvSpPr>
            <a:spLocks noGrp="1"/>
          </p:cNvSpPr>
          <p:nvPr>
            <p:ph sz="quarter" idx="13"/>
          </p:nvPr>
        </p:nvSpPr>
        <p:spPr>
          <a:xfrm>
            <a:off x="838200" y="1808163"/>
            <a:ext cx="10515600" cy="41465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E1EF054-0CF4-4BFC-B1F6-F6F444C061E4}"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smtClean="0"/>
              <a:t>PPTonna Design Workshop</a:t>
            </a:r>
            <a:endParaRPr lang="zh-CN" altLang="en-US" dirty="0"/>
          </a:p>
        </p:txBody>
      </p:sp>
      <p:sp>
        <p:nvSpPr>
          <p:cNvPr id="5" name="灯片编号占位符 4"/>
          <p:cNvSpPr>
            <a:spLocks noGrp="1"/>
          </p:cNvSpPr>
          <p:nvPr>
            <p:ph type="sldNum" sz="quarter" idx="12"/>
          </p:nvPr>
        </p:nvSpPr>
        <p:spPr/>
        <p:txBody>
          <a:bodyPr/>
          <a:lstStyle/>
          <a:p>
            <a:fld id="{1F635950-07F0-4B50-A63D-04BC7B7435F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0E1D1C2B-95F5-4E34-8F91-7E591C2A7FAD}"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smtClean="0"/>
              <a:t>PPTonna Design Workshop</a:t>
            </a:r>
            <a:endParaRPr lang="zh-CN" altLang="en-US"/>
          </a:p>
        </p:txBody>
      </p:sp>
      <p:sp>
        <p:nvSpPr>
          <p:cNvPr id="6" name="灯片编号占位符 5"/>
          <p:cNvSpPr>
            <a:spLocks noGrp="1"/>
          </p:cNvSpPr>
          <p:nvPr>
            <p:ph type="sldNum" sz="quarter" idx="12"/>
          </p:nvPr>
        </p:nvSpPr>
        <p:spPr/>
        <p:txBody>
          <a:bodyPr/>
          <a:lstStyle/>
          <a:p>
            <a:fld id="{1F635950-07F0-4B50-A63D-04BC7B7435F6}"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482E7A5-6593-4680-BFAD-DEC8C178AA53}" type="datetime1">
              <a:rPr lang="zh-CN" altLang="en-US" smtClean="0"/>
            </a:fld>
            <a:endParaRPr lang="zh-CN" altLang="en-US"/>
          </a:p>
        </p:txBody>
      </p:sp>
      <p:sp>
        <p:nvSpPr>
          <p:cNvPr id="6" name="页脚占位符 5"/>
          <p:cNvSpPr>
            <a:spLocks noGrp="1"/>
          </p:cNvSpPr>
          <p:nvPr>
            <p:ph type="ftr" sz="quarter" idx="11"/>
          </p:nvPr>
        </p:nvSpPr>
        <p:spPr/>
        <p:txBody>
          <a:bodyPr/>
          <a:lstStyle/>
          <a:p>
            <a:r>
              <a:rPr lang="en-US" altLang="zh-CN" smtClean="0"/>
              <a:t>PPTonna Design Workshop</a:t>
            </a:r>
            <a:endParaRPr lang="zh-CN" altLang="en-US"/>
          </a:p>
        </p:txBody>
      </p:sp>
      <p:sp>
        <p:nvSpPr>
          <p:cNvPr id="7" name="灯片编号占位符 6"/>
          <p:cNvSpPr>
            <a:spLocks noGrp="1"/>
          </p:cNvSpPr>
          <p:nvPr>
            <p:ph type="sldNum" sz="quarter" idx="12"/>
          </p:nvPr>
        </p:nvSpPr>
        <p:spPr/>
        <p:txBody>
          <a:bodyPr/>
          <a:lstStyle/>
          <a:p>
            <a:fld id="{1F635950-07F0-4B50-A63D-04BC7B7435F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F832095-622F-4EFC-8699-DBE2E9764C03}" type="datetime1">
              <a:rPr lang="zh-CN" altLang="en-US" smtClean="0"/>
            </a:fld>
            <a:endParaRPr lang="zh-CN" altLang="en-US"/>
          </a:p>
        </p:txBody>
      </p:sp>
      <p:sp>
        <p:nvSpPr>
          <p:cNvPr id="8" name="页脚占位符 7"/>
          <p:cNvSpPr>
            <a:spLocks noGrp="1"/>
          </p:cNvSpPr>
          <p:nvPr>
            <p:ph type="ftr" sz="quarter" idx="11"/>
          </p:nvPr>
        </p:nvSpPr>
        <p:spPr/>
        <p:txBody>
          <a:bodyPr/>
          <a:lstStyle/>
          <a:p>
            <a:r>
              <a:rPr lang="en-US" altLang="zh-CN" smtClean="0"/>
              <a:t>PPTonna Design Workshop</a:t>
            </a:r>
            <a:endParaRPr lang="zh-CN" altLang="en-US"/>
          </a:p>
        </p:txBody>
      </p:sp>
      <p:sp>
        <p:nvSpPr>
          <p:cNvPr id="9" name="灯片编号占位符 8"/>
          <p:cNvSpPr>
            <a:spLocks noGrp="1"/>
          </p:cNvSpPr>
          <p:nvPr>
            <p:ph type="sldNum" sz="quarter" idx="12"/>
          </p:nvPr>
        </p:nvSpPr>
        <p:spPr/>
        <p:txBody>
          <a:bodyPr/>
          <a:lstStyle/>
          <a:p>
            <a:fld id="{1F635950-07F0-4B50-A63D-04BC7B7435F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4787B47-70A2-4EA1-859A-E9E6494F5154}" type="datetime1">
              <a:rPr lang="zh-CN" altLang="en-US" smtClean="0"/>
            </a:fld>
            <a:endParaRPr lang="zh-CN" altLang="en-US"/>
          </a:p>
        </p:txBody>
      </p:sp>
      <p:sp>
        <p:nvSpPr>
          <p:cNvPr id="3" name="页脚占位符 2"/>
          <p:cNvSpPr>
            <a:spLocks noGrp="1"/>
          </p:cNvSpPr>
          <p:nvPr>
            <p:ph type="ftr" sz="quarter" idx="11"/>
          </p:nvPr>
        </p:nvSpPr>
        <p:spPr/>
        <p:txBody>
          <a:bodyPr/>
          <a:lstStyle/>
          <a:p>
            <a:r>
              <a:rPr lang="en-US" altLang="zh-CN" smtClean="0"/>
              <a:t>PPTonna Design Workshop</a:t>
            </a:r>
            <a:endParaRPr lang="zh-CN" altLang="en-US"/>
          </a:p>
        </p:txBody>
      </p:sp>
      <p:sp>
        <p:nvSpPr>
          <p:cNvPr id="4" name="灯片编号占位符 3"/>
          <p:cNvSpPr>
            <a:spLocks noGrp="1"/>
          </p:cNvSpPr>
          <p:nvPr>
            <p:ph type="sldNum" sz="quarter" idx="12"/>
          </p:nvPr>
        </p:nvSpPr>
        <p:spPr/>
        <p:txBody>
          <a:bodyPr/>
          <a:lstStyle/>
          <a:p>
            <a:fld id="{1F635950-07F0-4B50-A63D-04BC7B7435F6}"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8D3D265B-2566-482B-8D25-DAF0752F4527}" type="datetime1">
              <a:rPr lang="zh-CN" altLang="en-US" smtClean="0"/>
            </a:fld>
            <a:endParaRPr lang="zh-CN" altLang="en-US"/>
          </a:p>
        </p:txBody>
      </p:sp>
      <p:sp>
        <p:nvSpPr>
          <p:cNvPr id="6" name="页脚占位符 5"/>
          <p:cNvSpPr>
            <a:spLocks noGrp="1"/>
          </p:cNvSpPr>
          <p:nvPr>
            <p:ph type="ftr" sz="quarter" idx="11"/>
          </p:nvPr>
        </p:nvSpPr>
        <p:spPr/>
        <p:txBody>
          <a:bodyPr/>
          <a:lstStyle/>
          <a:p>
            <a:r>
              <a:rPr lang="en-US" altLang="zh-CN" smtClean="0"/>
              <a:t>PPTonna Design Workshop</a:t>
            </a:r>
            <a:endParaRPr lang="zh-CN" altLang="en-US"/>
          </a:p>
        </p:txBody>
      </p:sp>
      <p:sp>
        <p:nvSpPr>
          <p:cNvPr id="7" name="灯片编号占位符 6"/>
          <p:cNvSpPr>
            <a:spLocks noGrp="1"/>
          </p:cNvSpPr>
          <p:nvPr>
            <p:ph type="sldNum" sz="quarter" idx="12"/>
          </p:nvPr>
        </p:nvSpPr>
        <p:spPr/>
        <p:txBody>
          <a:bodyPr/>
          <a:lstStyle/>
          <a:p>
            <a:fld id="{1F635950-07F0-4B50-A63D-04BC7B7435F6}"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8228B7CD-BCEF-4890-850F-C9C7AE0B7EFC}" type="datetime1">
              <a:rPr lang="zh-CN" altLang="en-US" smtClean="0"/>
            </a:fld>
            <a:endParaRPr lang="zh-CN" altLang="en-US"/>
          </a:p>
        </p:txBody>
      </p:sp>
      <p:sp>
        <p:nvSpPr>
          <p:cNvPr id="6" name="页脚占位符 5"/>
          <p:cNvSpPr>
            <a:spLocks noGrp="1"/>
          </p:cNvSpPr>
          <p:nvPr>
            <p:ph type="ftr" sz="quarter" idx="11"/>
          </p:nvPr>
        </p:nvSpPr>
        <p:spPr/>
        <p:txBody>
          <a:bodyPr/>
          <a:lstStyle/>
          <a:p>
            <a:r>
              <a:rPr lang="en-US" altLang="zh-CN" smtClean="0"/>
              <a:t>PPTonna Design Workshop</a:t>
            </a:r>
            <a:endParaRPr lang="zh-CN" altLang="en-US"/>
          </a:p>
        </p:txBody>
      </p:sp>
      <p:sp>
        <p:nvSpPr>
          <p:cNvPr id="7" name="灯片编号占位符 6"/>
          <p:cNvSpPr>
            <a:spLocks noGrp="1"/>
          </p:cNvSpPr>
          <p:nvPr>
            <p:ph type="sldNum" sz="quarter" idx="12"/>
          </p:nvPr>
        </p:nvSpPr>
        <p:spPr/>
        <p:txBody>
          <a:bodyPr/>
          <a:lstStyle/>
          <a:p>
            <a:fld id="{1F635950-07F0-4B50-A63D-04BC7B7435F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E1EF054-0CF4-4BFC-B1F6-F6F444C061E4}"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dirty="0" err="1" smtClean="0"/>
              <a:t>PPTonna</a:t>
            </a:r>
            <a:r>
              <a:rPr lang="en-US" altLang="zh-CN" dirty="0" smtClean="0"/>
              <a:t> Design Workshop</a:t>
            </a:r>
            <a:endParaRPr lang="zh-CN" altLang="en-US" dirty="0"/>
          </a:p>
        </p:txBody>
      </p:sp>
      <p:sp>
        <p:nvSpPr>
          <p:cNvPr id="5" name="幻灯片编号占位符 4"/>
          <p:cNvSpPr>
            <a:spLocks noGrp="1"/>
          </p:cNvSpPr>
          <p:nvPr>
            <p:ph type="sldNum" sz="quarter" idx="12"/>
          </p:nvPr>
        </p:nvSpPr>
        <p:spPr/>
        <p:txBody>
          <a:bodyPr/>
          <a:lstStyle/>
          <a:p>
            <a:fld id="{1F635950-07F0-4B50-A63D-04BC7B7435F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FC781B8-89C6-4928-8A98-B7C160EF905B}"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smtClean="0"/>
              <a:t>PPTonna Design Workshop</a:t>
            </a:r>
            <a:endParaRPr lang="zh-CN" altLang="en-US"/>
          </a:p>
        </p:txBody>
      </p:sp>
      <p:sp>
        <p:nvSpPr>
          <p:cNvPr id="6" name="灯片编号占位符 5"/>
          <p:cNvSpPr>
            <a:spLocks noGrp="1"/>
          </p:cNvSpPr>
          <p:nvPr>
            <p:ph type="sldNum" sz="quarter" idx="12"/>
          </p:nvPr>
        </p:nvSpPr>
        <p:spPr/>
        <p:txBody>
          <a:bodyPr/>
          <a:lstStyle/>
          <a:p>
            <a:fld id="{1F635950-07F0-4B50-A63D-04BC7B7435F6}"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C8412D1-1DFB-4B21-AB0F-046CE0627F70}"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smtClean="0"/>
              <a:t>PPTonna Design Workshop</a:t>
            </a:r>
            <a:endParaRPr lang="zh-CN" altLang="en-US"/>
          </a:p>
        </p:txBody>
      </p:sp>
      <p:sp>
        <p:nvSpPr>
          <p:cNvPr id="6" name="灯片编号占位符 5"/>
          <p:cNvSpPr>
            <a:spLocks noGrp="1"/>
          </p:cNvSpPr>
          <p:nvPr>
            <p:ph type="sldNum" sz="quarter" idx="12"/>
          </p:nvPr>
        </p:nvSpPr>
        <p:spPr/>
        <p:txBody>
          <a:bodyPr/>
          <a:lstStyle/>
          <a:p>
            <a:fld id="{1F635950-07F0-4B50-A63D-04BC7B7435F6}"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533400"/>
            <a:ext cx="103632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2057400"/>
            <a:ext cx="5080000" cy="4114800"/>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4" name="内容占位符 3"/>
          <p:cNvSpPr>
            <a:spLocks noGrp="1"/>
          </p:cNvSpPr>
          <p:nvPr>
            <p:ph sz="quarter" idx="2"/>
          </p:nvPr>
        </p:nvSpPr>
        <p:spPr>
          <a:xfrm>
            <a:off x="6197600" y="2057400"/>
            <a:ext cx="5080000" cy="1981200"/>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5" name="内容占位符 4"/>
          <p:cNvSpPr>
            <a:spLocks noGrp="1"/>
          </p:cNvSpPr>
          <p:nvPr>
            <p:ph sz="quarter" idx="3"/>
          </p:nvPr>
        </p:nvSpPr>
        <p:spPr>
          <a:xfrm>
            <a:off x="6197600" y="4191000"/>
            <a:ext cx="5080000" cy="1981200"/>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6" name="日期占位符 5"/>
          <p:cNvSpPr>
            <a:spLocks noGrp="1"/>
          </p:cNvSpPr>
          <p:nvPr>
            <p:ph type="dt" sz="half" idx="10"/>
          </p:nvPr>
        </p:nvSpPr>
        <p:spPr>
          <a:xfrm>
            <a:off x="914400" y="6324600"/>
            <a:ext cx="2540000" cy="457200"/>
          </a:xfrm>
        </p:spPr>
        <p:txBody>
          <a:bodyPr/>
          <a:lstStyle>
            <a:lvl1pPr>
              <a:defRPr/>
            </a:lvl1pPr>
          </a:lstStyle>
          <a:p>
            <a:endParaRPr lang="en-US" altLang="zh-CN"/>
          </a:p>
        </p:txBody>
      </p:sp>
      <p:sp>
        <p:nvSpPr>
          <p:cNvPr id="7" name="页脚占位符 6"/>
          <p:cNvSpPr>
            <a:spLocks noGrp="1"/>
          </p:cNvSpPr>
          <p:nvPr>
            <p:ph type="ftr" sz="quarter" idx="11"/>
          </p:nvPr>
        </p:nvSpPr>
        <p:spPr>
          <a:xfrm>
            <a:off x="4165600" y="6324600"/>
            <a:ext cx="3860800" cy="457200"/>
          </a:xfrm>
        </p:spPr>
        <p:txBody>
          <a:bodyPr/>
          <a:lstStyle>
            <a:lvl1pPr>
              <a:defRPr/>
            </a:lvl1pPr>
          </a:lstStyle>
          <a:p>
            <a:endParaRPr lang="en-US" altLang="zh-CN"/>
          </a:p>
        </p:txBody>
      </p:sp>
      <p:sp>
        <p:nvSpPr>
          <p:cNvPr id="8" name="幻灯片编号占位符 7"/>
          <p:cNvSpPr>
            <a:spLocks noGrp="1"/>
          </p:cNvSpPr>
          <p:nvPr>
            <p:ph type="sldNum" sz="quarter" idx="12"/>
          </p:nvPr>
        </p:nvSpPr>
        <p:spPr>
          <a:xfrm>
            <a:off x="8737600" y="6324600"/>
            <a:ext cx="2540000" cy="457200"/>
          </a:xfrm>
        </p:spPr>
        <p:txBody>
          <a:bodyPr/>
          <a:lstStyle>
            <a:lvl1pPr>
              <a:defRPr/>
            </a:lvl1pPr>
          </a:lstStyle>
          <a:p>
            <a:fld id="{638514BE-7F5A-614E-B39A-73612FC38A87}" type="slidenum">
              <a:rPr lang="en-US" altLang="zh-CN"/>
            </a:fld>
            <a:endParaRPr lang="en-US" altLang="zh-CN"/>
          </a:p>
        </p:txBody>
      </p:sp>
    </p:spTree>
  </p:cSld>
  <p:clrMapOvr>
    <a:masterClrMapping/>
  </p:clrMapOvr>
  <p:transition>
    <p:sndAc>
      <p:stSnd>
        <p:snd r:embed="rId2"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版式">
    <p:spTree>
      <p:nvGrpSpPr>
        <p:cNvPr id="1" name=""/>
        <p:cNvGrpSpPr/>
        <p:nvPr/>
      </p:nvGrpSpPr>
      <p:grpSpPr>
        <a:xfrm>
          <a:off x="0" y="0"/>
          <a:ext cx="0" cy="0"/>
          <a:chOff x="0" y="0"/>
          <a:chExt cx="0" cy="0"/>
        </a:xfrm>
      </p:grpSpPr>
      <p:sp>
        <p:nvSpPr>
          <p:cNvPr id="17" name="矩形 16"/>
          <p:cNvSpPr/>
          <p:nvPr userDrawn="1"/>
        </p:nvSpPr>
        <p:spPr>
          <a:xfrm>
            <a:off x="4667628" y="5126200"/>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pic>
        <p:nvPicPr>
          <p:cNvPr id="58" name="图片 5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9" name="矩形 58"/>
          <p:cNvSpPr/>
          <p:nvPr userDrawn="1"/>
        </p:nvSpPr>
        <p:spPr>
          <a:xfrm>
            <a:off x="-600" y="48"/>
            <a:ext cx="12193200" cy="6858000"/>
          </a:xfrm>
          <a:prstGeom prst="rect">
            <a:avLst/>
          </a:prstGeom>
          <a:solidFill>
            <a:srgbClr val="1829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userDrawn="1"/>
        </p:nvSpPr>
        <p:spPr>
          <a:xfrm>
            <a:off x="0" y="6194274"/>
            <a:ext cx="12192600" cy="663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userDrawn="1"/>
        </p:nvSpPr>
        <p:spPr>
          <a:xfrm>
            <a:off x="-600" y="-22465"/>
            <a:ext cx="12192600" cy="1337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userDrawn="1"/>
        </p:nvSpPr>
        <p:spPr>
          <a:xfrm>
            <a:off x="4457700" y="114300"/>
            <a:ext cx="3276600" cy="1200329"/>
          </a:xfrm>
          <a:prstGeom prst="rect">
            <a:avLst/>
          </a:prstGeom>
          <a:noFill/>
        </p:spPr>
        <p:txBody>
          <a:bodyPr wrap="square" rtlCol="0">
            <a:spAutoFit/>
          </a:bodyPr>
          <a:lstStyle/>
          <a:p>
            <a:pPr algn="ctr"/>
            <a:r>
              <a:rPr lang="zh-CN" altLang="en-US" sz="7200" b="0" spc="600" dirty="0" smtClean="0"/>
              <a:t>目录</a:t>
            </a:r>
            <a:endParaRPr lang="zh-CN" altLang="en-US" sz="7200" b="0" spc="600" dirty="0"/>
          </a:p>
        </p:txBody>
      </p:sp>
      <p:sp>
        <p:nvSpPr>
          <p:cNvPr id="3" name="日期占位符 2"/>
          <p:cNvSpPr>
            <a:spLocks noGrp="1"/>
          </p:cNvSpPr>
          <p:nvPr>
            <p:ph type="dt" sz="half" idx="10"/>
          </p:nvPr>
        </p:nvSpPr>
        <p:spPr/>
        <p:txBody>
          <a:bodyPr/>
          <a:lstStyle/>
          <a:p>
            <a:fld id="{FE1EF054-0CF4-4BFC-B1F6-F6F444C061E4}"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smtClean="0"/>
              <a:t>PPTonna Design Workshop</a:t>
            </a:r>
            <a:endParaRPr lang="zh-CN" altLang="en-US" dirty="0"/>
          </a:p>
        </p:txBody>
      </p:sp>
      <p:sp>
        <p:nvSpPr>
          <p:cNvPr id="5" name="灯片编号占位符 4"/>
          <p:cNvSpPr>
            <a:spLocks noGrp="1"/>
          </p:cNvSpPr>
          <p:nvPr>
            <p:ph type="sldNum" sz="quarter" idx="12"/>
          </p:nvPr>
        </p:nvSpPr>
        <p:spPr/>
        <p:txBody>
          <a:bodyPr/>
          <a:lstStyle/>
          <a:p>
            <a:fld id="{1F635950-07F0-4B50-A63D-04BC7B7435F6}" type="slidenum">
              <a:rPr lang="zh-CN" altLang="en-US" smtClean="0"/>
            </a:fld>
            <a:endParaRPr lang="zh-CN" altLang="en-US"/>
          </a:p>
        </p:txBody>
      </p:sp>
      <p:sp>
        <p:nvSpPr>
          <p:cNvPr id="26" name="矩形 25"/>
          <p:cNvSpPr/>
          <p:nvPr userDrawn="1"/>
        </p:nvSpPr>
        <p:spPr>
          <a:xfrm>
            <a:off x="5038725" y="685800"/>
            <a:ext cx="2114550" cy="20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spc="300" dirty="0" smtClean="0">
                <a:solidFill>
                  <a:schemeClr val="tx2"/>
                </a:solidFill>
              </a:rPr>
              <a:t>Contents</a:t>
            </a:r>
            <a:endParaRPr lang="zh-CN" altLang="en-US" sz="2400" b="1" spc="300" dirty="0">
              <a:solidFill>
                <a:schemeClr val="tx2"/>
              </a:solidFill>
            </a:endParaRPr>
          </a:p>
        </p:txBody>
      </p:sp>
      <p:sp>
        <p:nvSpPr>
          <p:cNvPr id="28" name="矩形 27"/>
          <p:cNvSpPr/>
          <p:nvPr userDrawn="1"/>
        </p:nvSpPr>
        <p:spPr>
          <a:xfrm>
            <a:off x="4962000" y="1181100"/>
            <a:ext cx="2268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grpSp>
        <p:nvGrpSpPr>
          <p:cNvPr id="41" name="组合 40"/>
          <p:cNvGrpSpPr/>
          <p:nvPr userDrawn="1"/>
        </p:nvGrpSpPr>
        <p:grpSpPr>
          <a:xfrm>
            <a:off x="9886950" y="-22465"/>
            <a:ext cx="1714500" cy="1834977"/>
            <a:chOff x="9886950" y="-22465"/>
            <a:chExt cx="1714500" cy="1834977"/>
          </a:xfrm>
        </p:grpSpPr>
        <p:sp>
          <p:nvSpPr>
            <p:cNvPr id="42" name="矩形 41"/>
            <p:cNvSpPr/>
            <p:nvPr userDrawn="1"/>
          </p:nvSpPr>
          <p:spPr>
            <a:xfrm>
              <a:off x="9886950" y="-22465"/>
              <a:ext cx="1714500"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9"/>
            <p:cNvPicPr>
              <a:picLocks noChangeAspect="1"/>
            </p:cNvPicPr>
            <p:nvPr userDrawn="1"/>
          </p:nvPicPr>
          <p:blipFill>
            <a:blip r:embed="rId3" cstate="screen"/>
            <a:stretch>
              <a:fillRect/>
            </a:stretch>
          </p:blipFill>
          <p:spPr>
            <a:xfrm>
              <a:off x="9994750" y="153586"/>
              <a:ext cx="1498901" cy="1492412"/>
            </a:xfrm>
            <a:prstGeom prst="rect">
              <a:avLst/>
            </a:prstGeom>
          </p:spPr>
        </p:pic>
        <p:sp>
          <p:nvSpPr>
            <p:cNvPr id="44" name="矩形 43"/>
            <p:cNvSpPr/>
            <p:nvPr userDrawn="1"/>
          </p:nvSpPr>
          <p:spPr>
            <a:xfrm>
              <a:off x="9886950" y="1668512"/>
              <a:ext cx="17145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right)">
                                      <p:cBhvr>
                                        <p:cTn id="7" dur="500"/>
                                        <p:tgtEl>
                                          <p:spTgt spid="6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left)">
                                      <p:cBhvr>
                                        <p:cTn id="11" dur="500"/>
                                        <p:tgtEl>
                                          <p:spTgt spid="6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27" grpId="0"/>
      <p:bldP spid="2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矩形 11"/>
          <p:cNvSpPr/>
          <p:nvPr userDrawn="1"/>
        </p:nvSpPr>
        <p:spPr>
          <a:xfrm>
            <a:off x="-600" y="0"/>
            <a:ext cx="12193200" cy="6858000"/>
          </a:xfrm>
          <a:prstGeom prst="rect">
            <a:avLst/>
          </a:prstGeom>
          <a:solidFill>
            <a:srgbClr val="1829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3276600" y="3321355"/>
            <a:ext cx="8077200" cy="1325563"/>
          </a:xfrm>
        </p:spPr>
        <p:txBody>
          <a:bodyPr anchor="t">
            <a:noAutofit/>
          </a:bodyPr>
          <a:lstStyle>
            <a:lvl1pPr>
              <a:defRPr sz="6800">
                <a:solidFill>
                  <a:schemeClr val="bg1"/>
                </a:solidFill>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C2CC26CA-29F0-4A6F-9BB3-865BE8155631}"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smtClean="0"/>
              <a:t>PPTonna Design Workshop</a:t>
            </a:r>
            <a:endParaRPr lang="zh-CN" altLang="en-US"/>
          </a:p>
        </p:txBody>
      </p:sp>
      <p:sp>
        <p:nvSpPr>
          <p:cNvPr id="5" name="灯片编号占位符 4"/>
          <p:cNvSpPr>
            <a:spLocks noGrp="1"/>
          </p:cNvSpPr>
          <p:nvPr>
            <p:ph type="sldNum" sz="quarter" idx="12"/>
          </p:nvPr>
        </p:nvSpPr>
        <p:spPr/>
        <p:txBody>
          <a:bodyPr/>
          <a:lstStyle/>
          <a:p>
            <a:fld id="{1F635950-07F0-4B50-A63D-04BC7B7435F6}" type="slidenum">
              <a:rPr lang="zh-CN" altLang="en-US" smtClean="0"/>
            </a:fld>
            <a:endParaRPr lang="zh-CN" altLang="en-US"/>
          </a:p>
        </p:txBody>
      </p:sp>
      <p:grpSp>
        <p:nvGrpSpPr>
          <p:cNvPr id="11" name="组合 10"/>
          <p:cNvGrpSpPr/>
          <p:nvPr userDrawn="1"/>
        </p:nvGrpSpPr>
        <p:grpSpPr>
          <a:xfrm>
            <a:off x="1066800" y="1143000"/>
            <a:ext cx="7200000" cy="3289648"/>
            <a:chOff x="838200" y="1143000"/>
            <a:chExt cx="7200000" cy="3289648"/>
          </a:xfrm>
        </p:grpSpPr>
        <p:sp>
          <p:nvSpPr>
            <p:cNvPr id="7" name="矩形 6"/>
            <p:cNvSpPr/>
            <p:nvPr userDrawn="1"/>
          </p:nvSpPr>
          <p:spPr>
            <a:xfrm>
              <a:off x="838200" y="1143000"/>
              <a:ext cx="1759597" cy="3289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9900" dirty="0" smtClean="0"/>
                <a:t>1</a:t>
              </a:r>
              <a:endParaRPr lang="zh-CN" altLang="en-US" sz="19900" dirty="0"/>
            </a:p>
          </p:txBody>
        </p:sp>
        <p:sp>
          <p:nvSpPr>
            <p:cNvPr id="8" name="矩形 7"/>
            <p:cNvSpPr/>
            <p:nvPr userDrawn="1"/>
          </p:nvSpPr>
          <p:spPr>
            <a:xfrm>
              <a:off x="2651668" y="2728648"/>
              <a:ext cx="1759597" cy="1183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4465135" y="2728648"/>
              <a:ext cx="1759597" cy="1183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6278603" y="2728648"/>
              <a:ext cx="1759597" cy="1183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userDrawn="1"/>
        </p:nvGrpSpPr>
        <p:grpSpPr>
          <a:xfrm>
            <a:off x="9886950" y="-22465"/>
            <a:ext cx="1714500" cy="1834977"/>
            <a:chOff x="9886950" y="-22465"/>
            <a:chExt cx="1714500" cy="1834977"/>
          </a:xfrm>
        </p:grpSpPr>
        <p:sp>
          <p:nvSpPr>
            <p:cNvPr id="15" name="矩形 14"/>
            <p:cNvSpPr/>
            <p:nvPr userDrawn="1"/>
          </p:nvSpPr>
          <p:spPr>
            <a:xfrm>
              <a:off x="9886950" y="-22465"/>
              <a:ext cx="1714500"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9"/>
            <p:cNvPicPr>
              <a:picLocks noChangeAspect="1"/>
            </p:cNvPicPr>
            <p:nvPr userDrawn="1"/>
          </p:nvPicPr>
          <p:blipFill>
            <a:blip r:embed="rId3" cstate="screen"/>
            <a:stretch>
              <a:fillRect/>
            </a:stretch>
          </p:blipFill>
          <p:spPr>
            <a:xfrm>
              <a:off x="9994750" y="153586"/>
              <a:ext cx="1498901" cy="1492412"/>
            </a:xfrm>
            <a:prstGeom prst="rect">
              <a:avLst/>
            </a:prstGeom>
          </p:spPr>
        </p:pic>
        <p:sp>
          <p:nvSpPr>
            <p:cNvPr id="17" name="矩形 16"/>
            <p:cNvSpPr/>
            <p:nvPr userDrawn="1"/>
          </p:nvSpPr>
          <p:spPr>
            <a:xfrm>
              <a:off x="9886950" y="1668512"/>
              <a:ext cx="17145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Group 30163"/>
          <p:cNvGrpSpPr>
            <a:grpSpLocks noChangeAspect="1"/>
          </p:cNvGrpSpPr>
          <p:nvPr userDrawn="1"/>
        </p:nvGrpSpPr>
        <p:grpSpPr bwMode="auto">
          <a:xfrm>
            <a:off x="2466793" y="4072705"/>
            <a:ext cx="700090" cy="700090"/>
            <a:chOff x="3809" y="1943"/>
            <a:chExt cx="235" cy="235"/>
          </a:xfrm>
        </p:grpSpPr>
        <p:sp>
          <p:nvSpPr>
            <p:cNvPr id="20" name="Freeform 30164"/>
            <p:cNvSpPr>
              <a:spLocks noEditPoints="1"/>
            </p:cNvSpPr>
            <p:nvPr/>
          </p:nvSpPr>
          <p:spPr bwMode="auto">
            <a:xfrm>
              <a:off x="3908" y="1980"/>
              <a:ext cx="37" cy="124"/>
            </a:xfrm>
            <a:custGeom>
              <a:avLst/>
              <a:gdLst>
                <a:gd name="T0" fmla="*/ 0 w 3"/>
                <a:gd name="T1" fmla="*/ 3 h 10"/>
                <a:gd name="T2" fmla="*/ 0 w 3"/>
                <a:gd name="T3" fmla="*/ 3 h 10"/>
                <a:gd name="T4" fmla="*/ 1 w 3"/>
                <a:gd name="T5" fmla="*/ 3 h 10"/>
                <a:gd name="T6" fmla="*/ 1 w 3"/>
                <a:gd name="T7" fmla="*/ 3 h 10"/>
                <a:gd name="T8" fmla="*/ 1 w 3"/>
                <a:gd name="T9" fmla="*/ 3 h 10"/>
                <a:gd name="T10" fmla="*/ 2 w 3"/>
                <a:gd name="T11" fmla="*/ 3 h 10"/>
                <a:gd name="T12" fmla="*/ 2 w 3"/>
                <a:gd name="T13" fmla="*/ 3 h 10"/>
                <a:gd name="T14" fmla="*/ 2 w 3"/>
                <a:gd name="T15" fmla="*/ 3 h 10"/>
                <a:gd name="T16" fmla="*/ 3 w 3"/>
                <a:gd name="T17" fmla="*/ 3 h 10"/>
                <a:gd name="T18" fmla="*/ 3 w 3"/>
                <a:gd name="T19" fmla="*/ 4 h 10"/>
                <a:gd name="T20" fmla="*/ 2 w 3"/>
                <a:gd name="T21" fmla="*/ 4 h 10"/>
                <a:gd name="T22" fmla="*/ 2 w 3"/>
                <a:gd name="T23" fmla="*/ 5 h 10"/>
                <a:gd name="T24" fmla="*/ 3 w 3"/>
                <a:gd name="T25" fmla="*/ 5 h 10"/>
                <a:gd name="T26" fmla="*/ 3 w 3"/>
                <a:gd name="T27" fmla="*/ 6 h 10"/>
                <a:gd name="T28" fmla="*/ 2 w 3"/>
                <a:gd name="T29" fmla="*/ 6 h 10"/>
                <a:gd name="T30" fmla="*/ 2 w 3"/>
                <a:gd name="T31" fmla="*/ 6 h 10"/>
                <a:gd name="T32" fmla="*/ 2 w 3"/>
                <a:gd name="T33" fmla="*/ 6 h 10"/>
                <a:gd name="T34" fmla="*/ 2 w 3"/>
                <a:gd name="T35" fmla="*/ 7 h 10"/>
                <a:gd name="T36" fmla="*/ 2 w 3"/>
                <a:gd name="T37" fmla="*/ 7 h 10"/>
                <a:gd name="T38" fmla="*/ 2 w 3"/>
                <a:gd name="T39" fmla="*/ 7 h 10"/>
                <a:gd name="T40" fmla="*/ 2 w 3"/>
                <a:gd name="T41" fmla="*/ 8 h 10"/>
                <a:gd name="T42" fmla="*/ 1 w 3"/>
                <a:gd name="T43" fmla="*/ 8 h 10"/>
                <a:gd name="T44" fmla="*/ 1 w 3"/>
                <a:gd name="T45" fmla="*/ 9 h 10"/>
                <a:gd name="T46" fmla="*/ 2 w 3"/>
                <a:gd name="T47" fmla="*/ 10 h 10"/>
                <a:gd name="T48" fmla="*/ 3 w 3"/>
                <a:gd name="T49" fmla="*/ 10 h 10"/>
                <a:gd name="T50" fmla="*/ 3 w 3"/>
                <a:gd name="T51" fmla="*/ 10 h 10"/>
                <a:gd name="T52" fmla="*/ 3 w 3"/>
                <a:gd name="T53" fmla="*/ 0 h 10"/>
                <a:gd name="T54" fmla="*/ 0 w 3"/>
                <a:gd name="T55" fmla="*/ 0 h 10"/>
                <a:gd name="T56" fmla="*/ 0 w 3"/>
                <a:gd name="T57" fmla="*/ 3 h 10"/>
                <a:gd name="T58" fmla="*/ 0 w 3"/>
                <a:gd name="T59" fmla="*/ 3 h 10"/>
                <a:gd name="T60" fmla="*/ 2 w 3"/>
                <a:gd name="T61" fmla="*/ 1 h 10"/>
                <a:gd name="T62" fmla="*/ 3 w 3"/>
                <a:gd name="T63" fmla="*/ 1 h 10"/>
                <a:gd name="T64" fmla="*/ 3 w 3"/>
                <a:gd name="T65" fmla="*/ 2 h 10"/>
                <a:gd name="T66" fmla="*/ 2 w 3"/>
                <a:gd name="T67" fmla="*/ 2 h 10"/>
                <a:gd name="T68" fmla="*/ 2 w 3"/>
                <a:gd name="T69" fmla="*/ 1 h 10"/>
                <a:gd name="T70" fmla="*/ 0 w 3"/>
                <a:gd name="T71" fmla="*/ 1 h 10"/>
                <a:gd name="T72" fmla="*/ 1 w 3"/>
                <a:gd name="T73" fmla="*/ 1 h 10"/>
                <a:gd name="T74" fmla="*/ 1 w 3"/>
                <a:gd name="T75" fmla="*/ 2 h 10"/>
                <a:gd name="T76" fmla="*/ 0 w 3"/>
                <a:gd name="T77" fmla="*/ 2 h 10"/>
                <a:gd name="T78" fmla="*/ 0 w 3"/>
                <a:gd name="T7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 h="10">
                  <a:moveTo>
                    <a:pt x="0" y="3"/>
                  </a:moveTo>
                  <a:cubicBezTo>
                    <a:pt x="0" y="3"/>
                    <a:pt x="0" y="3"/>
                    <a:pt x="0" y="3"/>
                  </a:cubicBezTo>
                  <a:cubicBezTo>
                    <a:pt x="1" y="3"/>
                    <a:pt x="1" y="3"/>
                    <a:pt x="1" y="3"/>
                  </a:cubicBezTo>
                  <a:cubicBezTo>
                    <a:pt x="1" y="3"/>
                    <a:pt x="1" y="3"/>
                    <a:pt x="1" y="3"/>
                  </a:cubicBezTo>
                  <a:cubicBezTo>
                    <a:pt x="1" y="3"/>
                    <a:pt x="1" y="3"/>
                    <a:pt x="1" y="3"/>
                  </a:cubicBezTo>
                  <a:cubicBezTo>
                    <a:pt x="1" y="3"/>
                    <a:pt x="2" y="3"/>
                    <a:pt x="2" y="3"/>
                  </a:cubicBezTo>
                  <a:cubicBezTo>
                    <a:pt x="2" y="3"/>
                    <a:pt x="2" y="3"/>
                    <a:pt x="2" y="3"/>
                  </a:cubicBezTo>
                  <a:cubicBezTo>
                    <a:pt x="2" y="3"/>
                    <a:pt x="2" y="3"/>
                    <a:pt x="2" y="3"/>
                  </a:cubicBezTo>
                  <a:cubicBezTo>
                    <a:pt x="3" y="3"/>
                    <a:pt x="3" y="3"/>
                    <a:pt x="3" y="3"/>
                  </a:cubicBezTo>
                  <a:cubicBezTo>
                    <a:pt x="3" y="4"/>
                    <a:pt x="3" y="4"/>
                    <a:pt x="3" y="4"/>
                  </a:cubicBezTo>
                  <a:cubicBezTo>
                    <a:pt x="2" y="4"/>
                    <a:pt x="2" y="4"/>
                    <a:pt x="2" y="4"/>
                  </a:cubicBezTo>
                  <a:cubicBezTo>
                    <a:pt x="2" y="4"/>
                    <a:pt x="2" y="4"/>
                    <a:pt x="2" y="5"/>
                  </a:cubicBezTo>
                  <a:cubicBezTo>
                    <a:pt x="3" y="5"/>
                    <a:pt x="3" y="5"/>
                    <a:pt x="3" y="5"/>
                  </a:cubicBezTo>
                  <a:cubicBezTo>
                    <a:pt x="3" y="6"/>
                    <a:pt x="3" y="6"/>
                    <a:pt x="3" y="6"/>
                  </a:cubicBezTo>
                  <a:cubicBezTo>
                    <a:pt x="2" y="6"/>
                    <a:pt x="2" y="6"/>
                    <a:pt x="2" y="6"/>
                  </a:cubicBezTo>
                  <a:cubicBezTo>
                    <a:pt x="2" y="6"/>
                    <a:pt x="2" y="6"/>
                    <a:pt x="2" y="6"/>
                  </a:cubicBezTo>
                  <a:cubicBezTo>
                    <a:pt x="2" y="6"/>
                    <a:pt x="2" y="6"/>
                    <a:pt x="2" y="6"/>
                  </a:cubicBezTo>
                  <a:cubicBezTo>
                    <a:pt x="2" y="6"/>
                    <a:pt x="2" y="7"/>
                    <a:pt x="2" y="7"/>
                  </a:cubicBezTo>
                  <a:cubicBezTo>
                    <a:pt x="2" y="7"/>
                    <a:pt x="2" y="7"/>
                    <a:pt x="2" y="7"/>
                  </a:cubicBezTo>
                  <a:cubicBezTo>
                    <a:pt x="2" y="7"/>
                    <a:pt x="2" y="7"/>
                    <a:pt x="2" y="7"/>
                  </a:cubicBezTo>
                  <a:cubicBezTo>
                    <a:pt x="2" y="7"/>
                    <a:pt x="2" y="8"/>
                    <a:pt x="2" y="8"/>
                  </a:cubicBezTo>
                  <a:cubicBezTo>
                    <a:pt x="1" y="8"/>
                    <a:pt x="1" y="8"/>
                    <a:pt x="1" y="8"/>
                  </a:cubicBezTo>
                  <a:cubicBezTo>
                    <a:pt x="1" y="9"/>
                    <a:pt x="1" y="9"/>
                    <a:pt x="1" y="9"/>
                  </a:cubicBezTo>
                  <a:cubicBezTo>
                    <a:pt x="1" y="10"/>
                    <a:pt x="2" y="10"/>
                    <a:pt x="2" y="10"/>
                  </a:cubicBezTo>
                  <a:cubicBezTo>
                    <a:pt x="2" y="10"/>
                    <a:pt x="3" y="10"/>
                    <a:pt x="3" y="10"/>
                  </a:cubicBezTo>
                  <a:cubicBezTo>
                    <a:pt x="3" y="10"/>
                    <a:pt x="3" y="10"/>
                    <a:pt x="3" y="10"/>
                  </a:cubicBezTo>
                  <a:cubicBezTo>
                    <a:pt x="3" y="0"/>
                    <a:pt x="3" y="0"/>
                    <a:pt x="3" y="0"/>
                  </a:cubicBezTo>
                  <a:cubicBezTo>
                    <a:pt x="0" y="0"/>
                    <a:pt x="0" y="0"/>
                    <a:pt x="0" y="0"/>
                  </a:cubicBezTo>
                  <a:cubicBezTo>
                    <a:pt x="0" y="3"/>
                    <a:pt x="0" y="3"/>
                    <a:pt x="0" y="3"/>
                  </a:cubicBezTo>
                  <a:cubicBezTo>
                    <a:pt x="0" y="3"/>
                    <a:pt x="0" y="3"/>
                    <a:pt x="0" y="3"/>
                  </a:cubicBezTo>
                  <a:close/>
                  <a:moveTo>
                    <a:pt x="2" y="1"/>
                  </a:moveTo>
                  <a:cubicBezTo>
                    <a:pt x="3" y="1"/>
                    <a:pt x="3" y="1"/>
                    <a:pt x="3" y="1"/>
                  </a:cubicBezTo>
                  <a:cubicBezTo>
                    <a:pt x="3" y="2"/>
                    <a:pt x="3" y="2"/>
                    <a:pt x="3" y="2"/>
                  </a:cubicBezTo>
                  <a:cubicBezTo>
                    <a:pt x="2" y="2"/>
                    <a:pt x="2" y="2"/>
                    <a:pt x="2" y="2"/>
                  </a:cubicBezTo>
                  <a:lnTo>
                    <a:pt x="2" y="1"/>
                  </a:lnTo>
                  <a:close/>
                  <a:moveTo>
                    <a:pt x="0" y="1"/>
                  </a:moveTo>
                  <a:cubicBezTo>
                    <a:pt x="1" y="1"/>
                    <a:pt x="1" y="1"/>
                    <a:pt x="1" y="1"/>
                  </a:cubicBezTo>
                  <a:cubicBezTo>
                    <a:pt x="1" y="2"/>
                    <a:pt x="1" y="2"/>
                    <a:pt x="1" y="2"/>
                  </a:cubicBezTo>
                  <a:cubicBezTo>
                    <a:pt x="0" y="2"/>
                    <a:pt x="0" y="2"/>
                    <a:pt x="0" y="2"/>
                  </a:cubicBezTo>
                  <a:lnTo>
                    <a:pt x="0" y="1"/>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0165"/>
            <p:cNvSpPr>
              <a:spLocks noEditPoints="1"/>
            </p:cNvSpPr>
            <p:nvPr/>
          </p:nvSpPr>
          <p:spPr bwMode="auto">
            <a:xfrm>
              <a:off x="3958" y="2030"/>
              <a:ext cx="37" cy="99"/>
            </a:xfrm>
            <a:custGeom>
              <a:avLst/>
              <a:gdLst>
                <a:gd name="T0" fmla="*/ 2 w 3"/>
                <a:gd name="T1" fmla="*/ 2 h 8"/>
                <a:gd name="T2" fmla="*/ 0 w 3"/>
                <a:gd name="T3" fmla="*/ 0 h 8"/>
                <a:gd name="T4" fmla="*/ 0 w 3"/>
                <a:gd name="T5" fmla="*/ 2 h 8"/>
                <a:gd name="T6" fmla="*/ 0 w 3"/>
                <a:gd name="T7" fmla="*/ 3 h 8"/>
                <a:gd name="T8" fmla="*/ 0 w 3"/>
                <a:gd name="T9" fmla="*/ 6 h 8"/>
                <a:gd name="T10" fmla="*/ 1 w 3"/>
                <a:gd name="T11" fmla="*/ 8 h 8"/>
                <a:gd name="T12" fmla="*/ 1 w 3"/>
                <a:gd name="T13" fmla="*/ 8 h 8"/>
                <a:gd name="T14" fmla="*/ 1 w 3"/>
                <a:gd name="T15" fmla="*/ 8 h 8"/>
                <a:gd name="T16" fmla="*/ 1 w 3"/>
                <a:gd name="T17" fmla="*/ 8 h 8"/>
                <a:gd name="T18" fmla="*/ 2 w 3"/>
                <a:gd name="T19" fmla="*/ 8 h 8"/>
                <a:gd name="T20" fmla="*/ 2 w 3"/>
                <a:gd name="T21" fmla="*/ 3 h 8"/>
                <a:gd name="T22" fmla="*/ 3 w 3"/>
                <a:gd name="T23" fmla="*/ 3 h 8"/>
                <a:gd name="T24" fmla="*/ 2 w 3"/>
                <a:gd name="T25" fmla="*/ 2 h 8"/>
                <a:gd name="T26" fmla="*/ 1 w 3"/>
                <a:gd name="T27" fmla="*/ 5 h 8"/>
                <a:gd name="T28" fmla="*/ 0 w 3"/>
                <a:gd name="T29" fmla="*/ 5 h 8"/>
                <a:gd name="T30" fmla="*/ 0 w 3"/>
                <a:gd name="T31" fmla="*/ 4 h 8"/>
                <a:gd name="T32" fmla="*/ 1 w 3"/>
                <a:gd name="T33" fmla="*/ 4 h 8"/>
                <a:gd name="T34" fmla="*/ 1 w 3"/>
                <a:gd name="T3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8">
                  <a:moveTo>
                    <a:pt x="2" y="2"/>
                  </a:moveTo>
                  <a:cubicBezTo>
                    <a:pt x="0" y="0"/>
                    <a:pt x="0" y="0"/>
                    <a:pt x="0" y="0"/>
                  </a:cubicBezTo>
                  <a:cubicBezTo>
                    <a:pt x="0" y="2"/>
                    <a:pt x="0" y="2"/>
                    <a:pt x="0" y="2"/>
                  </a:cubicBezTo>
                  <a:cubicBezTo>
                    <a:pt x="0" y="3"/>
                    <a:pt x="0" y="3"/>
                    <a:pt x="0" y="3"/>
                  </a:cubicBezTo>
                  <a:cubicBezTo>
                    <a:pt x="0" y="6"/>
                    <a:pt x="0" y="6"/>
                    <a:pt x="0" y="6"/>
                  </a:cubicBezTo>
                  <a:cubicBezTo>
                    <a:pt x="0" y="7"/>
                    <a:pt x="1" y="7"/>
                    <a:pt x="1" y="8"/>
                  </a:cubicBezTo>
                  <a:cubicBezTo>
                    <a:pt x="1" y="8"/>
                    <a:pt x="1" y="8"/>
                    <a:pt x="1" y="8"/>
                  </a:cubicBezTo>
                  <a:cubicBezTo>
                    <a:pt x="1" y="8"/>
                    <a:pt x="1" y="8"/>
                    <a:pt x="1" y="8"/>
                  </a:cubicBezTo>
                  <a:cubicBezTo>
                    <a:pt x="1" y="8"/>
                    <a:pt x="1" y="8"/>
                    <a:pt x="1" y="8"/>
                  </a:cubicBezTo>
                  <a:cubicBezTo>
                    <a:pt x="2" y="8"/>
                    <a:pt x="2" y="8"/>
                    <a:pt x="2" y="8"/>
                  </a:cubicBezTo>
                  <a:cubicBezTo>
                    <a:pt x="2" y="3"/>
                    <a:pt x="2" y="3"/>
                    <a:pt x="2" y="3"/>
                  </a:cubicBezTo>
                  <a:cubicBezTo>
                    <a:pt x="3" y="3"/>
                    <a:pt x="3" y="3"/>
                    <a:pt x="3" y="3"/>
                  </a:cubicBezTo>
                  <a:lnTo>
                    <a:pt x="2" y="2"/>
                  </a:lnTo>
                  <a:close/>
                  <a:moveTo>
                    <a:pt x="1" y="5"/>
                  </a:moveTo>
                  <a:cubicBezTo>
                    <a:pt x="0" y="5"/>
                    <a:pt x="0" y="5"/>
                    <a:pt x="0" y="5"/>
                  </a:cubicBezTo>
                  <a:cubicBezTo>
                    <a:pt x="0" y="4"/>
                    <a:pt x="0" y="4"/>
                    <a:pt x="0" y="4"/>
                  </a:cubicBezTo>
                  <a:cubicBezTo>
                    <a:pt x="1" y="4"/>
                    <a:pt x="1" y="4"/>
                    <a:pt x="1" y="4"/>
                  </a:cubicBezTo>
                  <a:lnTo>
                    <a:pt x="1" y="5"/>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166"/>
            <p:cNvSpPr/>
            <p:nvPr/>
          </p:nvSpPr>
          <p:spPr bwMode="auto">
            <a:xfrm>
              <a:off x="3846" y="2017"/>
              <a:ext cx="112" cy="136"/>
            </a:xfrm>
            <a:custGeom>
              <a:avLst/>
              <a:gdLst>
                <a:gd name="T0" fmla="*/ 9 w 9"/>
                <a:gd name="T1" fmla="*/ 9 h 11"/>
                <a:gd name="T2" fmla="*/ 9 w 9"/>
                <a:gd name="T3" fmla="*/ 8 h 11"/>
                <a:gd name="T4" fmla="*/ 8 w 9"/>
                <a:gd name="T5" fmla="*/ 7 h 11"/>
                <a:gd name="T6" fmla="*/ 8 w 9"/>
                <a:gd name="T7" fmla="*/ 7 h 11"/>
                <a:gd name="T8" fmla="*/ 7 w 9"/>
                <a:gd name="T9" fmla="*/ 7 h 11"/>
                <a:gd name="T10" fmla="*/ 6 w 9"/>
                <a:gd name="T11" fmla="*/ 6 h 11"/>
                <a:gd name="T12" fmla="*/ 6 w 9"/>
                <a:gd name="T13" fmla="*/ 5 h 11"/>
                <a:gd name="T14" fmla="*/ 6 w 9"/>
                <a:gd name="T15" fmla="*/ 5 h 11"/>
                <a:gd name="T16" fmla="*/ 6 w 9"/>
                <a:gd name="T17" fmla="*/ 5 h 11"/>
                <a:gd name="T18" fmla="*/ 6 w 9"/>
                <a:gd name="T19" fmla="*/ 5 h 11"/>
                <a:gd name="T20" fmla="*/ 7 w 9"/>
                <a:gd name="T21" fmla="*/ 4 h 11"/>
                <a:gd name="T22" fmla="*/ 7 w 9"/>
                <a:gd name="T23" fmla="*/ 3 h 11"/>
                <a:gd name="T24" fmla="*/ 7 w 9"/>
                <a:gd name="T25" fmla="*/ 3 h 11"/>
                <a:gd name="T26" fmla="*/ 7 w 9"/>
                <a:gd name="T27" fmla="*/ 3 h 11"/>
                <a:gd name="T28" fmla="*/ 7 w 9"/>
                <a:gd name="T29" fmla="*/ 3 h 11"/>
                <a:gd name="T30" fmla="*/ 7 w 9"/>
                <a:gd name="T31" fmla="*/ 3 h 11"/>
                <a:gd name="T32" fmla="*/ 7 w 9"/>
                <a:gd name="T33" fmla="*/ 2 h 11"/>
                <a:gd name="T34" fmla="*/ 7 w 9"/>
                <a:gd name="T35" fmla="*/ 2 h 11"/>
                <a:gd name="T36" fmla="*/ 7 w 9"/>
                <a:gd name="T37" fmla="*/ 1 h 11"/>
                <a:gd name="T38" fmla="*/ 7 w 9"/>
                <a:gd name="T39" fmla="*/ 1 h 11"/>
                <a:gd name="T40" fmla="*/ 7 w 9"/>
                <a:gd name="T41" fmla="*/ 1 h 11"/>
                <a:gd name="T42" fmla="*/ 6 w 9"/>
                <a:gd name="T43" fmla="*/ 1 h 11"/>
                <a:gd name="T44" fmla="*/ 6 w 9"/>
                <a:gd name="T45" fmla="*/ 1 h 11"/>
                <a:gd name="T46" fmla="*/ 6 w 9"/>
                <a:gd name="T47" fmla="*/ 1 h 11"/>
                <a:gd name="T48" fmla="*/ 6 w 9"/>
                <a:gd name="T49" fmla="*/ 0 h 11"/>
                <a:gd name="T50" fmla="*/ 5 w 9"/>
                <a:gd name="T51" fmla="*/ 0 h 11"/>
                <a:gd name="T52" fmla="*/ 5 w 9"/>
                <a:gd name="T53" fmla="*/ 0 h 11"/>
                <a:gd name="T54" fmla="*/ 5 w 9"/>
                <a:gd name="T55" fmla="*/ 0 h 11"/>
                <a:gd name="T56" fmla="*/ 5 w 9"/>
                <a:gd name="T57" fmla="*/ 0 h 11"/>
                <a:gd name="T58" fmla="*/ 4 w 9"/>
                <a:gd name="T59" fmla="*/ 0 h 11"/>
                <a:gd name="T60" fmla="*/ 3 w 9"/>
                <a:gd name="T61" fmla="*/ 0 h 11"/>
                <a:gd name="T62" fmla="*/ 3 w 9"/>
                <a:gd name="T63" fmla="*/ 2 h 11"/>
                <a:gd name="T64" fmla="*/ 3 w 9"/>
                <a:gd name="T65" fmla="*/ 3 h 11"/>
                <a:gd name="T66" fmla="*/ 3 w 9"/>
                <a:gd name="T67" fmla="*/ 3 h 11"/>
                <a:gd name="T68" fmla="*/ 3 w 9"/>
                <a:gd name="T69" fmla="*/ 3 h 11"/>
                <a:gd name="T70" fmla="*/ 3 w 9"/>
                <a:gd name="T71" fmla="*/ 4 h 11"/>
                <a:gd name="T72" fmla="*/ 3 w 9"/>
                <a:gd name="T73" fmla="*/ 4 h 11"/>
                <a:gd name="T74" fmla="*/ 3 w 9"/>
                <a:gd name="T75" fmla="*/ 4 h 11"/>
                <a:gd name="T76" fmla="*/ 3 w 9"/>
                <a:gd name="T77" fmla="*/ 5 h 11"/>
                <a:gd name="T78" fmla="*/ 4 w 9"/>
                <a:gd name="T79" fmla="*/ 5 h 11"/>
                <a:gd name="T80" fmla="*/ 4 w 9"/>
                <a:gd name="T81" fmla="*/ 5 h 11"/>
                <a:gd name="T82" fmla="*/ 4 w 9"/>
                <a:gd name="T83" fmla="*/ 6 h 11"/>
                <a:gd name="T84" fmla="*/ 4 w 9"/>
                <a:gd name="T85" fmla="*/ 6 h 11"/>
                <a:gd name="T86" fmla="*/ 2 w 9"/>
                <a:gd name="T87" fmla="*/ 7 h 11"/>
                <a:gd name="T88" fmla="*/ 1 w 9"/>
                <a:gd name="T89" fmla="*/ 8 h 11"/>
                <a:gd name="T90" fmla="*/ 0 w 9"/>
                <a:gd name="T91" fmla="*/ 9 h 11"/>
                <a:gd name="T92" fmla="*/ 0 w 9"/>
                <a:gd name="T93" fmla="*/ 9 h 11"/>
                <a:gd name="T94" fmla="*/ 0 w 9"/>
                <a:gd name="T95" fmla="*/ 9 h 11"/>
                <a:gd name="T96" fmla="*/ 0 w 9"/>
                <a:gd name="T97" fmla="*/ 9 h 11"/>
                <a:gd name="T98" fmla="*/ 5 w 9"/>
                <a:gd name="T99" fmla="*/ 11 h 11"/>
                <a:gd name="T100" fmla="*/ 8 w 9"/>
                <a:gd name="T101" fmla="*/ 10 h 11"/>
                <a:gd name="T102" fmla="*/ 8 w 9"/>
                <a:gd name="T103" fmla="*/ 10 h 11"/>
                <a:gd name="T104" fmla="*/ 8 w 9"/>
                <a:gd name="T105" fmla="*/ 10 h 11"/>
                <a:gd name="T106" fmla="*/ 9 w 9"/>
                <a:gd name="T107" fmla="*/ 9 h 11"/>
                <a:gd name="T108" fmla="*/ 9 w 9"/>
                <a:gd name="T109" fmla="*/ 9 h 11"/>
                <a:gd name="T110" fmla="*/ 9 w 9"/>
                <a:gd name="T111" fmla="*/ 9 h 11"/>
                <a:gd name="T112" fmla="*/ 9 w 9"/>
                <a:gd name="T113"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 h="11">
                  <a:moveTo>
                    <a:pt x="9" y="9"/>
                  </a:moveTo>
                  <a:cubicBezTo>
                    <a:pt x="9" y="8"/>
                    <a:pt x="9" y="8"/>
                    <a:pt x="9" y="8"/>
                  </a:cubicBezTo>
                  <a:cubicBezTo>
                    <a:pt x="9" y="7"/>
                    <a:pt x="8" y="7"/>
                    <a:pt x="8" y="7"/>
                  </a:cubicBezTo>
                  <a:cubicBezTo>
                    <a:pt x="8" y="7"/>
                    <a:pt x="8" y="7"/>
                    <a:pt x="8" y="7"/>
                  </a:cubicBezTo>
                  <a:cubicBezTo>
                    <a:pt x="7" y="7"/>
                    <a:pt x="7" y="7"/>
                    <a:pt x="7" y="7"/>
                  </a:cubicBezTo>
                  <a:cubicBezTo>
                    <a:pt x="7" y="7"/>
                    <a:pt x="6" y="7"/>
                    <a:pt x="6" y="6"/>
                  </a:cubicBezTo>
                  <a:cubicBezTo>
                    <a:pt x="6" y="6"/>
                    <a:pt x="6" y="6"/>
                    <a:pt x="6" y="5"/>
                  </a:cubicBezTo>
                  <a:cubicBezTo>
                    <a:pt x="6" y="5"/>
                    <a:pt x="6" y="5"/>
                    <a:pt x="6" y="5"/>
                  </a:cubicBezTo>
                  <a:cubicBezTo>
                    <a:pt x="6" y="5"/>
                    <a:pt x="6" y="5"/>
                    <a:pt x="6" y="5"/>
                  </a:cubicBezTo>
                  <a:cubicBezTo>
                    <a:pt x="6" y="5"/>
                    <a:pt x="6" y="5"/>
                    <a:pt x="6" y="5"/>
                  </a:cubicBezTo>
                  <a:cubicBezTo>
                    <a:pt x="7" y="4"/>
                    <a:pt x="7" y="4"/>
                    <a:pt x="7"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7" y="2"/>
                    <a:pt x="7" y="2"/>
                  </a:cubicBezTo>
                  <a:cubicBezTo>
                    <a:pt x="7" y="2"/>
                    <a:pt x="7" y="2"/>
                    <a:pt x="7" y="2"/>
                  </a:cubicBezTo>
                  <a:cubicBezTo>
                    <a:pt x="7" y="1"/>
                    <a:pt x="7" y="1"/>
                    <a:pt x="7" y="1"/>
                  </a:cubicBezTo>
                  <a:cubicBezTo>
                    <a:pt x="7" y="1"/>
                    <a:pt x="7" y="1"/>
                    <a:pt x="7" y="1"/>
                  </a:cubicBezTo>
                  <a:cubicBezTo>
                    <a:pt x="7" y="1"/>
                    <a:pt x="7" y="1"/>
                    <a:pt x="7" y="1"/>
                  </a:cubicBezTo>
                  <a:cubicBezTo>
                    <a:pt x="7" y="1"/>
                    <a:pt x="6" y="1"/>
                    <a:pt x="6" y="1"/>
                  </a:cubicBezTo>
                  <a:cubicBezTo>
                    <a:pt x="6" y="1"/>
                    <a:pt x="6" y="1"/>
                    <a:pt x="6" y="1"/>
                  </a:cubicBezTo>
                  <a:cubicBezTo>
                    <a:pt x="6" y="1"/>
                    <a:pt x="6" y="1"/>
                    <a:pt x="6" y="1"/>
                  </a:cubicBezTo>
                  <a:cubicBezTo>
                    <a:pt x="6" y="1"/>
                    <a:pt x="6" y="0"/>
                    <a:pt x="6" y="0"/>
                  </a:cubicBezTo>
                  <a:cubicBezTo>
                    <a:pt x="5" y="0"/>
                    <a:pt x="5" y="0"/>
                    <a:pt x="5" y="0"/>
                  </a:cubicBezTo>
                  <a:cubicBezTo>
                    <a:pt x="5" y="0"/>
                    <a:pt x="5" y="0"/>
                    <a:pt x="5" y="0"/>
                  </a:cubicBezTo>
                  <a:cubicBezTo>
                    <a:pt x="5" y="0"/>
                    <a:pt x="5" y="0"/>
                    <a:pt x="5" y="0"/>
                  </a:cubicBezTo>
                  <a:cubicBezTo>
                    <a:pt x="5" y="0"/>
                    <a:pt x="5" y="0"/>
                    <a:pt x="5" y="0"/>
                  </a:cubicBezTo>
                  <a:cubicBezTo>
                    <a:pt x="5" y="0"/>
                    <a:pt x="4" y="0"/>
                    <a:pt x="4" y="0"/>
                  </a:cubicBezTo>
                  <a:cubicBezTo>
                    <a:pt x="4" y="0"/>
                    <a:pt x="4" y="0"/>
                    <a:pt x="3" y="0"/>
                  </a:cubicBezTo>
                  <a:cubicBezTo>
                    <a:pt x="3" y="1"/>
                    <a:pt x="3" y="1"/>
                    <a:pt x="3" y="2"/>
                  </a:cubicBezTo>
                  <a:cubicBezTo>
                    <a:pt x="3" y="2"/>
                    <a:pt x="3" y="3"/>
                    <a:pt x="3" y="3"/>
                  </a:cubicBezTo>
                  <a:cubicBezTo>
                    <a:pt x="3" y="3"/>
                    <a:pt x="3" y="3"/>
                    <a:pt x="3" y="3"/>
                  </a:cubicBezTo>
                  <a:cubicBezTo>
                    <a:pt x="3" y="3"/>
                    <a:pt x="3" y="3"/>
                    <a:pt x="3" y="3"/>
                  </a:cubicBezTo>
                  <a:cubicBezTo>
                    <a:pt x="2" y="3"/>
                    <a:pt x="2" y="3"/>
                    <a:pt x="3" y="4"/>
                  </a:cubicBezTo>
                  <a:cubicBezTo>
                    <a:pt x="3" y="4"/>
                    <a:pt x="3" y="4"/>
                    <a:pt x="3" y="4"/>
                  </a:cubicBezTo>
                  <a:cubicBezTo>
                    <a:pt x="3" y="4"/>
                    <a:pt x="3" y="4"/>
                    <a:pt x="3" y="4"/>
                  </a:cubicBezTo>
                  <a:cubicBezTo>
                    <a:pt x="3" y="4"/>
                    <a:pt x="3" y="5"/>
                    <a:pt x="3" y="5"/>
                  </a:cubicBezTo>
                  <a:cubicBezTo>
                    <a:pt x="3" y="5"/>
                    <a:pt x="4" y="5"/>
                    <a:pt x="4" y="5"/>
                  </a:cubicBezTo>
                  <a:cubicBezTo>
                    <a:pt x="4" y="5"/>
                    <a:pt x="4" y="5"/>
                    <a:pt x="4" y="5"/>
                  </a:cubicBezTo>
                  <a:cubicBezTo>
                    <a:pt x="4" y="6"/>
                    <a:pt x="4" y="6"/>
                    <a:pt x="4" y="6"/>
                  </a:cubicBezTo>
                  <a:cubicBezTo>
                    <a:pt x="4" y="6"/>
                    <a:pt x="4" y="6"/>
                    <a:pt x="4" y="6"/>
                  </a:cubicBezTo>
                  <a:cubicBezTo>
                    <a:pt x="3" y="7"/>
                    <a:pt x="3" y="7"/>
                    <a:pt x="2" y="7"/>
                  </a:cubicBezTo>
                  <a:cubicBezTo>
                    <a:pt x="1" y="7"/>
                    <a:pt x="1" y="7"/>
                    <a:pt x="1" y="8"/>
                  </a:cubicBezTo>
                  <a:cubicBezTo>
                    <a:pt x="0" y="8"/>
                    <a:pt x="0" y="8"/>
                    <a:pt x="0" y="9"/>
                  </a:cubicBezTo>
                  <a:cubicBezTo>
                    <a:pt x="0" y="9"/>
                    <a:pt x="0" y="9"/>
                    <a:pt x="0" y="9"/>
                  </a:cubicBezTo>
                  <a:cubicBezTo>
                    <a:pt x="0" y="9"/>
                    <a:pt x="0" y="9"/>
                    <a:pt x="0" y="9"/>
                  </a:cubicBezTo>
                  <a:cubicBezTo>
                    <a:pt x="0" y="9"/>
                    <a:pt x="0" y="9"/>
                    <a:pt x="0" y="9"/>
                  </a:cubicBezTo>
                  <a:cubicBezTo>
                    <a:pt x="0" y="10"/>
                    <a:pt x="2" y="11"/>
                    <a:pt x="5" y="11"/>
                  </a:cubicBezTo>
                  <a:cubicBezTo>
                    <a:pt x="6" y="11"/>
                    <a:pt x="7" y="11"/>
                    <a:pt x="8" y="10"/>
                  </a:cubicBezTo>
                  <a:cubicBezTo>
                    <a:pt x="8" y="10"/>
                    <a:pt x="8" y="10"/>
                    <a:pt x="8" y="10"/>
                  </a:cubicBezTo>
                  <a:cubicBezTo>
                    <a:pt x="8" y="10"/>
                    <a:pt x="8" y="10"/>
                    <a:pt x="8" y="10"/>
                  </a:cubicBezTo>
                  <a:cubicBezTo>
                    <a:pt x="9" y="10"/>
                    <a:pt x="9" y="10"/>
                    <a:pt x="9" y="9"/>
                  </a:cubicBezTo>
                  <a:cubicBezTo>
                    <a:pt x="9" y="9"/>
                    <a:pt x="9" y="9"/>
                    <a:pt x="9" y="9"/>
                  </a:cubicBezTo>
                  <a:cubicBezTo>
                    <a:pt x="9" y="9"/>
                    <a:pt x="9" y="9"/>
                    <a:pt x="9" y="9"/>
                  </a:cubicBezTo>
                  <a:cubicBezTo>
                    <a:pt x="9" y="9"/>
                    <a:pt x="9" y="9"/>
                    <a:pt x="9" y="9"/>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0167"/>
            <p:cNvSpPr/>
            <p:nvPr/>
          </p:nvSpPr>
          <p:spPr bwMode="auto">
            <a:xfrm>
              <a:off x="3846" y="2030"/>
              <a:ext cx="62" cy="123"/>
            </a:xfrm>
            <a:custGeom>
              <a:avLst/>
              <a:gdLst>
                <a:gd name="T0" fmla="*/ 5 w 5"/>
                <a:gd name="T1" fmla="*/ 5 h 10"/>
                <a:gd name="T2" fmla="*/ 3 w 5"/>
                <a:gd name="T3" fmla="*/ 0 h 10"/>
                <a:gd name="T4" fmla="*/ 3 w 5"/>
                <a:gd name="T5" fmla="*/ 2 h 10"/>
                <a:gd name="T6" fmla="*/ 2 w 5"/>
                <a:gd name="T7" fmla="*/ 3 h 10"/>
                <a:gd name="T8" fmla="*/ 3 w 5"/>
                <a:gd name="T9" fmla="*/ 3 h 10"/>
                <a:gd name="T10" fmla="*/ 4 w 5"/>
                <a:gd name="T11" fmla="*/ 4 h 10"/>
                <a:gd name="T12" fmla="*/ 4 w 5"/>
                <a:gd name="T13" fmla="*/ 4 h 10"/>
                <a:gd name="T14" fmla="*/ 4 w 5"/>
                <a:gd name="T15" fmla="*/ 5 h 10"/>
                <a:gd name="T16" fmla="*/ 4 w 5"/>
                <a:gd name="T17" fmla="*/ 6 h 10"/>
                <a:gd name="T18" fmla="*/ 0 w 5"/>
                <a:gd name="T19" fmla="*/ 7 h 10"/>
                <a:gd name="T20" fmla="*/ 0 w 5"/>
                <a:gd name="T21" fmla="*/ 9 h 10"/>
                <a:gd name="T22" fmla="*/ 0 w 5"/>
                <a:gd name="T23" fmla="*/ 9 h 10"/>
                <a:gd name="T24" fmla="*/ 0 w 5"/>
                <a:gd name="T25" fmla="*/ 9 h 10"/>
                <a:gd name="T26" fmla="*/ 3 w 5"/>
                <a:gd name="T27" fmla="*/ 10 h 10"/>
                <a:gd name="T28" fmla="*/ 5 w 5"/>
                <a:gd name="T2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0">
                  <a:moveTo>
                    <a:pt x="5" y="5"/>
                  </a:moveTo>
                  <a:cubicBezTo>
                    <a:pt x="5" y="2"/>
                    <a:pt x="4" y="0"/>
                    <a:pt x="3" y="0"/>
                  </a:cubicBezTo>
                  <a:cubicBezTo>
                    <a:pt x="3" y="0"/>
                    <a:pt x="3" y="1"/>
                    <a:pt x="3" y="2"/>
                  </a:cubicBezTo>
                  <a:cubicBezTo>
                    <a:pt x="2" y="2"/>
                    <a:pt x="2" y="2"/>
                    <a:pt x="2" y="3"/>
                  </a:cubicBezTo>
                  <a:cubicBezTo>
                    <a:pt x="3" y="3"/>
                    <a:pt x="3" y="3"/>
                    <a:pt x="3" y="3"/>
                  </a:cubicBezTo>
                  <a:cubicBezTo>
                    <a:pt x="3" y="4"/>
                    <a:pt x="3" y="4"/>
                    <a:pt x="4" y="4"/>
                  </a:cubicBezTo>
                  <a:cubicBezTo>
                    <a:pt x="4" y="4"/>
                    <a:pt x="4" y="4"/>
                    <a:pt x="4" y="4"/>
                  </a:cubicBezTo>
                  <a:cubicBezTo>
                    <a:pt x="4" y="5"/>
                    <a:pt x="4" y="5"/>
                    <a:pt x="4" y="5"/>
                  </a:cubicBezTo>
                  <a:cubicBezTo>
                    <a:pt x="4" y="5"/>
                    <a:pt x="4" y="6"/>
                    <a:pt x="4" y="6"/>
                  </a:cubicBezTo>
                  <a:cubicBezTo>
                    <a:pt x="3" y="6"/>
                    <a:pt x="1" y="6"/>
                    <a:pt x="0" y="7"/>
                  </a:cubicBezTo>
                  <a:cubicBezTo>
                    <a:pt x="0" y="8"/>
                    <a:pt x="0" y="8"/>
                    <a:pt x="0" y="9"/>
                  </a:cubicBezTo>
                  <a:cubicBezTo>
                    <a:pt x="0" y="9"/>
                    <a:pt x="0" y="9"/>
                    <a:pt x="0" y="9"/>
                  </a:cubicBezTo>
                  <a:cubicBezTo>
                    <a:pt x="0" y="9"/>
                    <a:pt x="0" y="9"/>
                    <a:pt x="0" y="9"/>
                  </a:cubicBezTo>
                  <a:cubicBezTo>
                    <a:pt x="0" y="9"/>
                    <a:pt x="1" y="10"/>
                    <a:pt x="3" y="10"/>
                  </a:cubicBezTo>
                  <a:cubicBezTo>
                    <a:pt x="4" y="10"/>
                    <a:pt x="5" y="7"/>
                    <a:pt x="5"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0168"/>
            <p:cNvSpPr/>
            <p:nvPr/>
          </p:nvSpPr>
          <p:spPr bwMode="auto">
            <a:xfrm>
              <a:off x="3983" y="2116"/>
              <a:ext cx="61" cy="62"/>
            </a:xfrm>
            <a:custGeom>
              <a:avLst/>
              <a:gdLst>
                <a:gd name="T0" fmla="*/ 5 w 5"/>
                <a:gd name="T1" fmla="*/ 3 h 5"/>
                <a:gd name="T2" fmla="*/ 2 w 5"/>
                <a:gd name="T3" fmla="*/ 0 h 5"/>
                <a:gd name="T4" fmla="*/ 2 w 5"/>
                <a:gd name="T5" fmla="*/ 0 h 5"/>
                <a:gd name="T6" fmla="*/ 1 w 5"/>
                <a:gd name="T7" fmla="*/ 1 h 5"/>
                <a:gd name="T8" fmla="*/ 1 w 5"/>
                <a:gd name="T9" fmla="*/ 1 h 5"/>
                <a:gd name="T10" fmla="*/ 1 w 5"/>
                <a:gd name="T11" fmla="*/ 2 h 5"/>
                <a:gd name="T12" fmla="*/ 1 w 5"/>
                <a:gd name="T13" fmla="*/ 2 h 5"/>
                <a:gd name="T14" fmla="*/ 4 w 5"/>
                <a:gd name="T15" fmla="*/ 5 h 5"/>
                <a:gd name="T16" fmla="*/ 4 w 5"/>
                <a:gd name="T17" fmla="*/ 5 h 5"/>
                <a:gd name="T18" fmla="*/ 5 w 5"/>
                <a:gd name="T19" fmla="*/ 4 h 5"/>
                <a:gd name="T20" fmla="*/ 5 w 5"/>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5">
                  <a:moveTo>
                    <a:pt x="5" y="3"/>
                  </a:moveTo>
                  <a:cubicBezTo>
                    <a:pt x="2" y="0"/>
                    <a:pt x="2" y="0"/>
                    <a:pt x="2" y="0"/>
                  </a:cubicBezTo>
                  <a:cubicBezTo>
                    <a:pt x="2" y="0"/>
                    <a:pt x="2" y="0"/>
                    <a:pt x="2" y="0"/>
                  </a:cubicBezTo>
                  <a:cubicBezTo>
                    <a:pt x="2" y="0"/>
                    <a:pt x="2" y="0"/>
                    <a:pt x="1" y="1"/>
                  </a:cubicBezTo>
                  <a:cubicBezTo>
                    <a:pt x="1" y="1"/>
                    <a:pt x="1" y="1"/>
                    <a:pt x="1" y="1"/>
                  </a:cubicBezTo>
                  <a:cubicBezTo>
                    <a:pt x="1" y="1"/>
                    <a:pt x="0" y="2"/>
                    <a:pt x="1" y="2"/>
                  </a:cubicBezTo>
                  <a:cubicBezTo>
                    <a:pt x="1" y="2"/>
                    <a:pt x="1" y="2"/>
                    <a:pt x="1" y="2"/>
                  </a:cubicBezTo>
                  <a:cubicBezTo>
                    <a:pt x="4" y="5"/>
                    <a:pt x="4" y="5"/>
                    <a:pt x="4" y="5"/>
                  </a:cubicBezTo>
                  <a:cubicBezTo>
                    <a:pt x="4" y="5"/>
                    <a:pt x="4" y="5"/>
                    <a:pt x="4" y="5"/>
                  </a:cubicBezTo>
                  <a:cubicBezTo>
                    <a:pt x="5" y="4"/>
                    <a:pt x="5" y="4"/>
                    <a:pt x="5" y="4"/>
                  </a:cubicBezTo>
                  <a:cubicBezTo>
                    <a:pt x="5" y="4"/>
                    <a:pt x="5" y="3"/>
                    <a:pt x="5" y="3"/>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0169"/>
            <p:cNvSpPr>
              <a:spLocks noEditPoints="1"/>
            </p:cNvSpPr>
            <p:nvPr/>
          </p:nvSpPr>
          <p:spPr bwMode="auto">
            <a:xfrm>
              <a:off x="3809" y="1943"/>
              <a:ext cx="223" cy="223"/>
            </a:xfrm>
            <a:custGeom>
              <a:avLst/>
              <a:gdLst>
                <a:gd name="T0" fmla="*/ 15 w 18"/>
                <a:gd name="T1" fmla="*/ 15 h 18"/>
                <a:gd name="T2" fmla="*/ 15 w 18"/>
                <a:gd name="T3" fmla="*/ 14 h 18"/>
                <a:gd name="T4" fmla="*/ 16 w 18"/>
                <a:gd name="T5" fmla="*/ 14 h 18"/>
                <a:gd name="T6" fmla="*/ 17 w 18"/>
                <a:gd name="T7" fmla="*/ 14 h 18"/>
                <a:gd name="T8" fmla="*/ 18 w 18"/>
                <a:gd name="T9" fmla="*/ 9 h 18"/>
                <a:gd name="T10" fmla="*/ 9 w 18"/>
                <a:gd name="T11" fmla="*/ 0 h 18"/>
                <a:gd name="T12" fmla="*/ 0 w 18"/>
                <a:gd name="T13" fmla="*/ 9 h 18"/>
                <a:gd name="T14" fmla="*/ 9 w 18"/>
                <a:gd name="T15" fmla="*/ 18 h 18"/>
                <a:gd name="T16" fmla="*/ 15 w 18"/>
                <a:gd name="T17" fmla="*/ 16 h 18"/>
                <a:gd name="T18" fmla="*/ 14 w 18"/>
                <a:gd name="T19" fmla="*/ 16 h 18"/>
                <a:gd name="T20" fmla="*/ 15 w 18"/>
                <a:gd name="T21" fmla="*/ 15 h 18"/>
                <a:gd name="T22" fmla="*/ 9 w 18"/>
                <a:gd name="T23" fmla="*/ 16 h 18"/>
                <a:gd name="T24" fmla="*/ 2 w 18"/>
                <a:gd name="T25" fmla="*/ 9 h 18"/>
                <a:gd name="T26" fmla="*/ 9 w 18"/>
                <a:gd name="T27" fmla="*/ 2 h 18"/>
                <a:gd name="T28" fmla="*/ 16 w 18"/>
                <a:gd name="T29" fmla="*/ 9 h 18"/>
                <a:gd name="T30" fmla="*/ 9 w 18"/>
                <a:gd name="T31"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8">
                  <a:moveTo>
                    <a:pt x="15" y="15"/>
                  </a:moveTo>
                  <a:cubicBezTo>
                    <a:pt x="15" y="14"/>
                    <a:pt x="15" y="14"/>
                    <a:pt x="15" y="14"/>
                  </a:cubicBezTo>
                  <a:cubicBezTo>
                    <a:pt x="16" y="14"/>
                    <a:pt x="16" y="14"/>
                    <a:pt x="16" y="14"/>
                  </a:cubicBezTo>
                  <a:cubicBezTo>
                    <a:pt x="17" y="14"/>
                    <a:pt x="17" y="14"/>
                    <a:pt x="17" y="14"/>
                  </a:cubicBezTo>
                  <a:cubicBezTo>
                    <a:pt x="18" y="13"/>
                    <a:pt x="18" y="11"/>
                    <a:pt x="18" y="9"/>
                  </a:cubicBezTo>
                  <a:cubicBezTo>
                    <a:pt x="18" y="4"/>
                    <a:pt x="14" y="0"/>
                    <a:pt x="9" y="0"/>
                  </a:cubicBezTo>
                  <a:cubicBezTo>
                    <a:pt x="4" y="0"/>
                    <a:pt x="0" y="4"/>
                    <a:pt x="0" y="9"/>
                  </a:cubicBezTo>
                  <a:cubicBezTo>
                    <a:pt x="0" y="14"/>
                    <a:pt x="4" y="18"/>
                    <a:pt x="9" y="18"/>
                  </a:cubicBezTo>
                  <a:cubicBezTo>
                    <a:pt x="11" y="18"/>
                    <a:pt x="13" y="18"/>
                    <a:pt x="15" y="16"/>
                  </a:cubicBezTo>
                  <a:cubicBezTo>
                    <a:pt x="14" y="16"/>
                    <a:pt x="14" y="16"/>
                    <a:pt x="14" y="16"/>
                  </a:cubicBezTo>
                  <a:cubicBezTo>
                    <a:pt x="14" y="16"/>
                    <a:pt x="14" y="15"/>
                    <a:pt x="15" y="15"/>
                  </a:cubicBezTo>
                  <a:close/>
                  <a:moveTo>
                    <a:pt x="9" y="16"/>
                  </a:moveTo>
                  <a:cubicBezTo>
                    <a:pt x="5" y="16"/>
                    <a:pt x="2" y="13"/>
                    <a:pt x="2" y="9"/>
                  </a:cubicBezTo>
                  <a:cubicBezTo>
                    <a:pt x="2" y="5"/>
                    <a:pt x="5" y="2"/>
                    <a:pt x="9" y="2"/>
                  </a:cubicBezTo>
                  <a:cubicBezTo>
                    <a:pt x="13" y="2"/>
                    <a:pt x="16" y="5"/>
                    <a:pt x="16" y="9"/>
                  </a:cubicBezTo>
                  <a:cubicBezTo>
                    <a:pt x="16" y="13"/>
                    <a:pt x="13" y="16"/>
                    <a:pt x="9" y="16"/>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18"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Left)">
                                      <p:cBhvr>
                                        <p:cTn id="11" dur="500"/>
                                        <p:tgtEl>
                                          <p:spTgt spid="1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矩形 11"/>
          <p:cNvSpPr/>
          <p:nvPr userDrawn="1"/>
        </p:nvSpPr>
        <p:spPr>
          <a:xfrm>
            <a:off x="-600" y="0"/>
            <a:ext cx="12193200" cy="6858000"/>
          </a:xfrm>
          <a:prstGeom prst="rect">
            <a:avLst/>
          </a:prstGeom>
          <a:solidFill>
            <a:srgbClr val="1829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3276600" y="3321355"/>
            <a:ext cx="8077200" cy="1325563"/>
          </a:xfrm>
        </p:spPr>
        <p:txBody>
          <a:bodyPr anchor="t">
            <a:noAutofit/>
          </a:bodyPr>
          <a:lstStyle>
            <a:lvl1pPr>
              <a:defRPr sz="6800">
                <a:solidFill>
                  <a:schemeClr val="bg1"/>
                </a:solidFill>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C2CC26CA-29F0-4A6F-9BB3-865BE8155631}"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smtClean="0"/>
              <a:t>PPTonna Design Workshop</a:t>
            </a:r>
            <a:endParaRPr lang="zh-CN" altLang="en-US"/>
          </a:p>
        </p:txBody>
      </p:sp>
      <p:sp>
        <p:nvSpPr>
          <p:cNvPr id="5" name="灯片编号占位符 4"/>
          <p:cNvSpPr>
            <a:spLocks noGrp="1"/>
          </p:cNvSpPr>
          <p:nvPr>
            <p:ph type="sldNum" sz="quarter" idx="12"/>
          </p:nvPr>
        </p:nvSpPr>
        <p:spPr/>
        <p:txBody>
          <a:bodyPr/>
          <a:lstStyle/>
          <a:p>
            <a:fld id="{1F635950-07F0-4B50-A63D-04BC7B7435F6}" type="slidenum">
              <a:rPr lang="zh-CN" altLang="en-US" smtClean="0"/>
            </a:fld>
            <a:endParaRPr lang="zh-CN" altLang="en-US"/>
          </a:p>
        </p:txBody>
      </p:sp>
      <p:grpSp>
        <p:nvGrpSpPr>
          <p:cNvPr id="11" name="组合 10"/>
          <p:cNvGrpSpPr/>
          <p:nvPr userDrawn="1"/>
        </p:nvGrpSpPr>
        <p:grpSpPr>
          <a:xfrm>
            <a:off x="1066800" y="1143000"/>
            <a:ext cx="7200000" cy="3289648"/>
            <a:chOff x="838200" y="1143000"/>
            <a:chExt cx="7200000" cy="3289648"/>
          </a:xfrm>
        </p:grpSpPr>
        <p:sp>
          <p:nvSpPr>
            <p:cNvPr id="7" name="矩形 6"/>
            <p:cNvSpPr/>
            <p:nvPr userDrawn="1"/>
          </p:nvSpPr>
          <p:spPr>
            <a:xfrm>
              <a:off x="838200" y="1143000"/>
              <a:ext cx="1759597" cy="3289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9900" dirty="0" smtClean="0"/>
                <a:t>2</a:t>
              </a:r>
              <a:endParaRPr lang="zh-CN" altLang="en-US" sz="19900" dirty="0"/>
            </a:p>
          </p:txBody>
        </p:sp>
        <p:sp>
          <p:nvSpPr>
            <p:cNvPr id="8" name="矩形 7"/>
            <p:cNvSpPr/>
            <p:nvPr userDrawn="1"/>
          </p:nvSpPr>
          <p:spPr>
            <a:xfrm>
              <a:off x="2651668" y="2728648"/>
              <a:ext cx="1759597" cy="1183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4465135" y="2728648"/>
              <a:ext cx="1759597" cy="1183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6278603" y="2728648"/>
              <a:ext cx="1759597" cy="118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userDrawn="1"/>
        </p:nvGrpSpPr>
        <p:grpSpPr>
          <a:xfrm>
            <a:off x="9886950" y="-22465"/>
            <a:ext cx="1714500" cy="1834977"/>
            <a:chOff x="9886950" y="-22465"/>
            <a:chExt cx="1714500" cy="1834977"/>
          </a:xfrm>
        </p:grpSpPr>
        <p:sp>
          <p:nvSpPr>
            <p:cNvPr id="15" name="矩形 14"/>
            <p:cNvSpPr/>
            <p:nvPr userDrawn="1"/>
          </p:nvSpPr>
          <p:spPr>
            <a:xfrm>
              <a:off x="9886950" y="-22465"/>
              <a:ext cx="1714500"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9"/>
            <p:cNvPicPr>
              <a:picLocks noChangeAspect="1"/>
            </p:cNvPicPr>
            <p:nvPr userDrawn="1"/>
          </p:nvPicPr>
          <p:blipFill>
            <a:blip r:embed="rId3" cstate="screen"/>
            <a:stretch>
              <a:fillRect/>
            </a:stretch>
          </p:blipFill>
          <p:spPr>
            <a:xfrm>
              <a:off x="9994750" y="153586"/>
              <a:ext cx="1498901" cy="1492412"/>
            </a:xfrm>
            <a:prstGeom prst="rect">
              <a:avLst/>
            </a:prstGeom>
          </p:spPr>
        </p:pic>
        <p:sp>
          <p:nvSpPr>
            <p:cNvPr id="17" name="矩形 16"/>
            <p:cNvSpPr/>
            <p:nvPr userDrawn="1"/>
          </p:nvSpPr>
          <p:spPr>
            <a:xfrm>
              <a:off x="9886950" y="1668512"/>
              <a:ext cx="17145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30190"/>
          <p:cNvGrpSpPr>
            <a:grpSpLocks noChangeAspect="1"/>
          </p:cNvGrpSpPr>
          <p:nvPr userDrawn="1"/>
        </p:nvGrpSpPr>
        <p:grpSpPr bwMode="auto">
          <a:xfrm>
            <a:off x="2497141" y="4117484"/>
            <a:ext cx="760413" cy="682625"/>
            <a:chOff x="3798" y="2166"/>
            <a:chExt cx="479" cy="430"/>
          </a:xfrm>
        </p:grpSpPr>
        <p:sp>
          <p:nvSpPr>
            <p:cNvPr id="19" name="Freeform 30191"/>
            <p:cNvSpPr>
              <a:spLocks noEditPoints="1"/>
            </p:cNvSpPr>
            <p:nvPr/>
          </p:nvSpPr>
          <p:spPr bwMode="auto">
            <a:xfrm>
              <a:off x="3798" y="2261"/>
              <a:ext cx="335" cy="335"/>
            </a:xfrm>
            <a:custGeom>
              <a:avLst/>
              <a:gdLst>
                <a:gd name="T0" fmla="*/ 14 w 14"/>
                <a:gd name="T1" fmla="*/ 1 h 14"/>
                <a:gd name="T2" fmla="*/ 13 w 14"/>
                <a:gd name="T3" fmla="*/ 1 h 14"/>
                <a:gd name="T4" fmla="*/ 12 w 14"/>
                <a:gd name="T5" fmla="*/ 1 h 14"/>
                <a:gd name="T6" fmla="*/ 12 w 14"/>
                <a:gd name="T7" fmla="*/ 1 h 14"/>
                <a:gd name="T8" fmla="*/ 4 w 14"/>
                <a:gd name="T9" fmla="*/ 3 h 14"/>
                <a:gd name="T10" fmla="*/ 3 w 14"/>
                <a:gd name="T11" fmla="*/ 1 h 14"/>
                <a:gd name="T12" fmla="*/ 2 w 14"/>
                <a:gd name="T13" fmla="*/ 11 h 14"/>
                <a:gd name="T14" fmla="*/ 12 w 14"/>
                <a:gd name="T15" fmla="*/ 11 h 14"/>
                <a:gd name="T16" fmla="*/ 11 w 14"/>
                <a:gd name="T17" fmla="*/ 9 h 14"/>
                <a:gd name="T18" fmla="*/ 13 w 14"/>
                <a:gd name="T19" fmla="*/ 3 h 14"/>
                <a:gd name="T20" fmla="*/ 13 w 14"/>
                <a:gd name="T21" fmla="*/ 3 h 14"/>
                <a:gd name="T22" fmla="*/ 14 w 14"/>
                <a:gd name="T23" fmla="*/ 2 h 14"/>
                <a:gd name="T24" fmla="*/ 14 w 14"/>
                <a:gd name="T25" fmla="*/ 1 h 14"/>
                <a:gd name="T26" fmla="*/ 7 w 14"/>
                <a:gd name="T27" fmla="*/ 6 h 14"/>
                <a:gd name="T28" fmla="*/ 5 w 14"/>
                <a:gd name="T29" fmla="*/ 3 h 14"/>
                <a:gd name="T30" fmla="*/ 12 w 14"/>
                <a:gd name="T31" fmla="*/ 2 h 14"/>
                <a:gd name="T32" fmla="*/ 7 w 14"/>
                <a:gd name="T33" fmla="*/ 6 h 14"/>
                <a:gd name="T34" fmla="*/ 12 w 14"/>
                <a:gd name="T35" fmla="*/ 3 h 14"/>
                <a:gd name="T36" fmla="*/ 10 w 14"/>
                <a:gd name="T37" fmla="*/ 9 h 14"/>
                <a:gd name="T38" fmla="*/ 8 w 14"/>
                <a:gd name="T39" fmla="*/ 6 h 14"/>
                <a:gd name="T40" fmla="*/ 12 w 14"/>
                <a:gd name="T4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14">
                  <a:moveTo>
                    <a:pt x="14" y="1"/>
                  </a:moveTo>
                  <a:cubicBezTo>
                    <a:pt x="14" y="0"/>
                    <a:pt x="13" y="0"/>
                    <a:pt x="13" y="1"/>
                  </a:cubicBezTo>
                  <a:cubicBezTo>
                    <a:pt x="12" y="1"/>
                    <a:pt x="12" y="1"/>
                    <a:pt x="12" y="1"/>
                  </a:cubicBezTo>
                  <a:cubicBezTo>
                    <a:pt x="12" y="1"/>
                    <a:pt x="12" y="1"/>
                    <a:pt x="12" y="1"/>
                  </a:cubicBezTo>
                  <a:cubicBezTo>
                    <a:pt x="4" y="3"/>
                    <a:pt x="4" y="3"/>
                    <a:pt x="4" y="3"/>
                  </a:cubicBezTo>
                  <a:cubicBezTo>
                    <a:pt x="3" y="1"/>
                    <a:pt x="3" y="1"/>
                    <a:pt x="3" y="1"/>
                  </a:cubicBezTo>
                  <a:cubicBezTo>
                    <a:pt x="0" y="4"/>
                    <a:pt x="0" y="8"/>
                    <a:pt x="2" y="11"/>
                  </a:cubicBezTo>
                  <a:cubicBezTo>
                    <a:pt x="5" y="14"/>
                    <a:pt x="9" y="14"/>
                    <a:pt x="12" y="11"/>
                  </a:cubicBezTo>
                  <a:cubicBezTo>
                    <a:pt x="11" y="9"/>
                    <a:pt x="11" y="9"/>
                    <a:pt x="11" y="9"/>
                  </a:cubicBezTo>
                  <a:cubicBezTo>
                    <a:pt x="13" y="3"/>
                    <a:pt x="13" y="3"/>
                    <a:pt x="13" y="3"/>
                  </a:cubicBezTo>
                  <a:cubicBezTo>
                    <a:pt x="13" y="3"/>
                    <a:pt x="13" y="3"/>
                    <a:pt x="13" y="3"/>
                  </a:cubicBezTo>
                  <a:cubicBezTo>
                    <a:pt x="14" y="2"/>
                    <a:pt x="14" y="2"/>
                    <a:pt x="14" y="2"/>
                  </a:cubicBezTo>
                  <a:cubicBezTo>
                    <a:pt x="14" y="2"/>
                    <a:pt x="14" y="1"/>
                    <a:pt x="14" y="1"/>
                  </a:cubicBezTo>
                  <a:moveTo>
                    <a:pt x="7" y="6"/>
                  </a:moveTo>
                  <a:cubicBezTo>
                    <a:pt x="5" y="3"/>
                    <a:pt x="5" y="3"/>
                    <a:pt x="5" y="3"/>
                  </a:cubicBezTo>
                  <a:cubicBezTo>
                    <a:pt x="12" y="2"/>
                    <a:pt x="12" y="2"/>
                    <a:pt x="12" y="2"/>
                  </a:cubicBezTo>
                  <a:lnTo>
                    <a:pt x="7" y="6"/>
                  </a:lnTo>
                  <a:close/>
                  <a:moveTo>
                    <a:pt x="12" y="3"/>
                  </a:moveTo>
                  <a:cubicBezTo>
                    <a:pt x="10" y="9"/>
                    <a:pt x="10" y="9"/>
                    <a:pt x="10" y="9"/>
                  </a:cubicBezTo>
                  <a:cubicBezTo>
                    <a:pt x="8" y="6"/>
                    <a:pt x="8" y="6"/>
                    <a:pt x="8" y="6"/>
                  </a:cubicBezTo>
                  <a:lnTo>
                    <a:pt x="12" y="3"/>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0192"/>
            <p:cNvSpPr/>
            <p:nvPr/>
          </p:nvSpPr>
          <p:spPr bwMode="auto">
            <a:xfrm>
              <a:off x="4109" y="2166"/>
              <a:ext cx="168" cy="143"/>
            </a:xfrm>
            <a:custGeom>
              <a:avLst/>
              <a:gdLst>
                <a:gd name="T0" fmla="*/ 1 w 7"/>
                <a:gd name="T1" fmla="*/ 0 h 6"/>
                <a:gd name="T2" fmla="*/ 0 w 7"/>
                <a:gd name="T3" fmla="*/ 1 h 6"/>
                <a:gd name="T4" fmla="*/ 5 w 7"/>
                <a:gd name="T5" fmla="*/ 6 h 6"/>
                <a:gd name="T6" fmla="*/ 6 w 7"/>
                <a:gd name="T7" fmla="*/ 6 h 6"/>
                <a:gd name="T8" fmla="*/ 1 w 7"/>
                <a:gd name="T9" fmla="*/ 0 h 6"/>
              </a:gdLst>
              <a:ahLst/>
              <a:cxnLst>
                <a:cxn ang="0">
                  <a:pos x="T0" y="T1"/>
                </a:cxn>
                <a:cxn ang="0">
                  <a:pos x="T2" y="T3"/>
                </a:cxn>
                <a:cxn ang="0">
                  <a:pos x="T4" y="T5"/>
                </a:cxn>
                <a:cxn ang="0">
                  <a:pos x="T6" y="T7"/>
                </a:cxn>
                <a:cxn ang="0">
                  <a:pos x="T8" y="T9"/>
                </a:cxn>
              </a:cxnLst>
              <a:rect l="0" t="0" r="r" b="b"/>
              <a:pathLst>
                <a:path w="7" h="6">
                  <a:moveTo>
                    <a:pt x="1" y="0"/>
                  </a:moveTo>
                  <a:cubicBezTo>
                    <a:pt x="0" y="1"/>
                    <a:pt x="0" y="1"/>
                    <a:pt x="0" y="1"/>
                  </a:cubicBezTo>
                  <a:cubicBezTo>
                    <a:pt x="0" y="1"/>
                    <a:pt x="5" y="1"/>
                    <a:pt x="5" y="6"/>
                  </a:cubicBezTo>
                  <a:cubicBezTo>
                    <a:pt x="6" y="6"/>
                    <a:pt x="6" y="6"/>
                    <a:pt x="6" y="6"/>
                  </a:cubicBezTo>
                  <a:cubicBezTo>
                    <a:pt x="6" y="6"/>
                    <a:pt x="7" y="1"/>
                    <a:pt x="1" y="0"/>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0193"/>
            <p:cNvSpPr/>
            <p:nvPr/>
          </p:nvSpPr>
          <p:spPr bwMode="auto">
            <a:xfrm>
              <a:off x="4109" y="2214"/>
              <a:ext cx="96" cy="95"/>
            </a:xfrm>
            <a:custGeom>
              <a:avLst/>
              <a:gdLst>
                <a:gd name="T0" fmla="*/ 0 w 4"/>
                <a:gd name="T1" fmla="*/ 0 h 4"/>
                <a:gd name="T2" fmla="*/ 0 w 4"/>
                <a:gd name="T3" fmla="*/ 1 h 4"/>
                <a:gd name="T4" fmla="*/ 3 w 4"/>
                <a:gd name="T5" fmla="*/ 4 h 4"/>
                <a:gd name="T6" fmla="*/ 4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cubicBezTo>
                    <a:pt x="0" y="1"/>
                    <a:pt x="0" y="1"/>
                    <a:pt x="0" y="1"/>
                  </a:cubicBezTo>
                  <a:cubicBezTo>
                    <a:pt x="0" y="1"/>
                    <a:pt x="3" y="1"/>
                    <a:pt x="3" y="4"/>
                  </a:cubicBezTo>
                  <a:cubicBezTo>
                    <a:pt x="4" y="4"/>
                    <a:pt x="4" y="4"/>
                    <a:pt x="4" y="4"/>
                  </a:cubicBezTo>
                  <a:cubicBezTo>
                    <a:pt x="4" y="4"/>
                    <a:pt x="4" y="1"/>
                    <a:pt x="0" y="0"/>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strips(upRigh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3_仅标题">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矩形 11"/>
          <p:cNvSpPr/>
          <p:nvPr userDrawn="1"/>
        </p:nvSpPr>
        <p:spPr>
          <a:xfrm>
            <a:off x="-600" y="0"/>
            <a:ext cx="12193200" cy="6858000"/>
          </a:xfrm>
          <a:prstGeom prst="rect">
            <a:avLst/>
          </a:prstGeom>
          <a:solidFill>
            <a:srgbClr val="1829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3276600" y="3321355"/>
            <a:ext cx="8077200" cy="1325563"/>
          </a:xfrm>
        </p:spPr>
        <p:txBody>
          <a:bodyPr anchor="t">
            <a:noAutofit/>
          </a:bodyPr>
          <a:lstStyle>
            <a:lvl1pPr>
              <a:defRPr sz="6800">
                <a:solidFill>
                  <a:schemeClr val="bg1"/>
                </a:solidFill>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C2CC26CA-29F0-4A6F-9BB3-865BE8155631}"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smtClean="0"/>
              <a:t>PPTonna Design Workshop</a:t>
            </a:r>
            <a:endParaRPr lang="zh-CN" altLang="en-US"/>
          </a:p>
        </p:txBody>
      </p:sp>
      <p:sp>
        <p:nvSpPr>
          <p:cNvPr id="5" name="灯片编号占位符 4"/>
          <p:cNvSpPr>
            <a:spLocks noGrp="1"/>
          </p:cNvSpPr>
          <p:nvPr>
            <p:ph type="sldNum" sz="quarter" idx="12"/>
          </p:nvPr>
        </p:nvSpPr>
        <p:spPr/>
        <p:txBody>
          <a:bodyPr/>
          <a:lstStyle/>
          <a:p>
            <a:fld id="{1F635950-07F0-4B50-A63D-04BC7B7435F6}" type="slidenum">
              <a:rPr lang="zh-CN" altLang="en-US" smtClean="0"/>
            </a:fld>
            <a:endParaRPr lang="zh-CN" altLang="en-US"/>
          </a:p>
        </p:txBody>
      </p:sp>
      <p:grpSp>
        <p:nvGrpSpPr>
          <p:cNvPr id="11" name="组合 10"/>
          <p:cNvGrpSpPr/>
          <p:nvPr userDrawn="1"/>
        </p:nvGrpSpPr>
        <p:grpSpPr>
          <a:xfrm>
            <a:off x="1066800" y="1143000"/>
            <a:ext cx="7200000" cy="3289648"/>
            <a:chOff x="838200" y="1143000"/>
            <a:chExt cx="7200000" cy="3289648"/>
          </a:xfrm>
        </p:grpSpPr>
        <p:sp>
          <p:nvSpPr>
            <p:cNvPr id="7" name="矩形 6"/>
            <p:cNvSpPr/>
            <p:nvPr userDrawn="1"/>
          </p:nvSpPr>
          <p:spPr>
            <a:xfrm>
              <a:off x="838200" y="1143000"/>
              <a:ext cx="1759597" cy="328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9900" dirty="0" smtClean="0"/>
                <a:t>3</a:t>
              </a:r>
              <a:endParaRPr lang="zh-CN" altLang="en-US" sz="19900" dirty="0"/>
            </a:p>
          </p:txBody>
        </p:sp>
        <p:sp>
          <p:nvSpPr>
            <p:cNvPr id="8" name="矩形 7"/>
            <p:cNvSpPr/>
            <p:nvPr userDrawn="1"/>
          </p:nvSpPr>
          <p:spPr>
            <a:xfrm>
              <a:off x="2651668" y="2728648"/>
              <a:ext cx="1759597" cy="1183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4465135" y="2728648"/>
              <a:ext cx="1759597" cy="118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6278603" y="2728648"/>
              <a:ext cx="1759597" cy="1183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userDrawn="1"/>
        </p:nvGrpSpPr>
        <p:grpSpPr>
          <a:xfrm>
            <a:off x="9886950" y="-22465"/>
            <a:ext cx="1714500" cy="1834977"/>
            <a:chOff x="9886950" y="-22465"/>
            <a:chExt cx="1714500" cy="1834977"/>
          </a:xfrm>
        </p:grpSpPr>
        <p:sp>
          <p:nvSpPr>
            <p:cNvPr id="15" name="矩形 14"/>
            <p:cNvSpPr/>
            <p:nvPr userDrawn="1"/>
          </p:nvSpPr>
          <p:spPr>
            <a:xfrm>
              <a:off x="9886950" y="-22465"/>
              <a:ext cx="1714500"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9"/>
            <p:cNvPicPr>
              <a:picLocks noChangeAspect="1"/>
            </p:cNvPicPr>
            <p:nvPr userDrawn="1"/>
          </p:nvPicPr>
          <p:blipFill>
            <a:blip r:embed="rId3" cstate="screen"/>
            <a:stretch>
              <a:fillRect/>
            </a:stretch>
          </p:blipFill>
          <p:spPr>
            <a:xfrm>
              <a:off x="9994750" y="153586"/>
              <a:ext cx="1498901" cy="1492412"/>
            </a:xfrm>
            <a:prstGeom prst="rect">
              <a:avLst/>
            </a:prstGeom>
          </p:spPr>
        </p:pic>
        <p:sp>
          <p:nvSpPr>
            <p:cNvPr id="17" name="矩形 16"/>
            <p:cNvSpPr/>
            <p:nvPr userDrawn="1"/>
          </p:nvSpPr>
          <p:spPr>
            <a:xfrm>
              <a:off x="9886950" y="1668512"/>
              <a:ext cx="17145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30182"/>
          <p:cNvGrpSpPr>
            <a:grpSpLocks noChangeAspect="1"/>
          </p:cNvGrpSpPr>
          <p:nvPr userDrawn="1"/>
        </p:nvGrpSpPr>
        <p:grpSpPr bwMode="auto">
          <a:xfrm>
            <a:off x="2473325" y="4116384"/>
            <a:ext cx="693738" cy="574675"/>
            <a:chOff x="778" y="2401"/>
            <a:chExt cx="437" cy="362"/>
          </a:xfrm>
        </p:grpSpPr>
        <p:sp>
          <p:nvSpPr>
            <p:cNvPr id="19" name="Freeform 30183"/>
            <p:cNvSpPr/>
            <p:nvPr/>
          </p:nvSpPr>
          <p:spPr bwMode="auto">
            <a:xfrm>
              <a:off x="778" y="2401"/>
              <a:ext cx="219" cy="293"/>
            </a:xfrm>
            <a:custGeom>
              <a:avLst/>
              <a:gdLst>
                <a:gd name="T0" fmla="*/ 9 w 13"/>
                <a:gd name="T1" fmla="*/ 3 h 17"/>
                <a:gd name="T2" fmla="*/ 11 w 13"/>
                <a:gd name="T3" fmla="*/ 1 h 17"/>
                <a:gd name="T4" fmla="*/ 10 w 13"/>
                <a:gd name="T5" fmla="*/ 1 h 17"/>
                <a:gd name="T6" fmla="*/ 8 w 13"/>
                <a:gd name="T7" fmla="*/ 3 h 17"/>
                <a:gd name="T8" fmla="*/ 8 w 13"/>
                <a:gd name="T9" fmla="*/ 1 h 17"/>
                <a:gd name="T10" fmla="*/ 7 w 13"/>
                <a:gd name="T11" fmla="*/ 3 h 17"/>
                <a:gd name="T12" fmla="*/ 7 w 13"/>
                <a:gd name="T13" fmla="*/ 3 h 17"/>
                <a:gd name="T14" fmla="*/ 5 w 13"/>
                <a:gd name="T15" fmla="*/ 1 h 17"/>
                <a:gd name="T16" fmla="*/ 5 w 13"/>
                <a:gd name="T17" fmla="*/ 3 h 17"/>
                <a:gd name="T18" fmla="*/ 3 w 13"/>
                <a:gd name="T19" fmla="*/ 1 h 17"/>
                <a:gd name="T20" fmla="*/ 1 w 13"/>
                <a:gd name="T21" fmla="*/ 1 h 17"/>
                <a:gd name="T22" fmla="*/ 4 w 13"/>
                <a:gd name="T23" fmla="*/ 3 h 17"/>
                <a:gd name="T24" fmla="*/ 6 w 13"/>
                <a:gd name="T25" fmla="*/ 4 h 17"/>
                <a:gd name="T26" fmla="*/ 7 w 13"/>
                <a:gd name="T27" fmla="*/ 4 h 17"/>
                <a:gd name="T28" fmla="*/ 7 w 13"/>
                <a:gd name="T29" fmla="*/ 4 h 17"/>
                <a:gd name="T30" fmla="*/ 6 w 13"/>
                <a:gd name="T31" fmla="*/ 4 h 17"/>
                <a:gd name="T32" fmla="*/ 6 w 13"/>
                <a:gd name="T33" fmla="*/ 5 h 17"/>
                <a:gd name="T34" fmla="*/ 7 w 13"/>
                <a:gd name="T35" fmla="*/ 7 h 17"/>
                <a:gd name="T36" fmla="*/ 5 w 13"/>
                <a:gd name="T37" fmla="*/ 8 h 17"/>
                <a:gd name="T38" fmla="*/ 2 w 13"/>
                <a:gd name="T39" fmla="*/ 10 h 17"/>
                <a:gd name="T40" fmla="*/ 1 w 13"/>
                <a:gd name="T41" fmla="*/ 11 h 17"/>
                <a:gd name="T42" fmla="*/ 2 w 13"/>
                <a:gd name="T43" fmla="*/ 11 h 17"/>
                <a:gd name="T44" fmla="*/ 1 w 13"/>
                <a:gd name="T45" fmla="*/ 13 h 17"/>
                <a:gd name="T46" fmla="*/ 0 w 13"/>
                <a:gd name="T47" fmla="*/ 16 h 17"/>
                <a:gd name="T48" fmla="*/ 0 w 13"/>
                <a:gd name="T49" fmla="*/ 16 h 17"/>
                <a:gd name="T50" fmla="*/ 0 w 13"/>
                <a:gd name="T51" fmla="*/ 17 h 17"/>
                <a:gd name="T52" fmla="*/ 0 w 13"/>
                <a:gd name="T53" fmla="*/ 16 h 17"/>
                <a:gd name="T54" fmla="*/ 2 w 13"/>
                <a:gd name="T55" fmla="*/ 14 h 17"/>
                <a:gd name="T56" fmla="*/ 8 w 13"/>
                <a:gd name="T57" fmla="*/ 11 h 17"/>
                <a:gd name="T58" fmla="*/ 11 w 13"/>
                <a:gd name="T59" fmla="*/ 10 h 17"/>
                <a:gd name="T60" fmla="*/ 9 w 13"/>
                <a:gd name="T61" fmla="*/ 12 h 17"/>
                <a:gd name="T62" fmla="*/ 8 w 13"/>
                <a:gd name="T63" fmla="*/ 12 h 17"/>
                <a:gd name="T64" fmla="*/ 9 w 13"/>
                <a:gd name="T65" fmla="*/ 13 h 17"/>
                <a:gd name="T66" fmla="*/ 11 w 13"/>
                <a:gd name="T67" fmla="*/ 9 h 17"/>
                <a:gd name="T68" fmla="*/ 10 w 13"/>
                <a:gd name="T69" fmla="*/ 7 h 17"/>
                <a:gd name="T70" fmla="*/ 9 w 13"/>
                <a:gd name="T71" fmla="*/ 6 h 17"/>
                <a:gd name="T72" fmla="*/ 10 w 13"/>
                <a:gd name="T73" fmla="*/ 4 h 17"/>
                <a:gd name="T74" fmla="*/ 10 w 13"/>
                <a:gd name="T75" fmla="*/ 4 h 17"/>
                <a:gd name="T76" fmla="*/ 9 w 13"/>
                <a:gd name="T77" fmla="*/ 4 h 17"/>
                <a:gd name="T78" fmla="*/ 8 w 13"/>
                <a:gd name="T79" fmla="*/ 4 h 17"/>
                <a:gd name="T80" fmla="*/ 7 w 13"/>
                <a:gd name="T81" fmla="*/ 4 h 17"/>
                <a:gd name="T82" fmla="*/ 7 w 13"/>
                <a:gd name="T83" fmla="*/ 3 h 17"/>
                <a:gd name="T84" fmla="*/ 8 w 13"/>
                <a:gd name="T85"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 h="17">
                  <a:moveTo>
                    <a:pt x="8" y="3"/>
                  </a:moveTo>
                  <a:cubicBezTo>
                    <a:pt x="8" y="3"/>
                    <a:pt x="8" y="3"/>
                    <a:pt x="9" y="3"/>
                  </a:cubicBezTo>
                  <a:cubicBezTo>
                    <a:pt x="12" y="3"/>
                    <a:pt x="11" y="1"/>
                    <a:pt x="11" y="1"/>
                  </a:cubicBezTo>
                  <a:cubicBezTo>
                    <a:pt x="11" y="0"/>
                    <a:pt x="11" y="1"/>
                    <a:pt x="11" y="1"/>
                  </a:cubicBezTo>
                  <a:cubicBezTo>
                    <a:pt x="11" y="2"/>
                    <a:pt x="10" y="3"/>
                    <a:pt x="9" y="3"/>
                  </a:cubicBezTo>
                  <a:cubicBezTo>
                    <a:pt x="10" y="2"/>
                    <a:pt x="10" y="1"/>
                    <a:pt x="10" y="1"/>
                  </a:cubicBezTo>
                  <a:cubicBezTo>
                    <a:pt x="9" y="1"/>
                    <a:pt x="9" y="1"/>
                    <a:pt x="9" y="1"/>
                  </a:cubicBezTo>
                  <a:cubicBezTo>
                    <a:pt x="9" y="2"/>
                    <a:pt x="8" y="3"/>
                    <a:pt x="8" y="3"/>
                  </a:cubicBezTo>
                  <a:cubicBezTo>
                    <a:pt x="9" y="1"/>
                    <a:pt x="8" y="1"/>
                    <a:pt x="8" y="1"/>
                  </a:cubicBezTo>
                  <a:cubicBezTo>
                    <a:pt x="8" y="1"/>
                    <a:pt x="8" y="1"/>
                    <a:pt x="8" y="1"/>
                  </a:cubicBezTo>
                  <a:cubicBezTo>
                    <a:pt x="9" y="2"/>
                    <a:pt x="8" y="3"/>
                    <a:pt x="8" y="3"/>
                  </a:cubicBezTo>
                  <a:cubicBezTo>
                    <a:pt x="8" y="3"/>
                    <a:pt x="7" y="3"/>
                    <a:pt x="7" y="3"/>
                  </a:cubicBezTo>
                  <a:cubicBezTo>
                    <a:pt x="7" y="3"/>
                    <a:pt x="7" y="3"/>
                    <a:pt x="7" y="3"/>
                  </a:cubicBezTo>
                  <a:cubicBezTo>
                    <a:pt x="7" y="3"/>
                    <a:pt x="7" y="3"/>
                    <a:pt x="7" y="3"/>
                  </a:cubicBezTo>
                  <a:cubicBezTo>
                    <a:pt x="6" y="3"/>
                    <a:pt x="6" y="3"/>
                    <a:pt x="6" y="3"/>
                  </a:cubicBezTo>
                  <a:cubicBezTo>
                    <a:pt x="5" y="3"/>
                    <a:pt x="4" y="2"/>
                    <a:pt x="5" y="1"/>
                  </a:cubicBezTo>
                  <a:cubicBezTo>
                    <a:pt x="5" y="1"/>
                    <a:pt x="5" y="0"/>
                    <a:pt x="4" y="1"/>
                  </a:cubicBezTo>
                  <a:cubicBezTo>
                    <a:pt x="4" y="1"/>
                    <a:pt x="3" y="1"/>
                    <a:pt x="5" y="3"/>
                  </a:cubicBezTo>
                  <a:cubicBezTo>
                    <a:pt x="5" y="3"/>
                    <a:pt x="3" y="3"/>
                    <a:pt x="3" y="1"/>
                  </a:cubicBezTo>
                  <a:cubicBezTo>
                    <a:pt x="3" y="1"/>
                    <a:pt x="3" y="0"/>
                    <a:pt x="3" y="1"/>
                  </a:cubicBezTo>
                  <a:cubicBezTo>
                    <a:pt x="3" y="1"/>
                    <a:pt x="2" y="2"/>
                    <a:pt x="4" y="3"/>
                  </a:cubicBezTo>
                  <a:cubicBezTo>
                    <a:pt x="3" y="3"/>
                    <a:pt x="1" y="3"/>
                    <a:pt x="1" y="1"/>
                  </a:cubicBezTo>
                  <a:cubicBezTo>
                    <a:pt x="1" y="1"/>
                    <a:pt x="1" y="0"/>
                    <a:pt x="0" y="1"/>
                  </a:cubicBezTo>
                  <a:cubicBezTo>
                    <a:pt x="0" y="1"/>
                    <a:pt x="0" y="4"/>
                    <a:pt x="4" y="3"/>
                  </a:cubicBezTo>
                  <a:cubicBezTo>
                    <a:pt x="5" y="3"/>
                    <a:pt x="5" y="3"/>
                    <a:pt x="6" y="3"/>
                  </a:cubicBezTo>
                  <a:cubicBezTo>
                    <a:pt x="6" y="4"/>
                    <a:pt x="6" y="4"/>
                    <a:pt x="6" y="4"/>
                  </a:cubicBezTo>
                  <a:cubicBezTo>
                    <a:pt x="6" y="4"/>
                    <a:pt x="6" y="4"/>
                    <a:pt x="6" y="4"/>
                  </a:cubicBezTo>
                  <a:cubicBezTo>
                    <a:pt x="6" y="4"/>
                    <a:pt x="7" y="4"/>
                    <a:pt x="7" y="4"/>
                  </a:cubicBezTo>
                  <a:cubicBezTo>
                    <a:pt x="7" y="4"/>
                    <a:pt x="7" y="4"/>
                    <a:pt x="7" y="4"/>
                  </a:cubicBezTo>
                  <a:cubicBezTo>
                    <a:pt x="7" y="4"/>
                    <a:pt x="7" y="4"/>
                    <a:pt x="7" y="4"/>
                  </a:cubicBezTo>
                  <a:cubicBezTo>
                    <a:pt x="7" y="4"/>
                    <a:pt x="7" y="4"/>
                    <a:pt x="7" y="4"/>
                  </a:cubicBezTo>
                  <a:cubicBezTo>
                    <a:pt x="6" y="4"/>
                    <a:pt x="6" y="4"/>
                    <a:pt x="6" y="4"/>
                  </a:cubicBezTo>
                  <a:cubicBezTo>
                    <a:pt x="6" y="4"/>
                    <a:pt x="6" y="4"/>
                    <a:pt x="6" y="5"/>
                  </a:cubicBezTo>
                  <a:cubicBezTo>
                    <a:pt x="6" y="5"/>
                    <a:pt x="6" y="5"/>
                    <a:pt x="6" y="5"/>
                  </a:cubicBezTo>
                  <a:cubicBezTo>
                    <a:pt x="6" y="5"/>
                    <a:pt x="7" y="6"/>
                    <a:pt x="7" y="6"/>
                  </a:cubicBezTo>
                  <a:cubicBezTo>
                    <a:pt x="7" y="6"/>
                    <a:pt x="7" y="6"/>
                    <a:pt x="7" y="7"/>
                  </a:cubicBezTo>
                  <a:cubicBezTo>
                    <a:pt x="7" y="7"/>
                    <a:pt x="7" y="7"/>
                    <a:pt x="7" y="8"/>
                  </a:cubicBezTo>
                  <a:cubicBezTo>
                    <a:pt x="6" y="8"/>
                    <a:pt x="5" y="8"/>
                    <a:pt x="5" y="8"/>
                  </a:cubicBezTo>
                  <a:cubicBezTo>
                    <a:pt x="4" y="8"/>
                    <a:pt x="4" y="8"/>
                    <a:pt x="3" y="8"/>
                  </a:cubicBezTo>
                  <a:cubicBezTo>
                    <a:pt x="2" y="9"/>
                    <a:pt x="2" y="9"/>
                    <a:pt x="2" y="10"/>
                  </a:cubicBezTo>
                  <a:cubicBezTo>
                    <a:pt x="2" y="10"/>
                    <a:pt x="1" y="10"/>
                    <a:pt x="1" y="10"/>
                  </a:cubicBezTo>
                  <a:cubicBezTo>
                    <a:pt x="1" y="10"/>
                    <a:pt x="1" y="11"/>
                    <a:pt x="1" y="11"/>
                  </a:cubicBezTo>
                  <a:cubicBezTo>
                    <a:pt x="2" y="11"/>
                    <a:pt x="2" y="10"/>
                    <a:pt x="2" y="10"/>
                  </a:cubicBezTo>
                  <a:cubicBezTo>
                    <a:pt x="2" y="11"/>
                    <a:pt x="2" y="11"/>
                    <a:pt x="2" y="11"/>
                  </a:cubicBezTo>
                  <a:cubicBezTo>
                    <a:pt x="2" y="12"/>
                    <a:pt x="2" y="13"/>
                    <a:pt x="2" y="13"/>
                  </a:cubicBezTo>
                  <a:cubicBezTo>
                    <a:pt x="1" y="13"/>
                    <a:pt x="1" y="13"/>
                    <a:pt x="1" y="13"/>
                  </a:cubicBezTo>
                  <a:cubicBezTo>
                    <a:pt x="0" y="16"/>
                    <a:pt x="0" y="16"/>
                    <a:pt x="0" y="16"/>
                  </a:cubicBezTo>
                  <a:cubicBezTo>
                    <a:pt x="0" y="16"/>
                    <a:pt x="0" y="16"/>
                    <a:pt x="0" y="16"/>
                  </a:cubicBezTo>
                  <a:cubicBezTo>
                    <a:pt x="0" y="16"/>
                    <a:pt x="0" y="16"/>
                    <a:pt x="0" y="16"/>
                  </a:cubicBezTo>
                  <a:cubicBezTo>
                    <a:pt x="0" y="16"/>
                    <a:pt x="0" y="16"/>
                    <a:pt x="0" y="16"/>
                  </a:cubicBezTo>
                  <a:cubicBezTo>
                    <a:pt x="0" y="16"/>
                    <a:pt x="0" y="17"/>
                    <a:pt x="0" y="17"/>
                  </a:cubicBezTo>
                  <a:cubicBezTo>
                    <a:pt x="0" y="17"/>
                    <a:pt x="0" y="17"/>
                    <a:pt x="0" y="17"/>
                  </a:cubicBezTo>
                  <a:cubicBezTo>
                    <a:pt x="0" y="17"/>
                    <a:pt x="0" y="17"/>
                    <a:pt x="0" y="17"/>
                  </a:cubicBezTo>
                  <a:cubicBezTo>
                    <a:pt x="0" y="16"/>
                    <a:pt x="0" y="16"/>
                    <a:pt x="0" y="16"/>
                  </a:cubicBezTo>
                  <a:cubicBezTo>
                    <a:pt x="0" y="16"/>
                    <a:pt x="1" y="16"/>
                    <a:pt x="1" y="16"/>
                  </a:cubicBezTo>
                  <a:cubicBezTo>
                    <a:pt x="2" y="14"/>
                    <a:pt x="2" y="14"/>
                    <a:pt x="2" y="14"/>
                  </a:cubicBezTo>
                  <a:cubicBezTo>
                    <a:pt x="3" y="13"/>
                    <a:pt x="4" y="13"/>
                    <a:pt x="4" y="12"/>
                  </a:cubicBezTo>
                  <a:cubicBezTo>
                    <a:pt x="4" y="12"/>
                    <a:pt x="5" y="11"/>
                    <a:pt x="8" y="11"/>
                  </a:cubicBezTo>
                  <a:cubicBezTo>
                    <a:pt x="8" y="11"/>
                    <a:pt x="8" y="11"/>
                    <a:pt x="8" y="11"/>
                  </a:cubicBezTo>
                  <a:cubicBezTo>
                    <a:pt x="9" y="11"/>
                    <a:pt x="10" y="9"/>
                    <a:pt x="11" y="10"/>
                  </a:cubicBezTo>
                  <a:cubicBezTo>
                    <a:pt x="11" y="10"/>
                    <a:pt x="10" y="11"/>
                    <a:pt x="10" y="11"/>
                  </a:cubicBezTo>
                  <a:cubicBezTo>
                    <a:pt x="10" y="11"/>
                    <a:pt x="9" y="11"/>
                    <a:pt x="9" y="12"/>
                  </a:cubicBezTo>
                  <a:cubicBezTo>
                    <a:pt x="9" y="12"/>
                    <a:pt x="9" y="12"/>
                    <a:pt x="9" y="12"/>
                  </a:cubicBezTo>
                  <a:cubicBezTo>
                    <a:pt x="8" y="12"/>
                    <a:pt x="8" y="12"/>
                    <a:pt x="8" y="12"/>
                  </a:cubicBezTo>
                  <a:cubicBezTo>
                    <a:pt x="8" y="12"/>
                    <a:pt x="8" y="13"/>
                    <a:pt x="8" y="13"/>
                  </a:cubicBezTo>
                  <a:cubicBezTo>
                    <a:pt x="9" y="13"/>
                    <a:pt x="9" y="13"/>
                    <a:pt x="9" y="13"/>
                  </a:cubicBezTo>
                  <a:cubicBezTo>
                    <a:pt x="10" y="12"/>
                    <a:pt x="10" y="12"/>
                    <a:pt x="10" y="12"/>
                  </a:cubicBezTo>
                  <a:cubicBezTo>
                    <a:pt x="10" y="12"/>
                    <a:pt x="13" y="10"/>
                    <a:pt x="11" y="9"/>
                  </a:cubicBezTo>
                  <a:cubicBezTo>
                    <a:pt x="11" y="9"/>
                    <a:pt x="11" y="9"/>
                    <a:pt x="10" y="9"/>
                  </a:cubicBezTo>
                  <a:cubicBezTo>
                    <a:pt x="10" y="8"/>
                    <a:pt x="10" y="8"/>
                    <a:pt x="10" y="7"/>
                  </a:cubicBezTo>
                  <a:cubicBezTo>
                    <a:pt x="10" y="7"/>
                    <a:pt x="10" y="7"/>
                    <a:pt x="10" y="6"/>
                  </a:cubicBezTo>
                  <a:cubicBezTo>
                    <a:pt x="10" y="6"/>
                    <a:pt x="9" y="6"/>
                    <a:pt x="9" y="6"/>
                  </a:cubicBezTo>
                  <a:cubicBezTo>
                    <a:pt x="8" y="5"/>
                    <a:pt x="9" y="5"/>
                    <a:pt x="9" y="5"/>
                  </a:cubicBezTo>
                  <a:cubicBezTo>
                    <a:pt x="9" y="5"/>
                    <a:pt x="9" y="5"/>
                    <a:pt x="10" y="4"/>
                  </a:cubicBezTo>
                  <a:cubicBezTo>
                    <a:pt x="10" y="4"/>
                    <a:pt x="10" y="4"/>
                    <a:pt x="10" y="4"/>
                  </a:cubicBezTo>
                  <a:cubicBezTo>
                    <a:pt x="10" y="4"/>
                    <a:pt x="10" y="4"/>
                    <a:pt x="10" y="4"/>
                  </a:cubicBezTo>
                  <a:cubicBezTo>
                    <a:pt x="10" y="3"/>
                    <a:pt x="10" y="3"/>
                    <a:pt x="10" y="3"/>
                  </a:cubicBezTo>
                  <a:cubicBezTo>
                    <a:pt x="10" y="3"/>
                    <a:pt x="9" y="3"/>
                    <a:pt x="9" y="4"/>
                  </a:cubicBezTo>
                  <a:cubicBezTo>
                    <a:pt x="9" y="4"/>
                    <a:pt x="9" y="4"/>
                    <a:pt x="9" y="4"/>
                  </a:cubicBezTo>
                  <a:cubicBezTo>
                    <a:pt x="9" y="4"/>
                    <a:pt x="9" y="4"/>
                    <a:pt x="8" y="4"/>
                  </a:cubicBezTo>
                  <a:cubicBezTo>
                    <a:pt x="8" y="4"/>
                    <a:pt x="8" y="4"/>
                    <a:pt x="7" y="4"/>
                  </a:cubicBezTo>
                  <a:cubicBezTo>
                    <a:pt x="7" y="4"/>
                    <a:pt x="7" y="4"/>
                    <a:pt x="7" y="4"/>
                  </a:cubicBezTo>
                  <a:cubicBezTo>
                    <a:pt x="7" y="4"/>
                    <a:pt x="7" y="4"/>
                    <a:pt x="7" y="4"/>
                  </a:cubicBezTo>
                  <a:cubicBezTo>
                    <a:pt x="7" y="3"/>
                    <a:pt x="7" y="3"/>
                    <a:pt x="7" y="3"/>
                  </a:cubicBezTo>
                  <a:cubicBezTo>
                    <a:pt x="7" y="3"/>
                    <a:pt x="7" y="3"/>
                    <a:pt x="7" y="3"/>
                  </a:cubicBezTo>
                  <a:cubicBezTo>
                    <a:pt x="8" y="3"/>
                    <a:pt x="8" y="3"/>
                    <a:pt x="8" y="3"/>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0184"/>
            <p:cNvSpPr/>
            <p:nvPr/>
          </p:nvSpPr>
          <p:spPr bwMode="auto">
            <a:xfrm>
              <a:off x="980" y="2401"/>
              <a:ext cx="235" cy="293"/>
            </a:xfrm>
            <a:custGeom>
              <a:avLst/>
              <a:gdLst>
                <a:gd name="T0" fmla="*/ 5 w 14"/>
                <a:gd name="T1" fmla="*/ 3 h 17"/>
                <a:gd name="T2" fmla="*/ 2 w 14"/>
                <a:gd name="T3" fmla="*/ 1 h 17"/>
                <a:gd name="T4" fmla="*/ 4 w 14"/>
                <a:gd name="T5" fmla="*/ 1 h 17"/>
                <a:gd name="T6" fmla="*/ 5 w 14"/>
                <a:gd name="T7" fmla="*/ 3 h 17"/>
                <a:gd name="T8" fmla="*/ 5 w 14"/>
                <a:gd name="T9" fmla="*/ 1 h 17"/>
                <a:gd name="T10" fmla="*/ 6 w 14"/>
                <a:gd name="T11" fmla="*/ 3 h 17"/>
                <a:gd name="T12" fmla="*/ 6 w 14"/>
                <a:gd name="T13" fmla="*/ 3 h 17"/>
                <a:gd name="T14" fmla="*/ 8 w 14"/>
                <a:gd name="T15" fmla="*/ 1 h 17"/>
                <a:gd name="T16" fmla="*/ 8 w 14"/>
                <a:gd name="T17" fmla="*/ 3 h 17"/>
                <a:gd name="T18" fmla="*/ 11 w 14"/>
                <a:gd name="T19" fmla="*/ 1 h 17"/>
                <a:gd name="T20" fmla="*/ 12 w 14"/>
                <a:gd name="T21" fmla="*/ 1 h 17"/>
                <a:gd name="T22" fmla="*/ 9 w 14"/>
                <a:gd name="T23" fmla="*/ 3 h 17"/>
                <a:gd name="T24" fmla="*/ 7 w 14"/>
                <a:gd name="T25" fmla="*/ 4 h 17"/>
                <a:gd name="T26" fmla="*/ 6 w 14"/>
                <a:gd name="T27" fmla="*/ 4 h 17"/>
                <a:gd name="T28" fmla="*/ 7 w 14"/>
                <a:gd name="T29" fmla="*/ 4 h 17"/>
                <a:gd name="T30" fmla="*/ 7 w 14"/>
                <a:gd name="T31" fmla="*/ 4 h 17"/>
                <a:gd name="T32" fmla="*/ 7 w 14"/>
                <a:gd name="T33" fmla="*/ 5 h 17"/>
                <a:gd name="T34" fmla="*/ 6 w 14"/>
                <a:gd name="T35" fmla="*/ 7 h 17"/>
                <a:gd name="T36" fmla="*/ 8 w 14"/>
                <a:gd name="T37" fmla="*/ 8 h 17"/>
                <a:gd name="T38" fmla="*/ 11 w 14"/>
                <a:gd name="T39" fmla="*/ 10 h 17"/>
                <a:gd name="T40" fmla="*/ 12 w 14"/>
                <a:gd name="T41" fmla="*/ 11 h 17"/>
                <a:gd name="T42" fmla="*/ 11 w 14"/>
                <a:gd name="T43" fmla="*/ 11 h 17"/>
                <a:gd name="T44" fmla="*/ 12 w 14"/>
                <a:gd name="T45" fmla="*/ 13 h 17"/>
                <a:gd name="T46" fmla="*/ 13 w 14"/>
                <a:gd name="T47" fmla="*/ 16 h 17"/>
                <a:gd name="T48" fmla="*/ 13 w 14"/>
                <a:gd name="T49" fmla="*/ 16 h 17"/>
                <a:gd name="T50" fmla="*/ 14 w 14"/>
                <a:gd name="T51" fmla="*/ 17 h 17"/>
                <a:gd name="T52" fmla="*/ 13 w 14"/>
                <a:gd name="T53" fmla="*/ 16 h 17"/>
                <a:gd name="T54" fmla="*/ 12 w 14"/>
                <a:gd name="T55" fmla="*/ 14 h 17"/>
                <a:gd name="T56" fmla="*/ 5 w 14"/>
                <a:gd name="T57" fmla="*/ 11 h 17"/>
                <a:gd name="T58" fmla="*/ 2 w 14"/>
                <a:gd name="T59" fmla="*/ 10 h 17"/>
                <a:gd name="T60" fmla="*/ 4 w 14"/>
                <a:gd name="T61" fmla="*/ 12 h 17"/>
                <a:gd name="T62" fmla="*/ 5 w 14"/>
                <a:gd name="T63" fmla="*/ 12 h 17"/>
                <a:gd name="T64" fmla="*/ 4 w 14"/>
                <a:gd name="T65" fmla="*/ 13 h 17"/>
                <a:gd name="T66" fmla="*/ 2 w 14"/>
                <a:gd name="T67" fmla="*/ 9 h 17"/>
                <a:gd name="T68" fmla="*/ 3 w 14"/>
                <a:gd name="T69" fmla="*/ 7 h 17"/>
                <a:gd name="T70" fmla="*/ 5 w 14"/>
                <a:gd name="T71" fmla="*/ 6 h 17"/>
                <a:gd name="T72" fmla="*/ 3 w 14"/>
                <a:gd name="T73" fmla="*/ 4 h 17"/>
                <a:gd name="T74" fmla="*/ 3 w 14"/>
                <a:gd name="T75" fmla="*/ 4 h 17"/>
                <a:gd name="T76" fmla="*/ 4 w 14"/>
                <a:gd name="T77" fmla="*/ 4 h 17"/>
                <a:gd name="T78" fmla="*/ 5 w 14"/>
                <a:gd name="T79" fmla="*/ 4 h 17"/>
                <a:gd name="T80" fmla="*/ 6 w 14"/>
                <a:gd name="T81" fmla="*/ 4 h 17"/>
                <a:gd name="T82" fmla="*/ 6 w 14"/>
                <a:gd name="T83" fmla="*/ 3 h 17"/>
                <a:gd name="T84" fmla="*/ 5 w 14"/>
                <a:gd name="T85"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17">
                  <a:moveTo>
                    <a:pt x="5" y="3"/>
                  </a:moveTo>
                  <a:cubicBezTo>
                    <a:pt x="5" y="3"/>
                    <a:pt x="5" y="3"/>
                    <a:pt x="5" y="3"/>
                  </a:cubicBezTo>
                  <a:cubicBezTo>
                    <a:pt x="1" y="3"/>
                    <a:pt x="2" y="1"/>
                    <a:pt x="2" y="1"/>
                  </a:cubicBezTo>
                  <a:cubicBezTo>
                    <a:pt x="2" y="0"/>
                    <a:pt x="2" y="1"/>
                    <a:pt x="2" y="1"/>
                  </a:cubicBezTo>
                  <a:cubicBezTo>
                    <a:pt x="2" y="2"/>
                    <a:pt x="3" y="3"/>
                    <a:pt x="4" y="3"/>
                  </a:cubicBezTo>
                  <a:cubicBezTo>
                    <a:pt x="3" y="2"/>
                    <a:pt x="4" y="1"/>
                    <a:pt x="4" y="1"/>
                  </a:cubicBezTo>
                  <a:cubicBezTo>
                    <a:pt x="4" y="1"/>
                    <a:pt x="4" y="1"/>
                    <a:pt x="4" y="1"/>
                  </a:cubicBezTo>
                  <a:cubicBezTo>
                    <a:pt x="4" y="2"/>
                    <a:pt x="5" y="3"/>
                    <a:pt x="5" y="3"/>
                  </a:cubicBezTo>
                  <a:cubicBezTo>
                    <a:pt x="4" y="1"/>
                    <a:pt x="5" y="1"/>
                    <a:pt x="5" y="1"/>
                  </a:cubicBezTo>
                  <a:cubicBezTo>
                    <a:pt x="6" y="1"/>
                    <a:pt x="5" y="1"/>
                    <a:pt x="5" y="1"/>
                  </a:cubicBezTo>
                  <a:cubicBezTo>
                    <a:pt x="4" y="2"/>
                    <a:pt x="5" y="3"/>
                    <a:pt x="6" y="3"/>
                  </a:cubicBezTo>
                  <a:cubicBezTo>
                    <a:pt x="6" y="3"/>
                    <a:pt x="6" y="3"/>
                    <a:pt x="6" y="3"/>
                  </a:cubicBezTo>
                  <a:cubicBezTo>
                    <a:pt x="6" y="3"/>
                    <a:pt x="6" y="3"/>
                    <a:pt x="6" y="3"/>
                  </a:cubicBezTo>
                  <a:cubicBezTo>
                    <a:pt x="6" y="3"/>
                    <a:pt x="6" y="3"/>
                    <a:pt x="6" y="3"/>
                  </a:cubicBezTo>
                  <a:cubicBezTo>
                    <a:pt x="7" y="3"/>
                    <a:pt x="7" y="3"/>
                    <a:pt x="7" y="3"/>
                  </a:cubicBezTo>
                  <a:cubicBezTo>
                    <a:pt x="8" y="3"/>
                    <a:pt x="9" y="2"/>
                    <a:pt x="8" y="1"/>
                  </a:cubicBezTo>
                  <a:cubicBezTo>
                    <a:pt x="8" y="1"/>
                    <a:pt x="8" y="0"/>
                    <a:pt x="9" y="1"/>
                  </a:cubicBezTo>
                  <a:cubicBezTo>
                    <a:pt x="9" y="1"/>
                    <a:pt x="10" y="1"/>
                    <a:pt x="8" y="3"/>
                  </a:cubicBezTo>
                  <a:cubicBezTo>
                    <a:pt x="9" y="3"/>
                    <a:pt x="10" y="3"/>
                    <a:pt x="10" y="1"/>
                  </a:cubicBezTo>
                  <a:cubicBezTo>
                    <a:pt x="10" y="1"/>
                    <a:pt x="10" y="0"/>
                    <a:pt x="11" y="1"/>
                  </a:cubicBezTo>
                  <a:cubicBezTo>
                    <a:pt x="11" y="1"/>
                    <a:pt x="11" y="2"/>
                    <a:pt x="10" y="3"/>
                  </a:cubicBezTo>
                  <a:cubicBezTo>
                    <a:pt x="10" y="3"/>
                    <a:pt x="12" y="3"/>
                    <a:pt x="12" y="1"/>
                  </a:cubicBezTo>
                  <a:cubicBezTo>
                    <a:pt x="12" y="1"/>
                    <a:pt x="12" y="0"/>
                    <a:pt x="13" y="1"/>
                  </a:cubicBezTo>
                  <a:cubicBezTo>
                    <a:pt x="13" y="1"/>
                    <a:pt x="13" y="4"/>
                    <a:pt x="9" y="3"/>
                  </a:cubicBezTo>
                  <a:cubicBezTo>
                    <a:pt x="8" y="3"/>
                    <a:pt x="8" y="3"/>
                    <a:pt x="8" y="3"/>
                  </a:cubicBezTo>
                  <a:cubicBezTo>
                    <a:pt x="7" y="4"/>
                    <a:pt x="7" y="4"/>
                    <a:pt x="7" y="4"/>
                  </a:cubicBezTo>
                  <a:cubicBezTo>
                    <a:pt x="7" y="4"/>
                    <a:pt x="7" y="4"/>
                    <a:pt x="7" y="4"/>
                  </a:cubicBezTo>
                  <a:cubicBezTo>
                    <a:pt x="7" y="4"/>
                    <a:pt x="7" y="4"/>
                    <a:pt x="6" y="4"/>
                  </a:cubicBezTo>
                  <a:cubicBezTo>
                    <a:pt x="6" y="4"/>
                    <a:pt x="6" y="4"/>
                    <a:pt x="7" y="4"/>
                  </a:cubicBezTo>
                  <a:cubicBezTo>
                    <a:pt x="7" y="4"/>
                    <a:pt x="7" y="4"/>
                    <a:pt x="7" y="4"/>
                  </a:cubicBezTo>
                  <a:cubicBezTo>
                    <a:pt x="7" y="4"/>
                    <a:pt x="7" y="4"/>
                    <a:pt x="7" y="4"/>
                  </a:cubicBezTo>
                  <a:cubicBezTo>
                    <a:pt x="7" y="4"/>
                    <a:pt x="7" y="4"/>
                    <a:pt x="7" y="4"/>
                  </a:cubicBezTo>
                  <a:cubicBezTo>
                    <a:pt x="7" y="4"/>
                    <a:pt x="7" y="4"/>
                    <a:pt x="7" y="5"/>
                  </a:cubicBezTo>
                  <a:cubicBezTo>
                    <a:pt x="7" y="5"/>
                    <a:pt x="7" y="5"/>
                    <a:pt x="7" y="5"/>
                  </a:cubicBezTo>
                  <a:cubicBezTo>
                    <a:pt x="7" y="5"/>
                    <a:pt x="6" y="6"/>
                    <a:pt x="6" y="6"/>
                  </a:cubicBezTo>
                  <a:cubicBezTo>
                    <a:pt x="6" y="6"/>
                    <a:pt x="6" y="6"/>
                    <a:pt x="6" y="7"/>
                  </a:cubicBezTo>
                  <a:cubicBezTo>
                    <a:pt x="6" y="7"/>
                    <a:pt x="6" y="7"/>
                    <a:pt x="6" y="8"/>
                  </a:cubicBezTo>
                  <a:cubicBezTo>
                    <a:pt x="7" y="8"/>
                    <a:pt x="8" y="8"/>
                    <a:pt x="8" y="8"/>
                  </a:cubicBezTo>
                  <a:cubicBezTo>
                    <a:pt x="9" y="8"/>
                    <a:pt x="10" y="8"/>
                    <a:pt x="10" y="8"/>
                  </a:cubicBezTo>
                  <a:cubicBezTo>
                    <a:pt x="11" y="9"/>
                    <a:pt x="11" y="9"/>
                    <a:pt x="11" y="10"/>
                  </a:cubicBezTo>
                  <a:cubicBezTo>
                    <a:pt x="12" y="10"/>
                    <a:pt x="12" y="10"/>
                    <a:pt x="12" y="10"/>
                  </a:cubicBezTo>
                  <a:cubicBezTo>
                    <a:pt x="12" y="10"/>
                    <a:pt x="12" y="11"/>
                    <a:pt x="12" y="11"/>
                  </a:cubicBezTo>
                  <a:cubicBezTo>
                    <a:pt x="12" y="11"/>
                    <a:pt x="11" y="10"/>
                    <a:pt x="11" y="10"/>
                  </a:cubicBezTo>
                  <a:cubicBezTo>
                    <a:pt x="11" y="11"/>
                    <a:pt x="11" y="11"/>
                    <a:pt x="11" y="11"/>
                  </a:cubicBezTo>
                  <a:cubicBezTo>
                    <a:pt x="11" y="12"/>
                    <a:pt x="11" y="13"/>
                    <a:pt x="11" y="13"/>
                  </a:cubicBezTo>
                  <a:cubicBezTo>
                    <a:pt x="12" y="13"/>
                    <a:pt x="12" y="13"/>
                    <a:pt x="12" y="13"/>
                  </a:cubicBezTo>
                  <a:cubicBezTo>
                    <a:pt x="13" y="16"/>
                    <a:pt x="13" y="16"/>
                    <a:pt x="13" y="16"/>
                  </a:cubicBezTo>
                  <a:cubicBezTo>
                    <a:pt x="13" y="16"/>
                    <a:pt x="13" y="16"/>
                    <a:pt x="13" y="16"/>
                  </a:cubicBezTo>
                  <a:cubicBezTo>
                    <a:pt x="14" y="16"/>
                    <a:pt x="14" y="16"/>
                    <a:pt x="14" y="16"/>
                  </a:cubicBezTo>
                  <a:cubicBezTo>
                    <a:pt x="13" y="16"/>
                    <a:pt x="13" y="16"/>
                    <a:pt x="13" y="16"/>
                  </a:cubicBezTo>
                  <a:cubicBezTo>
                    <a:pt x="14" y="16"/>
                    <a:pt x="14" y="17"/>
                    <a:pt x="14" y="17"/>
                  </a:cubicBezTo>
                  <a:cubicBezTo>
                    <a:pt x="14" y="17"/>
                    <a:pt x="14" y="17"/>
                    <a:pt x="14" y="17"/>
                  </a:cubicBezTo>
                  <a:cubicBezTo>
                    <a:pt x="14" y="17"/>
                    <a:pt x="13" y="17"/>
                    <a:pt x="13" y="17"/>
                  </a:cubicBezTo>
                  <a:cubicBezTo>
                    <a:pt x="13" y="16"/>
                    <a:pt x="13" y="16"/>
                    <a:pt x="13" y="16"/>
                  </a:cubicBezTo>
                  <a:cubicBezTo>
                    <a:pt x="13" y="16"/>
                    <a:pt x="12" y="16"/>
                    <a:pt x="12" y="16"/>
                  </a:cubicBezTo>
                  <a:cubicBezTo>
                    <a:pt x="12" y="14"/>
                    <a:pt x="12" y="14"/>
                    <a:pt x="12" y="14"/>
                  </a:cubicBezTo>
                  <a:cubicBezTo>
                    <a:pt x="10" y="13"/>
                    <a:pt x="10" y="13"/>
                    <a:pt x="9" y="12"/>
                  </a:cubicBezTo>
                  <a:cubicBezTo>
                    <a:pt x="9" y="12"/>
                    <a:pt x="8" y="11"/>
                    <a:pt x="5" y="11"/>
                  </a:cubicBezTo>
                  <a:cubicBezTo>
                    <a:pt x="5" y="11"/>
                    <a:pt x="5" y="11"/>
                    <a:pt x="5" y="11"/>
                  </a:cubicBezTo>
                  <a:cubicBezTo>
                    <a:pt x="4" y="11"/>
                    <a:pt x="3" y="9"/>
                    <a:pt x="2" y="10"/>
                  </a:cubicBezTo>
                  <a:cubicBezTo>
                    <a:pt x="2" y="10"/>
                    <a:pt x="3" y="11"/>
                    <a:pt x="3" y="11"/>
                  </a:cubicBezTo>
                  <a:cubicBezTo>
                    <a:pt x="3" y="11"/>
                    <a:pt x="4" y="11"/>
                    <a:pt x="4" y="12"/>
                  </a:cubicBezTo>
                  <a:cubicBezTo>
                    <a:pt x="4" y="12"/>
                    <a:pt x="4" y="12"/>
                    <a:pt x="4" y="12"/>
                  </a:cubicBezTo>
                  <a:cubicBezTo>
                    <a:pt x="5" y="12"/>
                    <a:pt x="5" y="12"/>
                    <a:pt x="5" y="12"/>
                  </a:cubicBezTo>
                  <a:cubicBezTo>
                    <a:pt x="5" y="12"/>
                    <a:pt x="5" y="13"/>
                    <a:pt x="5" y="13"/>
                  </a:cubicBezTo>
                  <a:cubicBezTo>
                    <a:pt x="4" y="13"/>
                    <a:pt x="4" y="13"/>
                    <a:pt x="4" y="13"/>
                  </a:cubicBezTo>
                  <a:cubicBezTo>
                    <a:pt x="3" y="12"/>
                    <a:pt x="3" y="12"/>
                    <a:pt x="3" y="12"/>
                  </a:cubicBezTo>
                  <a:cubicBezTo>
                    <a:pt x="3" y="12"/>
                    <a:pt x="0" y="10"/>
                    <a:pt x="2" y="9"/>
                  </a:cubicBezTo>
                  <a:cubicBezTo>
                    <a:pt x="2" y="9"/>
                    <a:pt x="3" y="9"/>
                    <a:pt x="3" y="9"/>
                  </a:cubicBezTo>
                  <a:cubicBezTo>
                    <a:pt x="3" y="8"/>
                    <a:pt x="3" y="8"/>
                    <a:pt x="3" y="7"/>
                  </a:cubicBezTo>
                  <a:cubicBezTo>
                    <a:pt x="3" y="7"/>
                    <a:pt x="3" y="7"/>
                    <a:pt x="3" y="6"/>
                  </a:cubicBezTo>
                  <a:cubicBezTo>
                    <a:pt x="4" y="6"/>
                    <a:pt x="4" y="6"/>
                    <a:pt x="5" y="6"/>
                  </a:cubicBezTo>
                  <a:cubicBezTo>
                    <a:pt x="5" y="5"/>
                    <a:pt x="5" y="5"/>
                    <a:pt x="4" y="5"/>
                  </a:cubicBezTo>
                  <a:cubicBezTo>
                    <a:pt x="4" y="5"/>
                    <a:pt x="4" y="5"/>
                    <a:pt x="3" y="4"/>
                  </a:cubicBezTo>
                  <a:cubicBezTo>
                    <a:pt x="3" y="4"/>
                    <a:pt x="3" y="4"/>
                    <a:pt x="3" y="4"/>
                  </a:cubicBezTo>
                  <a:cubicBezTo>
                    <a:pt x="3" y="4"/>
                    <a:pt x="3" y="4"/>
                    <a:pt x="3" y="4"/>
                  </a:cubicBezTo>
                  <a:cubicBezTo>
                    <a:pt x="3" y="3"/>
                    <a:pt x="3" y="3"/>
                    <a:pt x="3" y="3"/>
                  </a:cubicBezTo>
                  <a:cubicBezTo>
                    <a:pt x="4" y="3"/>
                    <a:pt x="4" y="3"/>
                    <a:pt x="4" y="4"/>
                  </a:cubicBezTo>
                  <a:cubicBezTo>
                    <a:pt x="4" y="4"/>
                    <a:pt x="4" y="4"/>
                    <a:pt x="4" y="4"/>
                  </a:cubicBezTo>
                  <a:cubicBezTo>
                    <a:pt x="4" y="4"/>
                    <a:pt x="4" y="4"/>
                    <a:pt x="5" y="4"/>
                  </a:cubicBezTo>
                  <a:cubicBezTo>
                    <a:pt x="5" y="4"/>
                    <a:pt x="5" y="4"/>
                    <a:pt x="6" y="4"/>
                  </a:cubicBezTo>
                  <a:cubicBezTo>
                    <a:pt x="6" y="4"/>
                    <a:pt x="6" y="4"/>
                    <a:pt x="6" y="4"/>
                  </a:cubicBezTo>
                  <a:cubicBezTo>
                    <a:pt x="6" y="4"/>
                    <a:pt x="6" y="4"/>
                    <a:pt x="6" y="4"/>
                  </a:cubicBezTo>
                  <a:cubicBezTo>
                    <a:pt x="6" y="3"/>
                    <a:pt x="6" y="3"/>
                    <a:pt x="6" y="3"/>
                  </a:cubicBezTo>
                  <a:cubicBezTo>
                    <a:pt x="6" y="3"/>
                    <a:pt x="6" y="3"/>
                    <a:pt x="6" y="3"/>
                  </a:cubicBezTo>
                  <a:cubicBezTo>
                    <a:pt x="6" y="3"/>
                    <a:pt x="6" y="3"/>
                    <a:pt x="5" y="3"/>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0185"/>
            <p:cNvSpPr/>
            <p:nvPr/>
          </p:nvSpPr>
          <p:spPr bwMode="auto">
            <a:xfrm>
              <a:off x="930" y="2643"/>
              <a:ext cx="134" cy="120"/>
            </a:xfrm>
            <a:custGeom>
              <a:avLst/>
              <a:gdLst>
                <a:gd name="T0" fmla="*/ 67 w 134"/>
                <a:gd name="T1" fmla="*/ 0 h 120"/>
                <a:gd name="T2" fmla="*/ 84 w 134"/>
                <a:gd name="T3" fmla="*/ 51 h 120"/>
                <a:gd name="T4" fmla="*/ 134 w 134"/>
                <a:gd name="T5" fmla="*/ 51 h 120"/>
                <a:gd name="T6" fmla="*/ 100 w 134"/>
                <a:gd name="T7" fmla="*/ 86 h 120"/>
                <a:gd name="T8" fmla="*/ 117 w 134"/>
                <a:gd name="T9" fmla="*/ 120 h 120"/>
                <a:gd name="T10" fmla="*/ 67 w 134"/>
                <a:gd name="T11" fmla="*/ 103 h 120"/>
                <a:gd name="T12" fmla="*/ 33 w 134"/>
                <a:gd name="T13" fmla="*/ 120 h 120"/>
                <a:gd name="T14" fmla="*/ 33 w 134"/>
                <a:gd name="T15" fmla="*/ 86 h 120"/>
                <a:gd name="T16" fmla="*/ 0 w 134"/>
                <a:gd name="T17" fmla="*/ 51 h 120"/>
                <a:gd name="T18" fmla="*/ 50 w 134"/>
                <a:gd name="T19" fmla="*/ 51 h 120"/>
                <a:gd name="T20" fmla="*/ 67 w 134"/>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20">
                  <a:moveTo>
                    <a:pt x="67" y="0"/>
                  </a:moveTo>
                  <a:lnTo>
                    <a:pt x="84" y="51"/>
                  </a:lnTo>
                  <a:lnTo>
                    <a:pt x="134" y="51"/>
                  </a:lnTo>
                  <a:lnTo>
                    <a:pt x="100" y="86"/>
                  </a:lnTo>
                  <a:lnTo>
                    <a:pt x="117" y="120"/>
                  </a:lnTo>
                  <a:lnTo>
                    <a:pt x="67" y="103"/>
                  </a:lnTo>
                  <a:lnTo>
                    <a:pt x="33" y="120"/>
                  </a:lnTo>
                  <a:lnTo>
                    <a:pt x="33" y="86"/>
                  </a:lnTo>
                  <a:lnTo>
                    <a:pt x="0" y="51"/>
                  </a:lnTo>
                  <a:lnTo>
                    <a:pt x="50" y="51"/>
                  </a:lnTo>
                  <a:lnTo>
                    <a:pt x="67"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186"/>
            <p:cNvSpPr/>
            <p:nvPr/>
          </p:nvSpPr>
          <p:spPr bwMode="auto">
            <a:xfrm>
              <a:off x="1064" y="2712"/>
              <a:ext cx="50" cy="51"/>
            </a:xfrm>
            <a:custGeom>
              <a:avLst/>
              <a:gdLst>
                <a:gd name="T0" fmla="*/ 34 w 50"/>
                <a:gd name="T1" fmla="*/ 0 h 51"/>
                <a:gd name="T2" fmla="*/ 34 w 50"/>
                <a:gd name="T3" fmla="*/ 17 h 51"/>
                <a:gd name="T4" fmla="*/ 50 w 50"/>
                <a:gd name="T5" fmla="*/ 17 h 51"/>
                <a:gd name="T6" fmla="*/ 34 w 50"/>
                <a:gd name="T7" fmla="*/ 34 h 51"/>
                <a:gd name="T8" fmla="*/ 50 w 50"/>
                <a:gd name="T9" fmla="*/ 51 h 51"/>
                <a:gd name="T10" fmla="*/ 34 w 50"/>
                <a:gd name="T11" fmla="*/ 51 h 51"/>
                <a:gd name="T12" fmla="*/ 17 w 50"/>
                <a:gd name="T13" fmla="*/ 51 h 51"/>
                <a:gd name="T14" fmla="*/ 17 w 50"/>
                <a:gd name="T15" fmla="*/ 34 h 51"/>
                <a:gd name="T16" fmla="*/ 0 w 50"/>
                <a:gd name="T17" fmla="*/ 17 h 51"/>
                <a:gd name="T18" fmla="*/ 17 w 50"/>
                <a:gd name="T19" fmla="*/ 17 h 51"/>
                <a:gd name="T20" fmla="*/ 34 w 50"/>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51">
                  <a:moveTo>
                    <a:pt x="34" y="0"/>
                  </a:moveTo>
                  <a:lnTo>
                    <a:pt x="34" y="17"/>
                  </a:lnTo>
                  <a:lnTo>
                    <a:pt x="50" y="17"/>
                  </a:lnTo>
                  <a:lnTo>
                    <a:pt x="34" y="34"/>
                  </a:lnTo>
                  <a:lnTo>
                    <a:pt x="50" y="51"/>
                  </a:lnTo>
                  <a:lnTo>
                    <a:pt x="34" y="51"/>
                  </a:lnTo>
                  <a:lnTo>
                    <a:pt x="17" y="51"/>
                  </a:lnTo>
                  <a:lnTo>
                    <a:pt x="17" y="34"/>
                  </a:lnTo>
                  <a:lnTo>
                    <a:pt x="0" y="17"/>
                  </a:lnTo>
                  <a:lnTo>
                    <a:pt x="17" y="17"/>
                  </a:lnTo>
                  <a:lnTo>
                    <a:pt x="34"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0187"/>
            <p:cNvSpPr/>
            <p:nvPr/>
          </p:nvSpPr>
          <p:spPr bwMode="auto">
            <a:xfrm>
              <a:off x="879" y="2712"/>
              <a:ext cx="51" cy="51"/>
            </a:xfrm>
            <a:custGeom>
              <a:avLst/>
              <a:gdLst>
                <a:gd name="T0" fmla="*/ 34 w 51"/>
                <a:gd name="T1" fmla="*/ 0 h 51"/>
                <a:gd name="T2" fmla="*/ 34 w 51"/>
                <a:gd name="T3" fmla="*/ 17 h 51"/>
                <a:gd name="T4" fmla="*/ 51 w 51"/>
                <a:gd name="T5" fmla="*/ 17 h 51"/>
                <a:gd name="T6" fmla="*/ 51 w 51"/>
                <a:gd name="T7" fmla="*/ 34 h 51"/>
                <a:gd name="T8" fmla="*/ 51 w 51"/>
                <a:gd name="T9" fmla="*/ 51 h 51"/>
                <a:gd name="T10" fmla="*/ 34 w 51"/>
                <a:gd name="T11" fmla="*/ 51 h 51"/>
                <a:gd name="T12" fmla="*/ 17 w 51"/>
                <a:gd name="T13" fmla="*/ 51 h 51"/>
                <a:gd name="T14" fmla="*/ 17 w 51"/>
                <a:gd name="T15" fmla="*/ 34 h 51"/>
                <a:gd name="T16" fmla="*/ 0 w 51"/>
                <a:gd name="T17" fmla="*/ 17 h 51"/>
                <a:gd name="T18" fmla="*/ 17 w 51"/>
                <a:gd name="T19" fmla="*/ 17 h 51"/>
                <a:gd name="T20" fmla="*/ 34 w 51"/>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34" y="0"/>
                  </a:moveTo>
                  <a:lnTo>
                    <a:pt x="34" y="17"/>
                  </a:lnTo>
                  <a:lnTo>
                    <a:pt x="51" y="17"/>
                  </a:lnTo>
                  <a:lnTo>
                    <a:pt x="51" y="34"/>
                  </a:lnTo>
                  <a:lnTo>
                    <a:pt x="51" y="51"/>
                  </a:lnTo>
                  <a:lnTo>
                    <a:pt x="34" y="51"/>
                  </a:lnTo>
                  <a:lnTo>
                    <a:pt x="17" y="51"/>
                  </a:lnTo>
                  <a:lnTo>
                    <a:pt x="17" y="34"/>
                  </a:lnTo>
                  <a:lnTo>
                    <a:pt x="0" y="17"/>
                  </a:lnTo>
                  <a:lnTo>
                    <a:pt x="17" y="17"/>
                  </a:lnTo>
                  <a:lnTo>
                    <a:pt x="34"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strips(down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矩形 11"/>
          <p:cNvSpPr/>
          <p:nvPr userDrawn="1"/>
        </p:nvSpPr>
        <p:spPr>
          <a:xfrm>
            <a:off x="-600" y="12287"/>
            <a:ext cx="12193200" cy="6858000"/>
          </a:xfrm>
          <a:prstGeom prst="rect">
            <a:avLst/>
          </a:prstGeom>
          <a:solidFill>
            <a:srgbClr val="1829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3276600" y="3321355"/>
            <a:ext cx="8077200" cy="1325563"/>
          </a:xfrm>
        </p:spPr>
        <p:txBody>
          <a:bodyPr anchor="t">
            <a:noAutofit/>
          </a:bodyPr>
          <a:lstStyle>
            <a:lvl1pPr>
              <a:defRPr sz="6800">
                <a:solidFill>
                  <a:schemeClr val="bg1"/>
                </a:solidFill>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C2CC26CA-29F0-4A6F-9BB3-865BE8155631}"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smtClean="0"/>
              <a:t>PPTonna Design Workshop</a:t>
            </a:r>
            <a:endParaRPr lang="zh-CN" altLang="en-US"/>
          </a:p>
        </p:txBody>
      </p:sp>
      <p:sp>
        <p:nvSpPr>
          <p:cNvPr id="5" name="灯片编号占位符 4"/>
          <p:cNvSpPr>
            <a:spLocks noGrp="1"/>
          </p:cNvSpPr>
          <p:nvPr>
            <p:ph type="sldNum" sz="quarter" idx="12"/>
          </p:nvPr>
        </p:nvSpPr>
        <p:spPr/>
        <p:txBody>
          <a:bodyPr/>
          <a:lstStyle/>
          <a:p>
            <a:fld id="{1F635950-07F0-4B50-A63D-04BC7B7435F6}" type="slidenum">
              <a:rPr lang="zh-CN" altLang="en-US" smtClean="0"/>
            </a:fld>
            <a:endParaRPr lang="zh-CN" altLang="en-US"/>
          </a:p>
        </p:txBody>
      </p:sp>
      <p:grpSp>
        <p:nvGrpSpPr>
          <p:cNvPr id="11" name="组合 10"/>
          <p:cNvGrpSpPr/>
          <p:nvPr userDrawn="1"/>
        </p:nvGrpSpPr>
        <p:grpSpPr>
          <a:xfrm>
            <a:off x="1066800" y="1143000"/>
            <a:ext cx="7200000" cy="3289648"/>
            <a:chOff x="838200" y="1143000"/>
            <a:chExt cx="7200000" cy="3289648"/>
          </a:xfrm>
        </p:grpSpPr>
        <p:sp>
          <p:nvSpPr>
            <p:cNvPr id="7" name="矩形 6"/>
            <p:cNvSpPr/>
            <p:nvPr userDrawn="1"/>
          </p:nvSpPr>
          <p:spPr>
            <a:xfrm>
              <a:off x="838200" y="1143000"/>
              <a:ext cx="1759597" cy="3289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9900" dirty="0" smtClean="0"/>
                <a:t>4</a:t>
              </a:r>
              <a:endParaRPr lang="zh-CN" altLang="en-US" sz="19900" dirty="0"/>
            </a:p>
          </p:txBody>
        </p:sp>
        <p:sp>
          <p:nvSpPr>
            <p:cNvPr id="8" name="矩形 7"/>
            <p:cNvSpPr/>
            <p:nvPr userDrawn="1"/>
          </p:nvSpPr>
          <p:spPr>
            <a:xfrm>
              <a:off x="2651668" y="2728648"/>
              <a:ext cx="1759597" cy="118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4465135" y="2728648"/>
              <a:ext cx="1759597" cy="1183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6278603" y="2728648"/>
              <a:ext cx="1759597" cy="1183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userDrawn="1"/>
        </p:nvGrpSpPr>
        <p:grpSpPr>
          <a:xfrm>
            <a:off x="9886950" y="-22465"/>
            <a:ext cx="1714500" cy="1834977"/>
            <a:chOff x="9886950" y="-22465"/>
            <a:chExt cx="1714500" cy="1834977"/>
          </a:xfrm>
        </p:grpSpPr>
        <p:sp>
          <p:nvSpPr>
            <p:cNvPr id="15" name="矩形 14"/>
            <p:cNvSpPr/>
            <p:nvPr userDrawn="1"/>
          </p:nvSpPr>
          <p:spPr>
            <a:xfrm>
              <a:off x="9886950" y="-22465"/>
              <a:ext cx="1714500"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9"/>
            <p:cNvPicPr>
              <a:picLocks noChangeAspect="1"/>
            </p:cNvPicPr>
            <p:nvPr userDrawn="1"/>
          </p:nvPicPr>
          <p:blipFill>
            <a:blip r:embed="rId3" cstate="screen"/>
            <a:stretch>
              <a:fillRect/>
            </a:stretch>
          </p:blipFill>
          <p:spPr>
            <a:xfrm>
              <a:off x="9994750" y="153586"/>
              <a:ext cx="1498901" cy="1492412"/>
            </a:xfrm>
            <a:prstGeom prst="rect">
              <a:avLst/>
            </a:prstGeom>
          </p:spPr>
        </p:pic>
        <p:sp>
          <p:nvSpPr>
            <p:cNvPr id="17" name="矩形 16"/>
            <p:cNvSpPr/>
            <p:nvPr userDrawn="1"/>
          </p:nvSpPr>
          <p:spPr>
            <a:xfrm>
              <a:off x="9886950" y="1668512"/>
              <a:ext cx="17145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30172"/>
          <p:cNvGrpSpPr>
            <a:grpSpLocks noChangeAspect="1"/>
          </p:cNvGrpSpPr>
          <p:nvPr userDrawn="1"/>
        </p:nvGrpSpPr>
        <p:grpSpPr bwMode="auto">
          <a:xfrm>
            <a:off x="2457466" y="4143376"/>
            <a:ext cx="646114" cy="615950"/>
            <a:chOff x="6444" y="3162"/>
            <a:chExt cx="407" cy="388"/>
          </a:xfrm>
        </p:grpSpPr>
        <p:sp>
          <p:nvSpPr>
            <p:cNvPr id="19" name="Freeform 30173"/>
            <p:cNvSpPr/>
            <p:nvPr/>
          </p:nvSpPr>
          <p:spPr bwMode="auto">
            <a:xfrm>
              <a:off x="6554" y="3243"/>
              <a:ext cx="189" cy="246"/>
            </a:xfrm>
            <a:custGeom>
              <a:avLst/>
              <a:gdLst>
                <a:gd name="T0" fmla="*/ 9 w 9"/>
                <a:gd name="T1" fmla="*/ 4 h 12"/>
                <a:gd name="T2" fmla="*/ 5 w 9"/>
                <a:gd name="T3" fmla="*/ 0 h 12"/>
                <a:gd name="T4" fmla="*/ 0 w 9"/>
                <a:gd name="T5" fmla="*/ 4 h 12"/>
                <a:gd name="T6" fmla="*/ 1 w 9"/>
                <a:gd name="T7" fmla="*/ 8 h 12"/>
                <a:gd name="T8" fmla="*/ 2 w 9"/>
                <a:gd name="T9" fmla="*/ 10 h 12"/>
                <a:gd name="T10" fmla="*/ 3 w 9"/>
                <a:gd name="T11" fmla="*/ 12 h 12"/>
                <a:gd name="T12" fmla="*/ 4 w 9"/>
                <a:gd name="T13" fmla="*/ 12 h 12"/>
                <a:gd name="T14" fmla="*/ 4 w 9"/>
                <a:gd name="T15" fmla="*/ 12 h 12"/>
                <a:gd name="T16" fmla="*/ 6 w 9"/>
                <a:gd name="T17" fmla="*/ 12 h 12"/>
                <a:gd name="T18" fmla="*/ 6 w 9"/>
                <a:gd name="T19" fmla="*/ 12 h 12"/>
                <a:gd name="T20" fmla="*/ 6 w 9"/>
                <a:gd name="T21" fmla="*/ 12 h 12"/>
                <a:gd name="T22" fmla="*/ 7 w 9"/>
                <a:gd name="T23" fmla="*/ 10 h 12"/>
                <a:gd name="T24" fmla="*/ 8 w 9"/>
                <a:gd name="T25" fmla="*/ 8 h 12"/>
                <a:gd name="T26" fmla="*/ 9 w 9"/>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2">
                  <a:moveTo>
                    <a:pt x="9" y="4"/>
                  </a:moveTo>
                  <a:cubicBezTo>
                    <a:pt x="9" y="2"/>
                    <a:pt x="7" y="0"/>
                    <a:pt x="5" y="0"/>
                  </a:cubicBezTo>
                  <a:cubicBezTo>
                    <a:pt x="2" y="0"/>
                    <a:pt x="0" y="2"/>
                    <a:pt x="0" y="4"/>
                  </a:cubicBezTo>
                  <a:cubicBezTo>
                    <a:pt x="0" y="6"/>
                    <a:pt x="1" y="7"/>
                    <a:pt x="1" y="8"/>
                  </a:cubicBezTo>
                  <a:cubicBezTo>
                    <a:pt x="2" y="9"/>
                    <a:pt x="2" y="10"/>
                    <a:pt x="2" y="10"/>
                  </a:cubicBezTo>
                  <a:cubicBezTo>
                    <a:pt x="2" y="11"/>
                    <a:pt x="3" y="12"/>
                    <a:pt x="3" y="12"/>
                  </a:cubicBezTo>
                  <a:cubicBezTo>
                    <a:pt x="3" y="12"/>
                    <a:pt x="3" y="12"/>
                    <a:pt x="4" y="12"/>
                  </a:cubicBezTo>
                  <a:cubicBezTo>
                    <a:pt x="4" y="12"/>
                    <a:pt x="4" y="12"/>
                    <a:pt x="4" y="12"/>
                  </a:cubicBezTo>
                  <a:cubicBezTo>
                    <a:pt x="5" y="12"/>
                    <a:pt x="6" y="12"/>
                    <a:pt x="6" y="12"/>
                  </a:cubicBezTo>
                  <a:cubicBezTo>
                    <a:pt x="6" y="12"/>
                    <a:pt x="6" y="12"/>
                    <a:pt x="6" y="12"/>
                  </a:cubicBezTo>
                  <a:cubicBezTo>
                    <a:pt x="6" y="12"/>
                    <a:pt x="6" y="12"/>
                    <a:pt x="6" y="12"/>
                  </a:cubicBezTo>
                  <a:cubicBezTo>
                    <a:pt x="6" y="12"/>
                    <a:pt x="7" y="11"/>
                    <a:pt x="7" y="10"/>
                  </a:cubicBezTo>
                  <a:cubicBezTo>
                    <a:pt x="7" y="10"/>
                    <a:pt x="7" y="9"/>
                    <a:pt x="8" y="8"/>
                  </a:cubicBezTo>
                  <a:cubicBezTo>
                    <a:pt x="9" y="7"/>
                    <a:pt x="9" y="6"/>
                    <a:pt x="9" y="4"/>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0174"/>
            <p:cNvSpPr/>
            <p:nvPr/>
          </p:nvSpPr>
          <p:spPr bwMode="auto">
            <a:xfrm>
              <a:off x="6617" y="3509"/>
              <a:ext cx="63" cy="41"/>
            </a:xfrm>
            <a:custGeom>
              <a:avLst/>
              <a:gdLst>
                <a:gd name="T0" fmla="*/ 2 w 3"/>
                <a:gd name="T1" fmla="*/ 0 h 2"/>
                <a:gd name="T2" fmla="*/ 0 w 3"/>
                <a:gd name="T3" fmla="*/ 0 h 2"/>
                <a:gd name="T4" fmla="*/ 0 w 3"/>
                <a:gd name="T5" fmla="*/ 0 h 2"/>
                <a:gd name="T6" fmla="*/ 0 w 3"/>
                <a:gd name="T7" fmla="*/ 1 h 2"/>
                <a:gd name="T8" fmla="*/ 1 w 3"/>
                <a:gd name="T9" fmla="*/ 2 h 2"/>
                <a:gd name="T10" fmla="*/ 2 w 3"/>
                <a:gd name="T11" fmla="*/ 2 h 2"/>
                <a:gd name="T12" fmla="*/ 3 w 3"/>
                <a:gd name="T13" fmla="*/ 1 h 2"/>
                <a:gd name="T14" fmla="*/ 3 w 3"/>
                <a:gd name="T15" fmla="*/ 0 h 2"/>
                <a:gd name="T16" fmla="*/ 3 w 3"/>
                <a:gd name="T17" fmla="*/ 0 h 2"/>
                <a:gd name="T18" fmla="*/ 2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0"/>
                  </a:moveTo>
                  <a:cubicBezTo>
                    <a:pt x="1" y="0"/>
                    <a:pt x="1" y="0"/>
                    <a:pt x="0" y="0"/>
                  </a:cubicBezTo>
                  <a:cubicBezTo>
                    <a:pt x="0" y="0"/>
                    <a:pt x="0" y="0"/>
                    <a:pt x="0" y="0"/>
                  </a:cubicBezTo>
                  <a:cubicBezTo>
                    <a:pt x="0" y="1"/>
                    <a:pt x="0" y="1"/>
                    <a:pt x="0" y="1"/>
                  </a:cubicBezTo>
                  <a:cubicBezTo>
                    <a:pt x="1" y="2"/>
                    <a:pt x="1" y="2"/>
                    <a:pt x="1" y="2"/>
                  </a:cubicBezTo>
                  <a:cubicBezTo>
                    <a:pt x="2" y="2"/>
                    <a:pt x="2" y="2"/>
                    <a:pt x="2" y="2"/>
                  </a:cubicBezTo>
                  <a:cubicBezTo>
                    <a:pt x="3" y="1"/>
                    <a:pt x="3" y="1"/>
                    <a:pt x="3" y="1"/>
                  </a:cubicBezTo>
                  <a:cubicBezTo>
                    <a:pt x="3" y="0"/>
                    <a:pt x="3" y="0"/>
                    <a:pt x="3" y="0"/>
                  </a:cubicBezTo>
                  <a:cubicBezTo>
                    <a:pt x="3" y="0"/>
                    <a:pt x="3" y="0"/>
                    <a:pt x="3" y="0"/>
                  </a:cubicBezTo>
                  <a:cubicBezTo>
                    <a:pt x="3" y="0"/>
                    <a:pt x="2" y="0"/>
                    <a:pt x="2" y="0"/>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0175"/>
            <p:cNvSpPr/>
            <p:nvPr/>
          </p:nvSpPr>
          <p:spPr bwMode="auto">
            <a:xfrm>
              <a:off x="6444" y="3346"/>
              <a:ext cx="47" cy="23"/>
            </a:xfrm>
            <a:custGeom>
              <a:avLst/>
              <a:gdLst>
                <a:gd name="T0" fmla="*/ 1 w 1"/>
                <a:gd name="T1" fmla="*/ 0 h 1"/>
                <a:gd name="T2" fmla="*/ 0 w 1"/>
                <a:gd name="T3" fmla="*/ 0 h 1"/>
                <a:gd name="T4" fmla="*/ 0 w 1"/>
                <a:gd name="T5" fmla="*/ 1 h 1"/>
                <a:gd name="T6" fmla="*/ 1 w 1"/>
                <a:gd name="T7" fmla="*/ 1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1"/>
                    <a:pt x="0" y="1"/>
                    <a:pt x="0" y="1"/>
                  </a:cubicBezTo>
                  <a:cubicBezTo>
                    <a:pt x="1" y="1"/>
                    <a:pt x="1" y="1"/>
                    <a:pt x="1" y="1"/>
                  </a:cubicBezTo>
                  <a:cubicBezTo>
                    <a:pt x="1" y="1"/>
                    <a:pt x="1" y="0"/>
                    <a:pt x="1" y="0"/>
                  </a:cubicBezTo>
                  <a:cubicBezTo>
                    <a:pt x="1" y="0"/>
                    <a:pt x="1" y="0"/>
                    <a:pt x="1" y="0"/>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176"/>
            <p:cNvSpPr/>
            <p:nvPr/>
          </p:nvSpPr>
          <p:spPr bwMode="auto">
            <a:xfrm>
              <a:off x="6806" y="3346"/>
              <a:ext cx="45" cy="23"/>
            </a:xfrm>
            <a:custGeom>
              <a:avLst/>
              <a:gdLst>
                <a:gd name="T0" fmla="*/ 0 w 2"/>
                <a:gd name="T1" fmla="*/ 1 h 1"/>
                <a:gd name="T2" fmla="*/ 2 w 2"/>
                <a:gd name="T3" fmla="*/ 1 h 1"/>
                <a:gd name="T4" fmla="*/ 2 w 2"/>
                <a:gd name="T5" fmla="*/ 0 h 1"/>
                <a:gd name="T6" fmla="*/ 0 w 2"/>
                <a:gd name="T7" fmla="*/ 0 h 1"/>
                <a:gd name="T8" fmla="*/ 0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2" y="1"/>
                    <a:pt x="2" y="1"/>
                    <a:pt x="2" y="1"/>
                  </a:cubicBezTo>
                  <a:cubicBezTo>
                    <a:pt x="2" y="0"/>
                    <a:pt x="2" y="0"/>
                    <a:pt x="2" y="0"/>
                  </a:cubicBezTo>
                  <a:cubicBezTo>
                    <a:pt x="0" y="0"/>
                    <a:pt x="0" y="0"/>
                    <a:pt x="0" y="0"/>
                  </a:cubicBezTo>
                  <a:cubicBezTo>
                    <a:pt x="0" y="0"/>
                    <a:pt x="0" y="0"/>
                    <a:pt x="0" y="0"/>
                  </a:cubicBezTo>
                  <a:cubicBezTo>
                    <a:pt x="0" y="0"/>
                    <a:pt x="0" y="1"/>
                    <a:pt x="0" y="1"/>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0177"/>
            <p:cNvSpPr/>
            <p:nvPr/>
          </p:nvSpPr>
          <p:spPr bwMode="auto">
            <a:xfrm>
              <a:off x="6638" y="3162"/>
              <a:ext cx="29" cy="40"/>
            </a:xfrm>
            <a:custGeom>
              <a:avLst/>
              <a:gdLst>
                <a:gd name="T0" fmla="*/ 2 w 2"/>
                <a:gd name="T1" fmla="*/ 2 h 2"/>
                <a:gd name="T2" fmla="*/ 2 w 2"/>
                <a:gd name="T3" fmla="*/ 0 h 2"/>
                <a:gd name="T4" fmla="*/ 0 w 2"/>
                <a:gd name="T5" fmla="*/ 0 h 2"/>
                <a:gd name="T6" fmla="*/ 0 w 2"/>
                <a:gd name="T7" fmla="*/ 2 h 2"/>
                <a:gd name="T8" fmla="*/ 1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cubicBezTo>
                    <a:pt x="2" y="0"/>
                    <a:pt x="2" y="0"/>
                    <a:pt x="2" y="0"/>
                  </a:cubicBezTo>
                  <a:cubicBezTo>
                    <a:pt x="0" y="0"/>
                    <a:pt x="0" y="0"/>
                    <a:pt x="0" y="0"/>
                  </a:cubicBezTo>
                  <a:cubicBezTo>
                    <a:pt x="0" y="2"/>
                    <a:pt x="0" y="2"/>
                    <a:pt x="0" y="2"/>
                  </a:cubicBezTo>
                  <a:cubicBezTo>
                    <a:pt x="1" y="2"/>
                    <a:pt x="1" y="2"/>
                    <a:pt x="1" y="2"/>
                  </a:cubicBezTo>
                  <a:cubicBezTo>
                    <a:pt x="1" y="2"/>
                    <a:pt x="1" y="2"/>
                    <a:pt x="2"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0178"/>
            <p:cNvSpPr/>
            <p:nvPr/>
          </p:nvSpPr>
          <p:spPr bwMode="auto">
            <a:xfrm rot="5400000" flipH="1">
              <a:off x="6506" y="3197"/>
              <a:ext cx="42" cy="62"/>
            </a:xfrm>
            <a:custGeom>
              <a:avLst/>
              <a:gdLst>
                <a:gd name="T0" fmla="*/ 2 w 2"/>
                <a:gd name="T1" fmla="*/ 2 h 3"/>
                <a:gd name="T2" fmla="*/ 0 w 2"/>
                <a:gd name="T3" fmla="*/ 0 h 3"/>
                <a:gd name="T4" fmla="*/ 0 w 2"/>
                <a:gd name="T5" fmla="*/ 1 h 3"/>
                <a:gd name="T6" fmla="*/ 1 w 2"/>
                <a:gd name="T7" fmla="*/ 3 h 3"/>
                <a:gd name="T8" fmla="*/ 2 w 2"/>
                <a:gd name="T9" fmla="*/ 2 h 3"/>
              </a:gdLst>
              <a:ahLst/>
              <a:cxnLst>
                <a:cxn ang="0">
                  <a:pos x="T0" y="T1"/>
                </a:cxn>
                <a:cxn ang="0">
                  <a:pos x="T2" y="T3"/>
                </a:cxn>
                <a:cxn ang="0">
                  <a:pos x="T4" y="T5"/>
                </a:cxn>
                <a:cxn ang="0">
                  <a:pos x="T6" y="T7"/>
                </a:cxn>
                <a:cxn ang="0">
                  <a:pos x="T8" y="T9"/>
                </a:cxn>
              </a:cxnLst>
              <a:rect l="0" t="0" r="r" b="b"/>
              <a:pathLst>
                <a:path w="2" h="3">
                  <a:moveTo>
                    <a:pt x="2" y="2"/>
                  </a:moveTo>
                  <a:cubicBezTo>
                    <a:pt x="0" y="0"/>
                    <a:pt x="0" y="0"/>
                    <a:pt x="0" y="0"/>
                  </a:cubicBezTo>
                  <a:cubicBezTo>
                    <a:pt x="0" y="1"/>
                    <a:pt x="0" y="1"/>
                    <a:pt x="0" y="1"/>
                  </a:cubicBezTo>
                  <a:cubicBezTo>
                    <a:pt x="1" y="3"/>
                    <a:pt x="1" y="3"/>
                    <a:pt x="1" y="3"/>
                  </a:cubicBezTo>
                  <a:cubicBezTo>
                    <a:pt x="1" y="2"/>
                    <a:pt x="2" y="2"/>
                    <a:pt x="2"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0179"/>
            <p:cNvSpPr/>
            <p:nvPr/>
          </p:nvSpPr>
          <p:spPr bwMode="auto">
            <a:xfrm>
              <a:off x="6740" y="3207"/>
              <a:ext cx="63" cy="41"/>
            </a:xfrm>
            <a:custGeom>
              <a:avLst/>
              <a:gdLst>
                <a:gd name="T0" fmla="*/ 1 w 3"/>
                <a:gd name="T1" fmla="*/ 2 h 2"/>
                <a:gd name="T2" fmla="*/ 3 w 3"/>
                <a:gd name="T3" fmla="*/ 1 h 2"/>
                <a:gd name="T4" fmla="*/ 2 w 3"/>
                <a:gd name="T5" fmla="*/ 0 h 2"/>
                <a:gd name="T6" fmla="*/ 0 w 3"/>
                <a:gd name="T7" fmla="*/ 2 h 2"/>
                <a:gd name="T8" fmla="*/ 1 w 3"/>
                <a:gd name="T9" fmla="*/ 2 h 2"/>
              </a:gdLst>
              <a:ahLst/>
              <a:cxnLst>
                <a:cxn ang="0">
                  <a:pos x="T0" y="T1"/>
                </a:cxn>
                <a:cxn ang="0">
                  <a:pos x="T2" y="T3"/>
                </a:cxn>
                <a:cxn ang="0">
                  <a:pos x="T4" y="T5"/>
                </a:cxn>
                <a:cxn ang="0">
                  <a:pos x="T6" y="T7"/>
                </a:cxn>
                <a:cxn ang="0">
                  <a:pos x="T8" y="T9"/>
                </a:cxn>
              </a:cxnLst>
              <a:rect l="0" t="0" r="r" b="b"/>
              <a:pathLst>
                <a:path w="3" h="2">
                  <a:moveTo>
                    <a:pt x="1" y="2"/>
                  </a:moveTo>
                  <a:cubicBezTo>
                    <a:pt x="3" y="1"/>
                    <a:pt x="3" y="1"/>
                    <a:pt x="3" y="1"/>
                  </a:cubicBezTo>
                  <a:cubicBezTo>
                    <a:pt x="2" y="0"/>
                    <a:pt x="2" y="0"/>
                    <a:pt x="2" y="0"/>
                  </a:cubicBezTo>
                  <a:cubicBezTo>
                    <a:pt x="0" y="2"/>
                    <a:pt x="0" y="2"/>
                    <a:pt x="0" y="2"/>
                  </a:cubicBezTo>
                  <a:cubicBezTo>
                    <a:pt x="1" y="2"/>
                    <a:pt x="1" y="2"/>
                    <a:pt x="1"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18" presetClass="entr" presetSubtype="9"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strips(up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813468" y="288925"/>
            <a:ext cx="9540332" cy="473075"/>
          </a:xfrm>
        </p:spPr>
        <p:txBody>
          <a:bodyPr>
            <a:noAutofit/>
          </a:bodyPr>
          <a:lstStyle>
            <a:lvl1pPr>
              <a:defRPr sz="3600" b="1"/>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838200" y="1195965"/>
            <a:ext cx="10515600" cy="5109014"/>
          </a:xfrm>
        </p:spPr>
        <p:txBody>
          <a:bodyPr/>
          <a:lstStyle>
            <a:lvl1pPr>
              <a:defRPr sz="2400"/>
            </a:lvl1p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A1CCC4D1-A7E3-4581-B68E-E08F910798D4}"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smtClean="0"/>
              <a:t>PPTonna Design Workshop</a:t>
            </a:r>
            <a:endParaRPr lang="zh-CN" altLang="en-US"/>
          </a:p>
        </p:txBody>
      </p:sp>
      <p:sp>
        <p:nvSpPr>
          <p:cNvPr id="6" name="灯片编号占位符 5"/>
          <p:cNvSpPr>
            <a:spLocks noGrp="1"/>
          </p:cNvSpPr>
          <p:nvPr>
            <p:ph type="sldNum" sz="quarter" idx="12"/>
          </p:nvPr>
        </p:nvSpPr>
        <p:spPr/>
        <p:txBody>
          <a:bodyPr/>
          <a:lstStyle/>
          <a:p>
            <a:fld id="{1F635950-07F0-4B50-A63D-04BC7B7435F6}" type="slidenum">
              <a:rPr lang="zh-CN" altLang="en-US" smtClean="0"/>
            </a:fld>
            <a:endParaRPr lang="zh-CN" altLang="en-US"/>
          </a:p>
        </p:txBody>
      </p:sp>
      <p:grpSp>
        <p:nvGrpSpPr>
          <p:cNvPr id="7" name="组合 6"/>
          <p:cNvGrpSpPr/>
          <p:nvPr userDrawn="1"/>
        </p:nvGrpSpPr>
        <p:grpSpPr>
          <a:xfrm>
            <a:off x="0" y="91992"/>
            <a:ext cx="7200000" cy="670008"/>
            <a:chOff x="228600" y="-581718"/>
            <a:chExt cx="10311450" cy="1078448"/>
          </a:xfrm>
        </p:grpSpPr>
        <p:sp>
          <p:nvSpPr>
            <p:cNvPr id="8" name="矩形 7"/>
            <p:cNvSpPr/>
            <p:nvPr userDrawn="1"/>
          </p:nvSpPr>
          <p:spPr>
            <a:xfrm>
              <a:off x="228600" y="-581718"/>
              <a:ext cx="2520000" cy="10784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2825750" y="-581718"/>
              <a:ext cx="2520000" cy="190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5422900" y="-581718"/>
              <a:ext cx="2520000" cy="190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8020050" y="-581718"/>
              <a:ext cx="2520000" cy="190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Group 30163"/>
          <p:cNvGrpSpPr>
            <a:grpSpLocks noChangeAspect="1"/>
          </p:cNvGrpSpPr>
          <p:nvPr userDrawn="1"/>
        </p:nvGrpSpPr>
        <p:grpSpPr bwMode="auto">
          <a:xfrm>
            <a:off x="1126447" y="144418"/>
            <a:ext cx="576000" cy="576000"/>
            <a:chOff x="3809" y="1943"/>
            <a:chExt cx="235" cy="235"/>
          </a:xfrm>
        </p:grpSpPr>
        <p:sp>
          <p:nvSpPr>
            <p:cNvPr id="13" name="Freeform 30164"/>
            <p:cNvSpPr>
              <a:spLocks noEditPoints="1"/>
            </p:cNvSpPr>
            <p:nvPr/>
          </p:nvSpPr>
          <p:spPr bwMode="auto">
            <a:xfrm>
              <a:off x="3908" y="1980"/>
              <a:ext cx="37" cy="124"/>
            </a:xfrm>
            <a:custGeom>
              <a:avLst/>
              <a:gdLst>
                <a:gd name="T0" fmla="*/ 0 w 3"/>
                <a:gd name="T1" fmla="*/ 3 h 10"/>
                <a:gd name="T2" fmla="*/ 0 w 3"/>
                <a:gd name="T3" fmla="*/ 3 h 10"/>
                <a:gd name="T4" fmla="*/ 1 w 3"/>
                <a:gd name="T5" fmla="*/ 3 h 10"/>
                <a:gd name="T6" fmla="*/ 1 w 3"/>
                <a:gd name="T7" fmla="*/ 3 h 10"/>
                <a:gd name="T8" fmla="*/ 1 w 3"/>
                <a:gd name="T9" fmla="*/ 3 h 10"/>
                <a:gd name="T10" fmla="*/ 2 w 3"/>
                <a:gd name="T11" fmla="*/ 3 h 10"/>
                <a:gd name="T12" fmla="*/ 2 w 3"/>
                <a:gd name="T13" fmla="*/ 3 h 10"/>
                <a:gd name="T14" fmla="*/ 2 w 3"/>
                <a:gd name="T15" fmla="*/ 3 h 10"/>
                <a:gd name="T16" fmla="*/ 3 w 3"/>
                <a:gd name="T17" fmla="*/ 3 h 10"/>
                <a:gd name="T18" fmla="*/ 3 w 3"/>
                <a:gd name="T19" fmla="*/ 4 h 10"/>
                <a:gd name="T20" fmla="*/ 2 w 3"/>
                <a:gd name="T21" fmla="*/ 4 h 10"/>
                <a:gd name="T22" fmla="*/ 2 w 3"/>
                <a:gd name="T23" fmla="*/ 5 h 10"/>
                <a:gd name="T24" fmla="*/ 3 w 3"/>
                <a:gd name="T25" fmla="*/ 5 h 10"/>
                <a:gd name="T26" fmla="*/ 3 w 3"/>
                <a:gd name="T27" fmla="*/ 6 h 10"/>
                <a:gd name="T28" fmla="*/ 2 w 3"/>
                <a:gd name="T29" fmla="*/ 6 h 10"/>
                <a:gd name="T30" fmla="*/ 2 w 3"/>
                <a:gd name="T31" fmla="*/ 6 h 10"/>
                <a:gd name="T32" fmla="*/ 2 w 3"/>
                <a:gd name="T33" fmla="*/ 6 h 10"/>
                <a:gd name="T34" fmla="*/ 2 w 3"/>
                <a:gd name="T35" fmla="*/ 7 h 10"/>
                <a:gd name="T36" fmla="*/ 2 w 3"/>
                <a:gd name="T37" fmla="*/ 7 h 10"/>
                <a:gd name="T38" fmla="*/ 2 w 3"/>
                <a:gd name="T39" fmla="*/ 7 h 10"/>
                <a:gd name="T40" fmla="*/ 2 w 3"/>
                <a:gd name="T41" fmla="*/ 8 h 10"/>
                <a:gd name="T42" fmla="*/ 1 w 3"/>
                <a:gd name="T43" fmla="*/ 8 h 10"/>
                <a:gd name="T44" fmla="*/ 1 w 3"/>
                <a:gd name="T45" fmla="*/ 9 h 10"/>
                <a:gd name="T46" fmla="*/ 2 w 3"/>
                <a:gd name="T47" fmla="*/ 10 h 10"/>
                <a:gd name="T48" fmla="*/ 3 w 3"/>
                <a:gd name="T49" fmla="*/ 10 h 10"/>
                <a:gd name="T50" fmla="*/ 3 w 3"/>
                <a:gd name="T51" fmla="*/ 10 h 10"/>
                <a:gd name="T52" fmla="*/ 3 w 3"/>
                <a:gd name="T53" fmla="*/ 0 h 10"/>
                <a:gd name="T54" fmla="*/ 0 w 3"/>
                <a:gd name="T55" fmla="*/ 0 h 10"/>
                <a:gd name="T56" fmla="*/ 0 w 3"/>
                <a:gd name="T57" fmla="*/ 3 h 10"/>
                <a:gd name="T58" fmla="*/ 0 w 3"/>
                <a:gd name="T59" fmla="*/ 3 h 10"/>
                <a:gd name="T60" fmla="*/ 2 w 3"/>
                <a:gd name="T61" fmla="*/ 1 h 10"/>
                <a:gd name="T62" fmla="*/ 3 w 3"/>
                <a:gd name="T63" fmla="*/ 1 h 10"/>
                <a:gd name="T64" fmla="*/ 3 w 3"/>
                <a:gd name="T65" fmla="*/ 2 h 10"/>
                <a:gd name="T66" fmla="*/ 2 w 3"/>
                <a:gd name="T67" fmla="*/ 2 h 10"/>
                <a:gd name="T68" fmla="*/ 2 w 3"/>
                <a:gd name="T69" fmla="*/ 1 h 10"/>
                <a:gd name="T70" fmla="*/ 0 w 3"/>
                <a:gd name="T71" fmla="*/ 1 h 10"/>
                <a:gd name="T72" fmla="*/ 1 w 3"/>
                <a:gd name="T73" fmla="*/ 1 h 10"/>
                <a:gd name="T74" fmla="*/ 1 w 3"/>
                <a:gd name="T75" fmla="*/ 2 h 10"/>
                <a:gd name="T76" fmla="*/ 0 w 3"/>
                <a:gd name="T77" fmla="*/ 2 h 10"/>
                <a:gd name="T78" fmla="*/ 0 w 3"/>
                <a:gd name="T7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 h="10">
                  <a:moveTo>
                    <a:pt x="0" y="3"/>
                  </a:moveTo>
                  <a:cubicBezTo>
                    <a:pt x="0" y="3"/>
                    <a:pt x="0" y="3"/>
                    <a:pt x="0" y="3"/>
                  </a:cubicBezTo>
                  <a:cubicBezTo>
                    <a:pt x="1" y="3"/>
                    <a:pt x="1" y="3"/>
                    <a:pt x="1" y="3"/>
                  </a:cubicBezTo>
                  <a:cubicBezTo>
                    <a:pt x="1" y="3"/>
                    <a:pt x="1" y="3"/>
                    <a:pt x="1" y="3"/>
                  </a:cubicBezTo>
                  <a:cubicBezTo>
                    <a:pt x="1" y="3"/>
                    <a:pt x="1" y="3"/>
                    <a:pt x="1" y="3"/>
                  </a:cubicBezTo>
                  <a:cubicBezTo>
                    <a:pt x="1" y="3"/>
                    <a:pt x="2" y="3"/>
                    <a:pt x="2" y="3"/>
                  </a:cubicBezTo>
                  <a:cubicBezTo>
                    <a:pt x="2" y="3"/>
                    <a:pt x="2" y="3"/>
                    <a:pt x="2" y="3"/>
                  </a:cubicBezTo>
                  <a:cubicBezTo>
                    <a:pt x="2" y="3"/>
                    <a:pt x="2" y="3"/>
                    <a:pt x="2" y="3"/>
                  </a:cubicBezTo>
                  <a:cubicBezTo>
                    <a:pt x="3" y="3"/>
                    <a:pt x="3" y="3"/>
                    <a:pt x="3" y="3"/>
                  </a:cubicBezTo>
                  <a:cubicBezTo>
                    <a:pt x="3" y="4"/>
                    <a:pt x="3" y="4"/>
                    <a:pt x="3" y="4"/>
                  </a:cubicBezTo>
                  <a:cubicBezTo>
                    <a:pt x="2" y="4"/>
                    <a:pt x="2" y="4"/>
                    <a:pt x="2" y="4"/>
                  </a:cubicBezTo>
                  <a:cubicBezTo>
                    <a:pt x="2" y="4"/>
                    <a:pt x="2" y="4"/>
                    <a:pt x="2" y="5"/>
                  </a:cubicBezTo>
                  <a:cubicBezTo>
                    <a:pt x="3" y="5"/>
                    <a:pt x="3" y="5"/>
                    <a:pt x="3" y="5"/>
                  </a:cubicBezTo>
                  <a:cubicBezTo>
                    <a:pt x="3" y="6"/>
                    <a:pt x="3" y="6"/>
                    <a:pt x="3" y="6"/>
                  </a:cubicBezTo>
                  <a:cubicBezTo>
                    <a:pt x="2" y="6"/>
                    <a:pt x="2" y="6"/>
                    <a:pt x="2" y="6"/>
                  </a:cubicBezTo>
                  <a:cubicBezTo>
                    <a:pt x="2" y="6"/>
                    <a:pt x="2" y="6"/>
                    <a:pt x="2" y="6"/>
                  </a:cubicBezTo>
                  <a:cubicBezTo>
                    <a:pt x="2" y="6"/>
                    <a:pt x="2" y="6"/>
                    <a:pt x="2" y="6"/>
                  </a:cubicBezTo>
                  <a:cubicBezTo>
                    <a:pt x="2" y="6"/>
                    <a:pt x="2" y="7"/>
                    <a:pt x="2" y="7"/>
                  </a:cubicBezTo>
                  <a:cubicBezTo>
                    <a:pt x="2" y="7"/>
                    <a:pt x="2" y="7"/>
                    <a:pt x="2" y="7"/>
                  </a:cubicBezTo>
                  <a:cubicBezTo>
                    <a:pt x="2" y="7"/>
                    <a:pt x="2" y="7"/>
                    <a:pt x="2" y="7"/>
                  </a:cubicBezTo>
                  <a:cubicBezTo>
                    <a:pt x="2" y="7"/>
                    <a:pt x="2" y="8"/>
                    <a:pt x="2" y="8"/>
                  </a:cubicBezTo>
                  <a:cubicBezTo>
                    <a:pt x="1" y="8"/>
                    <a:pt x="1" y="8"/>
                    <a:pt x="1" y="8"/>
                  </a:cubicBezTo>
                  <a:cubicBezTo>
                    <a:pt x="1" y="9"/>
                    <a:pt x="1" y="9"/>
                    <a:pt x="1" y="9"/>
                  </a:cubicBezTo>
                  <a:cubicBezTo>
                    <a:pt x="1" y="10"/>
                    <a:pt x="2" y="10"/>
                    <a:pt x="2" y="10"/>
                  </a:cubicBezTo>
                  <a:cubicBezTo>
                    <a:pt x="2" y="10"/>
                    <a:pt x="3" y="10"/>
                    <a:pt x="3" y="10"/>
                  </a:cubicBezTo>
                  <a:cubicBezTo>
                    <a:pt x="3" y="10"/>
                    <a:pt x="3" y="10"/>
                    <a:pt x="3" y="10"/>
                  </a:cubicBezTo>
                  <a:cubicBezTo>
                    <a:pt x="3" y="0"/>
                    <a:pt x="3" y="0"/>
                    <a:pt x="3" y="0"/>
                  </a:cubicBezTo>
                  <a:cubicBezTo>
                    <a:pt x="0" y="0"/>
                    <a:pt x="0" y="0"/>
                    <a:pt x="0" y="0"/>
                  </a:cubicBezTo>
                  <a:cubicBezTo>
                    <a:pt x="0" y="3"/>
                    <a:pt x="0" y="3"/>
                    <a:pt x="0" y="3"/>
                  </a:cubicBezTo>
                  <a:cubicBezTo>
                    <a:pt x="0" y="3"/>
                    <a:pt x="0" y="3"/>
                    <a:pt x="0" y="3"/>
                  </a:cubicBezTo>
                  <a:close/>
                  <a:moveTo>
                    <a:pt x="2" y="1"/>
                  </a:moveTo>
                  <a:cubicBezTo>
                    <a:pt x="3" y="1"/>
                    <a:pt x="3" y="1"/>
                    <a:pt x="3" y="1"/>
                  </a:cubicBezTo>
                  <a:cubicBezTo>
                    <a:pt x="3" y="2"/>
                    <a:pt x="3" y="2"/>
                    <a:pt x="3" y="2"/>
                  </a:cubicBezTo>
                  <a:cubicBezTo>
                    <a:pt x="2" y="2"/>
                    <a:pt x="2" y="2"/>
                    <a:pt x="2" y="2"/>
                  </a:cubicBezTo>
                  <a:lnTo>
                    <a:pt x="2" y="1"/>
                  </a:lnTo>
                  <a:close/>
                  <a:moveTo>
                    <a:pt x="0" y="1"/>
                  </a:moveTo>
                  <a:cubicBezTo>
                    <a:pt x="1" y="1"/>
                    <a:pt x="1" y="1"/>
                    <a:pt x="1" y="1"/>
                  </a:cubicBezTo>
                  <a:cubicBezTo>
                    <a:pt x="1" y="2"/>
                    <a:pt x="1" y="2"/>
                    <a:pt x="1" y="2"/>
                  </a:cubicBezTo>
                  <a:cubicBezTo>
                    <a:pt x="0" y="2"/>
                    <a:pt x="0" y="2"/>
                    <a:pt x="0" y="2"/>
                  </a:cubicBezTo>
                  <a:lnTo>
                    <a:pt x="0" y="1"/>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0165"/>
            <p:cNvSpPr>
              <a:spLocks noEditPoints="1"/>
            </p:cNvSpPr>
            <p:nvPr/>
          </p:nvSpPr>
          <p:spPr bwMode="auto">
            <a:xfrm>
              <a:off x="3958" y="2030"/>
              <a:ext cx="37" cy="99"/>
            </a:xfrm>
            <a:custGeom>
              <a:avLst/>
              <a:gdLst>
                <a:gd name="T0" fmla="*/ 2 w 3"/>
                <a:gd name="T1" fmla="*/ 2 h 8"/>
                <a:gd name="T2" fmla="*/ 0 w 3"/>
                <a:gd name="T3" fmla="*/ 0 h 8"/>
                <a:gd name="T4" fmla="*/ 0 w 3"/>
                <a:gd name="T5" fmla="*/ 2 h 8"/>
                <a:gd name="T6" fmla="*/ 0 w 3"/>
                <a:gd name="T7" fmla="*/ 3 h 8"/>
                <a:gd name="T8" fmla="*/ 0 w 3"/>
                <a:gd name="T9" fmla="*/ 6 h 8"/>
                <a:gd name="T10" fmla="*/ 1 w 3"/>
                <a:gd name="T11" fmla="*/ 8 h 8"/>
                <a:gd name="T12" fmla="*/ 1 w 3"/>
                <a:gd name="T13" fmla="*/ 8 h 8"/>
                <a:gd name="T14" fmla="*/ 1 w 3"/>
                <a:gd name="T15" fmla="*/ 8 h 8"/>
                <a:gd name="T16" fmla="*/ 1 w 3"/>
                <a:gd name="T17" fmla="*/ 8 h 8"/>
                <a:gd name="T18" fmla="*/ 2 w 3"/>
                <a:gd name="T19" fmla="*/ 8 h 8"/>
                <a:gd name="T20" fmla="*/ 2 w 3"/>
                <a:gd name="T21" fmla="*/ 3 h 8"/>
                <a:gd name="T22" fmla="*/ 3 w 3"/>
                <a:gd name="T23" fmla="*/ 3 h 8"/>
                <a:gd name="T24" fmla="*/ 2 w 3"/>
                <a:gd name="T25" fmla="*/ 2 h 8"/>
                <a:gd name="T26" fmla="*/ 1 w 3"/>
                <a:gd name="T27" fmla="*/ 5 h 8"/>
                <a:gd name="T28" fmla="*/ 0 w 3"/>
                <a:gd name="T29" fmla="*/ 5 h 8"/>
                <a:gd name="T30" fmla="*/ 0 w 3"/>
                <a:gd name="T31" fmla="*/ 4 h 8"/>
                <a:gd name="T32" fmla="*/ 1 w 3"/>
                <a:gd name="T33" fmla="*/ 4 h 8"/>
                <a:gd name="T34" fmla="*/ 1 w 3"/>
                <a:gd name="T3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8">
                  <a:moveTo>
                    <a:pt x="2" y="2"/>
                  </a:moveTo>
                  <a:cubicBezTo>
                    <a:pt x="0" y="0"/>
                    <a:pt x="0" y="0"/>
                    <a:pt x="0" y="0"/>
                  </a:cubicBezTo>
                  <a:cubicBezTo>
                    <a:pt x="0" y="2"/>
                    <a:pt x="0" y="2"/>
                    <a:pt x="0" y="2"/>
                  </a:cubicBezTo>
                  <a:cubicBezTo>
                    <a:pt x="0" y="3"/>
                    <a:pt x="0" y="3"/>
                    <a:pt x="0" y="3"/>
                  </a:cubicBezTo>
                  <a:cubicBezTo>
                    <a:pt x="0" y="6"/>
                    <a:pt x="0" y="6"/>
                    <a:pt x="0" y="6"/>
                  </a:cubicBezTo>
                  <a:cubicBezTo>
                    <a:pt x="0" y="7"/>
                    <a:pt x="1" y="7"/>
                    <a:pt x="1" y="8"/>
                  </a:cubicBezTo>
                  <a:cubicBezTo>
                    <a:pt x="1" y="8"/>
                    <a:pt x="1" y="8"/>
                    <a:pt x="1" y="8"/>
                  </a:cubicBezTo>
                  <a:cubicBezTo>
                    <a:pt x="1" y="8"/>
                    <a:pt x="1" y="8"/>
                    <a:pt x="1" y="8"/>
                  </a:cubicBezTo>
                  <a:cubicBezTo>
                    <a:pt x="1" y="8"/>
                    <a:pt x="1" y="8"/>
                    <a:pt x="1" y="8"/>
                  </a:cubicBezTo>
                  <a:cubicBezTo>
                    <a:pt x="2" y="8"/>
                    <a:pt x="2" y="8"/>
                    <a:pt x="2" y="8"/>
                  </a:cubicBezTo>
                  <a:cubicBezTo>
                    <a:pt x="2" y="3"/>
                    <a:pt x="2" y="3"/>
                    <a:pt x="2" y="3"/>
                  </a:cubicBezTo>
                  <a:cubicBezTo>
                    <a:pt x="3" y="3"/>
                    <a:pt x="3" y="3"/>
                    <a:pt x="3" y="3"/>
                  </a:cubicBezTo>
                  <a:lnTo>
                    <a:pt x="2" y="2"/>
                  </a:lnTo>
                  <a:close/>
                  <a:moveTo>
                    <a:pt x="1" y="5"/>
                  </a:moveTo>
                  <a:cubicBezTo>
                    <a:pt x="0" y="5"/>
                    <a:pt x="0" y="5"/>
                    <a:pt x="0" y="5"/>
                  </a:cubicBezTo>
                  <a:cubicBezTo>
                    <a:pt x="0" y="4"/>
                    <a:pt x="0" y="4"/>
                    <a:pt x="0" y="4"/>
                  </a:cubicBezTo>
                  <a:cubicBezTo>
                    <a:pt x="1" y="4"/>
                    <a:pt x="1" y="4"/>
                    <a:pt x="1" y="4"/>
                  </a:cubicBezTo>
                  <a:lnTo>
                    <a:pt x="1" y="5"/>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0166"/>
            <p:cNvSpPr/>
            <p:nvPr/>
          </p:nvSpPr>
          <p:spPr bwMode="auto">
            <a:xfrm>
              <a:off x="3846" y="2017"/>
              <a:ext cx="112" cy="136"/>
            </a:xfrm>
            <a:custGeom>
              <a:avLst/>
              <a:gdLst>
                <a:gd name="T0" fmla="*/ 9 w 9"/>
                <a:gd name="T1" fmla="*/ 9 h 11"/>
                <a:gd name="T2" fmla="*/ 9 w 9"/>
                <a:gd name="T3" fmla="*/ 8 h 11"/>
                <a:gd name="T4" fmla="*/ 8 w 9"/>
                <a:gd name="T5" fmla="*/ 7 h 11"/>
                <a:gd name="T6" fmla="*/ 8 w 9"/>
                <a:gd name="T7" fmla="*/ 7 h 11"/>
                <a:gd name="T8" fmla="*/ 7 w 9"/>
                <a:gd name="T9" fmla="*/ 7 h 11"/>
                <a:gd name="T10" fmla="*/ 6 w 9"/>
                <a:gd name="T11" fmla="*/ 6 h 11"/>
                <a:gd name="T12" fmla="*/ 6 w 9"/>
                <a:gd name="T13" fmla="*/ 5 h 11"/>
                <a:gd name="T14" fmla="*/ 6 w 9"/>
                <a:gd name="T15" fmla="*/ 5 h 11"/>
                <a:gd name="T16" fmla="*/ 6 w 9"/>
                <a:gd name="T17" fmla="*/ 5 h 11"/>
                <a:gd name="T18" fmla="*/ 6 w 9"/>
                <a:gd name="T19" fmla="*/ 5 h 11"/>
                <a:gd name="T20" fmla="*/ 7 w 9"/>
                <a:gd name="T21" fmla="*/ 4 h 11"/>
                <a:gd name="T22" fmla="*/ 7 w 9"/>
                <a:gd name="T23" fmla="*/ 3 h 11"/>
                <a:gd name="T24" fmla="*/ 7 w 9"/>
                <a:gd name="T25" fmla="*/ 3 h 11"/>
                <a:gd name="T26" fmla="*/ 7 w 9"/>
                <a:gd name="T27" fmla="*/ 3 h 11"/>
                <a:gd name="T28" fmla="*/ 7 w 9"/>
                <a:gd name="T29" fmla="*/ 3 h 11"/>
                <a:gd name="T30" fmla="*/ 7 w 9"/>
                <a:gd name="T31" fmla="*/ 3 h 11"/>
                <a:gd name="T32" fmla="*/ 7 w 9"/>
                <a:gd name="T33" fmla="*/ 2 h 11"/>
                <a:gd name="T34" fmla="*/ 7 w 9"/>
                <a:gd name="T35" fmla="*/ 2 h 11"/>
                <a:gd name="T36" fmla="*/ 7 w 9"/>
                <a:gd name="T37" fmla="*/ 1 h 11"/>
                <a:gd name="T38" fmla="*/ 7 w 9"/>
                <a:gd name="T39" fmla="*/ 1 h 11"/>
                <a:gd name="T40" fmla="*/ 7 w 9"/>
                <a:gd name="T41" fmla="*/ 1 h 11"/>
                <a:gd name="T42" fmla="*/ 6 w 9"/>
                <a:gd name="T43" fmla="*/ 1 h 11"/>
                <a:gd name="T44" fmla="*/ 6 w 9"/>
                <a:gd name="T45" fmla="*/ 1 h 11"/>
                <a:gd name="T46" fmla="*/ 6 w 9"/>
                <a:gd name="T47" fmla="*/ 1 h 11"/>
                <a:gd name="T48" fmla="*/ 6 w 9"/>
                <a:gd name="T49" fmla="*/ 0 h 11"/>
                <a:gd name="T50" fmla="*/ 5 w 9"/>
                <a:gd name="T51" fmla="*/ 0 h 11"/>
                <a:gd name="T52" fmla="*/ 5 w 9"/>
                <a:gd name="T53" fmla="*/ 0 h 11"/>
                <a:gd name="T54" fmla="*/ 5 w 9"/>
                <a:gd name="T55" fmla="*/ 0 h 11"/>
                <a:gd name="T56" fmla="*/ 5 w 9"/>
                <a:gd name="T57" fmla="*/ 0 h 11"/>
                <a:gd name="T58" fmla="*/ 4 w 9"/>
                <a:gd name="T59" fmla="*/ 0 h 11"/>
                <a:gd name="T60" fmla="*/ 3 w 9"/>
                <a:gd name="T61" fmla="*/ 0 h 11"/>
                <a:gd name="T62" fmla="*/ 3 w 9"/>
                <a:gd name="T63" fmla="*/ 2 h 11"/>
                <a:gd name="T64" fmla="*/ 3 w 9"/>
                <a:gd name="T65" fmla="*/ 3 h 11"/>
                <a:gd name="T66" fmla="*/ 3 w 9"/>
                <a:gd name="T67" fmla="*/ 3 h 11"/>
                <a:gd name="T68" fmla="*/ 3 w 9"/>
                <a:gd name="T69" fmla="*/ 3 h 11"/>
                <a:gd name="T70" fmla="*/ 3 w 9"/>
                <a:gd name="T71" fmla="*/ 4 h 11"/>
                <a:gd name="T72" fmla="*/ 3 w 9"/>
                <a:gd name="T73" fmla="*/ 4 h 11"/>
                <a:gd name="T74" fmla="*/ 3 w 9"/>
                <a:gd name="T75" fmla="*/ 4 h 11"/>
                <a:gd name="T76" fmla="*/ 3 w 9"/>
                <a:gd name="T77" fmla="*/ 5 h 11"/>
                <a:gd name="T78" fmla="*/ 4 w 9"/>
                <a:gd name="T79" fmla="*/ 5 h 11"/>
                <a:gd name="T80" fmla="*/ 4 w 9"/>
                <a:gd name="T81" fmla="*/ 5 h 11"/>
                <a:gd name="T82" fmla="*/ 4 w 9"/>
                <a:gd name="T83" fmla="*/ 6 h 11"/>
                <a:gd name="T84" fmla="*/ 4 w 9"/>
                <a:gd name="T85" fmla="*/ 6 h 11"/>
                <a:gd name="T86" fmla="*/ 2 w 9"/>
                <a:gd name="T87" fmla="*/ 7 h 11"/>
                <a:gd name="T88" fmla="*/ 1 w 9"/>
                <a:gd name="T89" fmla="*/ 8 h 11"/>
                <a:gd name="T90" fmla="*/ 0 w 9"/>
                <a:gd name="T91" fmla="*/ 9 h 11"/>
                <a:gd name="T92" fmla="*/ 0 w 9"/>
                <a:gd name="T93" fmla="*/ 9 h 11"/>
                <a:gd name="T94" fmla="*/ 0 w 9"/>
                <a:gd name="T95" fmla="*/ 9 h 11"/>
                <a:gd name="T96" fmla="*/ 0 w 9"/>
                <a:gd name="T97" fmla="*/ 9 h 11"/>
                <a:gd name="T98" fmla="*/ 5 w 9"/>
                <a:gd name="T99" fmla="*/ 11 h 11"/>
                <a:gd name="T100" fmla="*/ 8 w 9"/>
                <a:gd name="T101" fmla="*/ 10 h 11"/>
                <a:gd name="T102" fmla="*/ 8 w 9"/>
                <a:gd name="T103" fmla="*/ 10 h 11"/>
                <a:gd name="T104" fmla="*/ 8 w 9"/>
                <a:gd name="T105" fmla="*/ 10 h 11"/>
                <a:gd name="T106" fmla="*/ 9 w 9"/>
                <a:gd name="T107" fmla="*/ 9 h 11"/>
                <a:gd name="T108" fmla="*/ 9 w 9"/>
                <a:gd name="T109" fmla="*/ 9 h 11"/>
                <a:gd name="T110" fmla="*/ 9 w 9"/>
                <a:gd name="T111" fmla="*/ 9 h 11"/>
                <a:gd name="T112" fmla="*/ 9 w 9"/>
                <a:gd name="T113"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 h="11">
                  <a:moveTo>
                    <a:pt x="9" y="9"/>
                  </a:moveTo>
                  <a:cubicBezTo>
                    <a:pt x="9" y="8"/>
                    <a:pt x="9" y="8"/>
                    <a:pt x="9" y="8"/>
                  </a:cubicBezTo>
                  <a:cubicBezTo>
                    <a:pt x="9" y="7"/>
                    <a:pt x="8" y="7"/>
                    <a:pt x="8" y="7"/>
                  </a:cubicBezTo>
                  <a:cubicBezTo>
                    <a:pt x="8" y="7"/>
                    <a:pt x="8" y="7"/>
                    <a:pt x="8" y="7"/>
                  </a:cubicBezTo>
                  <a:cubicBezTo>
                    <a:pt x="7" y="7"/>
                    <a:pt x="7" y="7"/>
                    <a:pt x="7" y="7"/>
                  </a:cubicBezTo>
                  <a:cubicBezTo>
                    <a:pt x="7" y="7"/>
                    <a:pt x="6" y="7"/>
                    <a:pt x="6" y="6"/>
                  </a:cubicBezTo>
                  <a:cubicBezTo>
                    <a:pt x="6" y="6"/>
                    <a:pt x="6" y="6"/>
                    <a:pt x="6" y="5"/>
                  </a:cubicBezTo>
                  <a:cubicBezTo>
                    <a:pt x="6" y="5"/>
                    <a:pt x="6" y="5"/>
                    <a:pt x="6" y="5"/>
                  </a:cubicBezTo>
                  <a:cubicBezTo>
                    <a:pt x="6" y="5"/>
                    <a:pt x="6" y="5"/>
                    <a:pt x="6" y="5"/>
                  </a:cubicBezTo>
                  <a:cubicBezTo>
                    <a:pt x="6" y="5"/>
                    <a:pt x="6" y="5"/>
                    <a:pt x="6" y="5"/>
                  </a:cubicBezTo>
                  <a:cubicBezTo>
                    <a:pt x="7" y="4"/>
                    <a:pt x="7" y="4"/>
                    <a:pt x="7"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7" y="2"/>
                    <a:pt x="7" y="2"/>
                  </a:cubicBezTo>
                  <a:cubicBezTo>
                    <a:pt x="7" y="2"/>
                    <a:pt x="7" y="2"/>
                    <a:pt x="7" y="2"/>
                  </a:cubicBezTo>
                  <a:cubicBezTo>
                    <a:pt x="7" y="1"/>
                    <a:pt x="7" y="1"/>
                    <a:pt x="7" y="1"/>
                  </a:cubicBezTo>
                  <a:cubicBezTo>
                    <a:pt x="7" y="1"/>
                    <a:pt x="7" y="1"/>
                    <a:pt x="7" y="1"/>
                  </a:cubicBezTo>
                  <a:cubicBezTo>
                    <a:pt x="7" y="1"/>
                    <a:pt x="7" y="1"/>
                    <a:pt x="7" y="1"/>
                  </a:cubicBezTo>
                  <a:cubicBezTo>
                    <a:pt x="7" y="1"/>
                    <a:pt x="6" y="1"/>
                    <a:pt x="6" y="1"/>
                  </a:cubicBezTo>
                  <a:cubicBezTo>
                    <a:pt x="6" y="1"/>
                    <a:pt x="6" y="1"/>
                    <a:pt x="6" y="1"/>
                  </a:cubicBezTo>
                  <a:cubicBezTo>
                    <a:pt x="6" y="1"/>
                    <a:pt x="6" y="1"/>
                    <a:pt x="6" y="1"/>
                  </a:cubicBezTo>
                  <a:cubicBezTo>
                    <a:pt x="6" y="1"/>
                    <a:pt x="6" y="0"/>
                    <a:pt x="6" y="0"/>
                  </a:cubicBezTo>
                  <a:cubicBezTo>
                    <a:pt x="5" y="0"/>
                    <a:pt x="5" y="0"/>
                    <a:pt x="5" y="0"/>
                  </a:cubicBezTo>
                  <a:cubicBezTo>
                    <a:pt x="5" y="0"/>
                    <a:pt x="5" y="0"/>
                    <a:pt x="5" y="0"/>
                  </a:cubicBezTo>
                  <a:cubicBezTo>
                    <a:pt x="5" y="0"/>
                    <a:pt x="5" y="0"/>
                    <a:pt x="5" y="0"/>
                  </a:cubicBezTo>
                  <a:cubicBezTo>
                    <a:pt x="5" y="0"/>
                    <a:pt x="5" y="0"/>
                    <a:pt x="5" y="0"/>
                  </a:cubicBezTo>
                  <a:cubicBezTo>
                    <a:pt x="5" y="0"/>
                    <a:pt x="4" y="0"/>
                    <a:pt x="4" y="0"/>
                  </a:cubicBezTo>
                  <a:cubicBezTo>
                    <a:pt x="4" y="0"/>
                    <a:pt x="4" y="0"/>
                    <a:pt x="3" y="0"/>
                  </a:cubicBezTo>
                  <a:cubicBezTo>
                    <a:pt x="3" y="1"/>
                    <a:pt x="3" y="1"/>
                    <a:pt x="3" y="2"/>
                  </a:cubicBezTo>
                  <a:cubicBezTo>
                    <a:pt x="3" y="2"/>
                    <a:pt x="3" y="3"/>
                    <a:pt x="3" y="3"/>
                  </a:cubicBezTo>
                  <a:cubicBezTo>
                    <a:pt x="3" y="3"/>
                    <a:pt x="3" y="3"/>
                    <a:pt x="3" y="3"/>
                  </a:cubicBezTo>
                  <a:cubicBezTo>
                    <a:pt x="3" y="3"/>
                    <a:pt x="3" y="3"/>
                    <a:pt x="3" y="3"/>
                  </a:cubicBezTo>
                  <a:cubicBezTo>
                    <a:pt x="2" y="3"/>
                    <a:pt x="2" y="3"/>
                    <a:pt x="3" y="4"/>
                  </a:cubicBezTo>
                  <a:cubicBezTo>
                    <a:pt x="3" y="4"/>
                    <a:pt x="3" y="4"/>
                    <a:pt x="3" y="4"/>
                  </a:cubicBezTo>
                  <a:cubicBezTo>
                    <a:pt x="3" y="4"/>
                    <a:pt x="3" y="4"/>
                    <a:pt x="3" y="4"/>
                  </a:cubicBezTo>
                  <a:cubicBezTo>
                    <a:pt x="3" y="4"/>
                    <a:pt x="3" y="5"/>
                    <a:pt x="3" y="5"/>
                  </a:cubicBezTo>
                  <a:cubicBezTo>
                    <a:pt x="3" y="5"/>
                    <a:pt x="4" y="5"/>
                    <a:pt x="4" y="5"/>
                  </a:cubicBezTo>
                  <a:cubicBezTo>
                    <a:pt x="4" y="5"/>
                    <a:pt x="4" y="5"/>
                    <a:pt x="4" y="5"/>
                  </a:cubicBezTo>
                  <a:cubicBezTo>
                    <a:pt x="4" y="6"/>
                    <a:pt x="4" y="6"/>
                    <a:pt x="4" y="6"/>
                  </a:cubicBezTo>
                  <a:cubicBezTo>
                    <a:pt x="4" y="6"/>
                    <a:pt x="4" y="6"/>
                    <a:pt x="4" y="6"/>
                  </a:cubicBezTo>
                  <a:cubicBezTo>
                    <a:pt x="3" y="7"/>
                    <a:pt x="3" y="7"/>
                    <a:pt x="2" y="7"/>
                  </a:cubicBezTo>
                  <a:cubicBezTo>
                    <a:pt x="1" y="7"/>
                    <a:pt x="1" y="7"/>
                    <a:pt x="1" y="8"/>
                  </a:cubicBezTo>
                  <a:cubicBezTo>
                    <a:pt x="0" y="8"/>
                    <a:pt x="0" y="8"/>
                    <a:pt x="0" y="9"/>
                  </a:cubicBezTo>
                  <a:cubicBezTo>
                    <a:pt x="0" y="9"/>
                    <a:pt x="0" y="9"/>
                    <a:pt x="0" y="9"/>
                  </a:cubicBezTo>
                  <a:cubicBezTo>
                    <a:pt x="0" y="9"/>
                    <a:pt x="0" y="9"/>
                    <a:pt x="0" y="9"/>
                  </a:cubicBezTo>
                  <a:cubicBezTo>
                    <a:pt x="0" y="9"/>
                    <a:pt x="0" y="9"/>
                    <a:pt x="0" y="9"/>
                  </a:cubicBezTo>
                  <a:cubicBezTo>
                    <a:pt x="0" y="10"/>
                    <a:pt x="2" y="11"/>
                    <a:pt x="5" y="11"/>
                  </a:cubicBezTo>
                  <a:cubicBezTo>
                    <a:pt x="6" y="11"/>
                    <a:pt x="7" y="11"/>
                    <a:pt x="8" y="10"/>
                  </a:cubicBezTo>
                  <a:cubicBezTo>
                    <a:pt x="8" y="10"/>
                    <a:pt x="8" y="10"/>
                    <a:pt x="8" y="10"/>
                  </a:cubicBezTo>
                  <a:cubicBezTo>
                    <a:pt x="8" y="10"/>
                    <a:pt x="8" y="10"/>
                    <a:pt x="8" y="10"/>
                  </a:cubicBezTo>
                  <a:cubicBezTo>
                    <a:pt x="9" y="10"/>
                    <a:pt x="9" y="10"/>
                    <a:pt x="9" y="9"/>
                  </a:cubicBezTo>
                  <a:cubicBezTo>
                    <a:pt x="9" y="9"/>
                    <a:pt x="9" y="9"/>
                    <a:pt x="9" y="9"/>
                  </a:cubicBezTo>
                  <a:cubicBezTo>
                    <a:pt x="9" y="9"/>
                    <a:pt x="9" y="9"/>
                    <a:pt x="9" y="9"/>
                  </a:cubicBezTo>
                  <a:cubicBezTo>
                    <a:pt x="9" y="9"/>
                    <a:pt x="9" y="9"/>
                    <a:pt x="9" y="9"/>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0167"/>
            <p:cNvSpPr/>
            <p:nvPr/>
          </p:nvSpPr>
          <p:spPr bwMode="auto">
            <a:xfrm>
              <a:off x="3846" y="2030"/>
              <a:ext cx="62" cy="123"/>
            </a:xfrm>
            <a:custGeom>
              <a:avLst/>
              <a:gdLst>
                <a:gd name="T0" fmla="*/ 5 w 5"/>
                <a:gd name="T1" fmla="*/ 5 h 10"/>
                <a:gd name="T2" fmla="*/ 3 w 5"/>
                <a:gd name="T3" fmla="*/ 0 h 10"/>
                <a:gd name="T4" fmla="*/ 3 w 5"/>
                <a:gd name="T5" fmla="*/ 2 h 10"/>
                <a:gd name="T6" fmla="*/ 2 w 5"/>
                <a:gd name="T7" fmla="*/ 3 h 10"/>
                <a:gd name="T8" fmla="*/ 3 w 5"/>
                <a:gd name="T9" fmla="*/ 3 h 10"/>
                <a:gd name="T10" fmla="*/ 4 w 5"/>
                <a:gd name="T11" fmla="*/ 4 h 10"/>
                <a:gd name="T12" fmla="*/ 4 w 5"/>
                <a:gd name="T13" fmla="*/ 4 h 10"/>
                <a:gd name="T14" fmla="*/ 4 w 5"/>
                <a:gd name="T15" fmla="*/ 5 h 10"/>
                <a:gd name="T16" fmla="*/ 4 w 5"/>
                <a:gd name="T17" fmla="*/ 6 h 10"/>
                <a:gd name="T18" fmla="*/ 0 w 5"/>
                <a:gd name="T19" fmla="*/ 7 h 10"/>
                <a:gd name="T20" fmla="*/ 0 w 5"/>
                <a:gd name="T21" fmla="*/ 9 h 10"/>
                <a:gd name="T22" fmla="*/ 0 w 5"/>
                <a:gd name="T23" fmla="*/ 9 h 10"/>
                <a:gd name="T24" fmla="*/ 0 w 5"/>
                <a:gd name="T25" fmla="*/ 9 h 10"/>
                <a:gd name="T26" fmla="*/ 3 w 5"/>
                <a:gd name="T27" fmla="*/ 10 h 10"/>
                <a:gd name="T28" fmla="*/ 5 w 5"/>
                <a:gd name="T2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0">
                  <a:moveTo>
                    <a:pt x="5" y="5"/>
                  </a:moveTo>
                  <a:cubicBezTo>
                    <a:pt x="5" y="2"/>
                    <a:pt x="4" y="0"/>
                    <a:pt x="3" y="0"/>
                  </a:cubicBezTo>
                  <a:cubicBezTo>
                    <a:pt x="3" y="0"/>
                    <a:pt x="3" y="1"/>
                    <a:pt x="3" y="2"/>
                  </a:cubicBezTo>
                  <a:cubicBezTo>
                    <a:pt x="2" y="2"/>
                    <a:pt x="2" y="2"/>
                    <a:pt x="2" y="3"/>
                  </a:cubicBezTo>
                  <a:cubicBezTo>
                    <a:pt x="3" y="3"/>
                    <a:pt x="3" y="3"/>
                    <a:pt x="3" y="3"/>
                  </a:cubicBezTo>
                  <a:cubicBezTo>
                    <a:pt x="3" y="4"/>
                    <a:pt x="3" y="4"/>
                    <a:pt x="4" y="4"/>
                  </a:cubicBezTo>
                  <a:cubicBezTo>
                    <a:pt x="4" y="4"/>
                    <a:pt x="4" y="4"/>
                    <a:pt x="4" y="4"/>
                  </a:cubicBezTo>
                  <a:cubicBezTo>
                    <a:pt x="4" y="5"/>
                    <a:pt x="4" y="5"/>
                    <a:pt x="4" y="5"/>
                  </a:cubicBezTo>
                  <a:cubicBezTo>
                    <a:pt x="4" y="5"/>
                    <a:pt x="4" y="6"/>
                    <a:pt x="4" y="6"/>
                  </a:cubicBezTo>
                  <a:cubicBezTo>
                    <a:pt x="3" y="6"/>
                    <a:pt x="1" y="6"/>
                    <a:pt x="0" y="7"/>
                  </a:cubicBezTo>
                  <a:cubicBezTo>
                    <a:pt x="0" y="8"/>
                    <a:pt x="0" y="8"/>
                    <a:pt x="0" y="9"/>
                  </a:cubicBezTo>
                  <a:cubicBezTo>
                    <a:pt x="0" y="9"/>
                    <a:pt x="0" y="9"/>
                    <a:pt x="0" y="9"/>
                  </a:cubicBezTo>
                  <a:cubicBezTo>
                    <a:pt x="0" y="9"/>
                    <a:pt x="0" y="9"/>
                    <a:pt x="0" y="9"/>
                  </a:cubicBezTo>
                  <a:cubicBezTo>
                    <a:pt x="0" y="9"/>
                    <a:pt x="1" y="10"/>
                    <a:pt x="3" y="10"/>
                  </a:cubicBezTo>
                  <a:cubicBezTo>
                    <a:pt x="4" y="10"/>
                    <a:pt x="5" y="7"/>
                    <a:pt x="5"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0168"/>
            <p:cNvSpPr/>
            <p:nvPr/>
          </p:nvSpPr>
          <p:spPr bwMode="auto">
            <a:xfrm>
              <a:off x="3983" y="2116"/>
              <a:ext cx="61" cy="62"/>
            </a:xfrm>
            <a:custGeom>
              <a:avLst/>
              <a:gdLst>
                <a:gd name="T0" fmla="*/ 5 w 5"/>
                <a:gd name="T1" fmla="*/ 3 h 5"/>
                <a:gd name="T2" fmla="*/ 2 w 5"/>
                <a:gd name="T3" fmla="*/ 0 h 5"/>
                <a:gd name="T4" fmla="*/ 2 w 5"/>
                <a:gd name="T5" fmla="*/ 0 h 5"/>
                <a:gd name="T6" fmla="*/ 1 w 5"/>
                <a:gd name="T7" fmla="*/ 1 h 5"/>
                <a:gd name="T8" fmla="*/ 1 w 5"/>
                <a:gd name="T9" fmla="*/ 1 h 5"/>
                <a:gd name="T10" fmla="*/ 1 w 5"/>
                <a:gd name="T11" fmla="*/ 2 h 5"/>
                <a:gd name="T12" fmla="*/ 1 w 5"/>
                <a:gd name="T13" fmla="*/ 2 h 5"/>
                <a:gd name="T14" fmla="*/ 4 w 5"/>
                <a:gd name="T15" fmla="*/ 5 h 5"/>
                <a:gd name="T16" fmla="*/ 4 w 5"/>
                <a:gd name="T17" fmla="*/ 5 h 5"/>
                <a:gd name="T18" fmla="*/ 5 w 5"/>
                <a:gd name="T19" fmla="*/ 4 h 5"/>
                <a:gd name="T20" fmla="*/ 5 w 5"/>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5">
                  <a:moveTo>
                    <a:pt x="5" y="3"/>
                  </a:moveTo>
                  <a:cubicBezTo>
                    <a:pt x="2" y="0"/>
                    <a:pt x="2" y="0"/>
                    <a:pt x="2" y="0"/>
                  </a:cubicBezTo>
                  <a:cubicBezTo>
                    <a:pt x="2" y="0"/>
                    <a:pt x="2" y="0"/>
                    <a:pt x="2" y="0"/>
                  </a:cubicBezTo>
                  <a:cubicBezTo>
                    <a:pt x="2" y="0"/>
                    <a:pt x="2" y="0"/>
                    <a:pt x="1" y="1"/>
                  </a:cubicBezTo>
                  <a:cubicBezTo>
                    <a:pt x="1" y="1"/>
                    <a:pt x="1" y="1"/>
                    <a:pt x="1" y="1"/>
                  </a:cubicBezTo>
                  <a:cubicBezTo>
                    <a:pt x="1" y="1"/>
                    <a:pt x="0" y="2"/>
                    <a:pt x="1" y="2"/>
                  </a:cubicBezTo>
                  <a:cubicBezTo>
                    <a:pt x="1" y="2"/>
                    <a:pt x="1" y="2"/>
                    <a:pt x="1" y="2"/>
                  </a:cubicBezTo>
                  <a:cubicBezTo>
                    <a:pt x="4" y="5"/>
                    <a:pt x="4" y="5"/>
                    <a:pt x="4" y="5"/>
                  </a:cubicBezTo>
                  <a:cubicBezTo>
                    <a:pt x="4" y="5"/>
                    <a:pt x="4" y="5"/>
                    <a:pt x="4" y="5"/>
                  </a:cubicBezTo>
                  <a:cubicBezTo>
                    <a:pt x="5" y="4"/>
                    <a:pt x="5" y="4"/>
                    <a:pt x="5" y="4"/>
                  </a:cubicBezTo>
                  <a:cubicBezTo>
                    <a:pt x="5" y="4"/>
                    <a:pt x="5" y="3"/>
                    <a:pt x="5" y="3"/>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0169"/>
            <p:cNvSpPr>
              <a:spLocks noEditPoints="1"/>
            </p:cNvSpPr>
            <p:nvPr/>
          </p:nvSpPr>
          <p:spPr bwMode="auto">
            <a:xfrm>
              <a:off x="3809" y="1943"/>
              <a:ext cx="223" cy="223"/>
            </a:xfrm>
            <a:custGeom>
              <a:avLst/>
              <a:gdLst>
                <a:gd name="T0" fmla="*/ 15 w 18"/>
                <a:gd name="T1" fmla="*/ 15 h 18"/>
                <a:gd name="T2" fmla="*/ 15 w 18"/>
                <a:gd name="T3" fmla="*/ 14 h 18"/>
                <a:gd name="T4" fmla="*/ 16 w 18"/>
                <a:gd name="T5" fmla="*/ 14 h 18"/>
                <a:gd name="T6" fmla="*/ 17 w 18"/>
                <a:gd name="T7" fmla="*/ 14 h 18"/>
                <a:gd name="T8" fmla="*/ 18 w 18"/>
                <a:gd name="T9" fmla="*/ 9 h 18"/>
                <a:gd name="T10" fmla="*/ 9 w 18"/>
                <a:gd name="T11" fmla="*/ 0 h 18"/>
                <a:gd name="T12" fmla="*/ 0 w 18"/>
                <a:gd name="T13" fmla="*/ 9 h 18"/>
                <a:gd name="T14" fmla="*/ 9 w 18"/>
                <a:gd name="T15" fmla="*/ 18 h 18"/>
                <a:gd name="T16" fmla="*/ 15 w 18"/>
                <a:gd name="T17" fmla="*/ 16 h 18"/>
                <a:gd name="T18" fmla="*/ 14 w 18"/>
                <a:gd name="T19" fmla="*/ 16 h 18"/>
                <a:gd name="T20" fmla="*/ 15 w 18"/>
                <a:gd name="T21" fmla="*/ 15 h 18"/>
                <a:gd name="T22" fmla="*/ 9 w 18"/>
                <a:gd name="T23" fmla="*/ 16 h 18"/>
                <a:gd name="T24" fmla="*/ 2 w 18"/>
                <a:gd name="T25" fmla="*/ 9 h 18"/>
                <a:gd name="T26" fmla="*/ 9 w 18"/>
                <a:gd name="T27" fmla="*/ 2 h 18"/>
                <a:gd name="T28" fmla="*/ 16 w 18"/>
                <a:gd name="T29" fmla="*/ 9 h 18"/>
                <a:gd name="T30" fmla="*/ 9 w 18"/>
                <a:gd name="T31"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8">
                  <a:moveTo>
                    <a:pt x="15" y="15"/>
                  </a:moveTo>
                  <a:cubicBezTo>
                    <a:pt x="15" y="14"/>
                    <a:pt x="15" y="14"/>
                    <a:pt x="15" y="14"/>
                  </a:cubicBezTo>
                  <a:cubicBezTo>
                    <a:pt x="16" y="14"/>
                    <a:pt x="16" y="14"/>
                    <a:pt x="16" y="14"/>
                  </a:cubicBezTo>
                  <a:cubicBezTo>
                    <a:pt x="17" y="14"/>
                    <a:pt x="17" y="14"/>
                    <a:pt x="17" y="14"/>
                  </a:cubicBezTo>
                  <a:cubicBezTo>
                    <a:pt x="18" y="13"/>
                    <a:pt x="18" y="11"/>
                    <a:pt x="18" y="9"/>
                  </a:cubicBezTo>
                  <a:cubicBezTo>
                    <a:pt x="18" y="4"/>
                    <a:pt x="14" y="0"/>
                    <a:pt x="9" y="0"/>
                  </a:cubicBezTo>
                  <a:cubicBezTo>
                    <a:pt x="4" y="0"/>
                    <a:pt x="0" y="4"/>
                    <a:pt x="0" y="9"/>
                  </a:cubicBezTo>
                  <a:cubicBezTo>
                    <a:pt x="0" y="14"/>
                    <a:pt x="4" y="18"/>
                    <a:pt x="9" y="18"/>
                  </a:cubicBezTo>
                  <a:cubicBezTo>
                    <a:pt x="11" y="18"/>
                    <a:pt x="13" y="18"/>
                    <a:pt x="15" y="16"/>
                  </a:cubicBezTo>
                  <a:cubicBezTo>
                    <a:pt x="14" y="16"/>
                    <a:pt x="14" y="16"/>
                    <a:pt x="14" y="16"/>
                  </a:cubicBezTo>
                  <a:cubicBezTo>
                    <a:pt x="14" y="16"/>
                    <a:pt x="14" y="15"/>
                    <a:pt x="15" y="15"/>
                  </a:cubicBezTo>
                  <a:close/>
                  <a:moveTo>
                    <a:pt x="9" y="16"/>
                  </a:moveTo>
                  <a:cubicBezTo>
                    <a:pt x="5" y="16"/>
                    <a:pt x="2" y="13"/>
                    <a:pt x="2" y="9"/>
                  </a:cubicBezTo>
                  <a:cubicBezTo>
                    <a:pt x="2" y="5"/>
                    <a:pt x="5" y="2"/>
                    <a:pt x="9" y="2"/>
                  </a:cubicBezTo>
                  <a:cubicBezTo>
                    <a:pt x="13" y="2"/>
                    <a:pt x="16" y="5"/>
                    <a:pt x="16" y="9"/>
                  </a:cubicBezTo>
                  <a:cubicBezTo>
                    <a:pt x="16" y="13"/>
                    <a:pt x="13" y="16"/>
                    <a:pt x="9" y="16"/>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813468" y="288925"/>
            <a:ext cx="9540332" cy="473075"/>
          </a:xfrm>
        </p:spPr>
        <p:txBody>
          <a:bodyPr>
            <a:noAutofit/>
          </a:bodyPr>
          <a:lstStyle>
            <a:lvl1pPr>
              <a:defRPr sz="3600" b="1"/>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838200" y="1195965"/>
            <a:ext cx="10515600" cy="5109014"/>
          </a:xfrm>
        </p:spPr>
        <p:txBody>
          <a:bodyPr/>
          <a:lstStyle>
            <a:lvl1pPr>
              <a:defRPr sz="2400"/>
            </a:lvl1p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A1CCC4D1-A7E3-4581-B68E-E08F910798D4}"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smtClean="0"/>
              <a:t>PPTonna Design Workshop</a:t>
            </a:r>
            <a:endParaRPr lang="zh-CN" altLang="en-US"/>
          </a:p>
        </p:txBody>
      </p:sp>
      <p:sp>
        <p:nvSpPr>
          <p:cNvPr id="6" name="灯片编号占位符 5"/>
          <p:cNvSpPr>
            <a:spLocks noGrp="1"/>
          </p:cNvSpPr>
          <p:nvPr>
            <p:ph type="sldNum" sz="quarter" idx="12"/>
          </p:nvPr>
        </p:nvSpPr>
        <p:spPr/>
        <p:txBody>
          <a:bodyPr/>
          <a:lstStyle/>
          <a:p>
            <a:fld id="{1F635950-07F0-4B50-A63D-04BC7B7435F6}" type="slidenum">
              <a:rPr lang="zh-CN" altLang="en-US" smtClean="0"/>
            </a:fld>
            <a:endParaRPr lang="zh-CN" altLang="en-US"/>
          </a:p>
        </p:txBody>
      </p:sp>
      <p:grpSp>
        <p:nvGrpSpPr>
          <p:cNvPr id="7" name="组合 6"/>
          <p:cNvGrpSpPr/>
          <p:nvPr userDrawn="1"/>
        </p:nvGrpSpPr>
        <p:grpSpPr>
          <a:xfrm>
            <a:off x="0" y="91992"/>
            <a:ext cx="7200000" cy="670008"/>
            <a:chOff x="228600" y="-581718"/>
            <a:chExt cx="10311450" cy="1078448"/>
          </a:xfrm>
        </p:grpSpPr>
        <p:sp>
          <p:nvSpPr>
            <p:cNvPr id="8" name="矩形 7"/>
            <p:cNvSpPr/>
            <p:nvPr userDrawn="1"/>
          </p:nvSpPr>
          <p:spPr>
            <a:xfrm>
              <a:off x="228600" y="-581718"/>
              <a:ext cx="2520000" cy="1078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2825750" y="-581718"/>
              <a:ext cx="2520000" cy="190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5422900" y="-581718"/>
              <a:ext cx="2520000" cy="190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8020050" y="-581718"/>
              <a:ext cx="2520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Group 30190"/>
          <p:cNvGrpSpPr>
            <a:grpSpLocks noChangeAspect="1"/>
          </p:cNvGrpSpPr>
          <p:nvPr userDrawn="1"/>
        </p:nvGrpSpPr>
        <p:grpSpPr bwMode="auto">
          <a:xfrm>
            <a:off x="1109497" y="177976"/>
            <a:ext cx="612000" cy="549395"/>
            <a:chOff x="3798" y="2166"/>
            <a:chExt cx="479" cy="430"/>
          </a:xfrm>
        </p:grpSpPr>
        <p:sp>
          <p:nvSpPr>
            <p:cNvPr id="20" name="Freeform 30191"/>
            <p:cNvSpPr>
              <a:spLocks noEditPoints="1"/>
            </p:cNvSpPr>
            <p:nvPr/>
          </p:nvSpPr>
          <p:spPr bwMode="auto">
            <a:xfrm>
              <a:off x="3798" y="2261"/>
              <a:ext cx="335" cy="335"/>
            </a:xfrm>
            <a:custGeom>
              <a:avLst/>
              <a:gdLst>
                <a:gd name="T0" fmla="*/ 14 w 14"/>
                <a:gd name="T1" fmla="*/ 1 h 14"/>
                <a:gd name="T2" fmla="*/ 13 w 14"/>
                <a:gd name="T3" fmla="*/ 1 h 14"/>
                <a:gd name="T4" fmla="*/ 12 w 14"/>
                <a:gd name="T5" fmla="*/ 1 h 14"/>
                <a:gd name="T6" fmla="*/ 12 w 14"/>
                <a:gd name="T7" fmla="*/ 1 h 14"/>
                <a:gd name="T8" fmla="*/ 4 w 14"/>
                <a:gd name="T9" fmla="*/ 3 h 14"/>
                <a:gd name="T10" fmla="*/ 3 w 14"/>
                <a:gd name="T11" fmla="*/ 1 h 14"/>
                <a:gd name="T12" fmla="*/ 2 w 14"/>
                <a:gd name="T13" fmla="*/ 11 h 14"/>
                <a:gd name="T14" fmla="*/ 12 w 14"/>
                <a:gd name="T15" fmla="*/ 11 h 14"/>
                <a:gd name="T16" fmla="*/ 11 w 14"/>
                <a:gd name="T17" fmla="*/ 9 h 14"/>
                <a:gd name="T18" fmla="*/ 13 w 14"/>
                <a:gd name="T19" fmla="*/ 3 h 14"/>
                <a:gd name="T20" fmla="*/ 13 w 14"/>
                <a:gd name="T21" fmla="*/ 3 h 14"/>
                <a:gd name="T22" fmla="*/ 14 w 14"/>
                <a:gd name="T23" fmla="*/ 2 h 14"/>
                <a:gd name="T24" fmla="*/ 14 w 14"/>
                <a:gd name="T25" fmla="*/ 1 h 14"/>
                <a:gd name="T26" fmla="*/ 7 w 14"/>
                <a:gd name="T27" fmla="*/ 6 h 14"/>
                <a:gd name="T28" fmla="*/ 5 w 14"/>
                <a:gd name="T29" fmla="*/ 3 h 14"/>
                <a:gd name="T30" fmla="*/ 12 w 14"/>
                <a:gd name="T31" fmla="*/ 2 h 14"/>
                <a:gd name="T32" fmla="*/ 7 w 14"/>
                <a:gd name="T33" fmla="*/ 6 h 14"/>
                <a:gd name="T34" fmla="*/ 12 w 14"/>
                <a:gd name="T35" fmla="*/ 3 h 14"/>
                <a:gd name="T36" fmla="*/ 10 w 14"/>
                <a:gd name="T37" fmla="*/ 9 h 14"/>
                <a:gd name="T38" fmla="*/ 8 w 14"/>
                <a:gd name="T39" fmla="*/ 6 h 14"/>
                <a:gd name="T40" fmla="*/ 12 w 14"/>
                <a:gd name="T4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14">
                  <a:moveTo>
                    <a:pt x="14" y="1"/>
                  </a:moveTo>
                  <a:cubicBezTo>
                    <a:pt x="14" y="0"/>
                    <a:pt x="13" y="0"/>
                    <a:pt x="13" y="1"/>
                  </a:cubicBezTo>
                  <a:cubicBezTo>
                    <a:pt x="12" y="1"/>
                    <a:pt x="12" y="1"/>
                    <a:pt x="12" y="1"/>
                  </a:cubicBezTo>
                  <a:cubicBezTo>
                    <a:pt x="12" y="1"/>
                    <a:pt x="12" y="1"/>
                    <a:pt x="12" y="1"/>
                  </a:cubicBezTo>
                  <a:cubicBezTo>
                    <a:pt x="4" y="3"/>
                    <a:pt x="4" y="3"/>
                    <a:pt x="4" y="3"/>
                  </a:cubicBezTo>
                  <a:cubicBezTo>
                    <a:pt x="3" y="1"/>
                    <a:pt x="3" y="1"/>
                    <a:pt x="3" y="1"/>
                  </a:cubicBezTo>
                  <a:cubicBezTo>
                    <a:pt x="0" y="4"/>
                    <a:pt x="0" y="8"/>
                    <a:pt x="2" y="11"/>
                  </a:cubicBezTo>
                  <a:cubicBezTo>
                    <a:pt x="5" y="14"/>
                    <a:pt x="9" y="14"/>
                    <a:pt x="12" y="11"/>
                  </a:cubicBezTo>
                  <a:cubicBezTo>
                    <a:pt x="11" y="9"/>
                    <a:pt x="11" y="9"/>
                    <a:pt x="11" y="9"/>
                  </a:cubicBezTo>
                  <a:cubicBezTo>
                    <a:pt x="13" y="3"/>
                    <a:pt x="13" y="3"/>
                    <a:pt x="13" y="3"/>
                  </a:cubicBezTo>
                  <a:cubicBezTo>
                    <a:pt x="13" y="3"/>
                    <a:pt x="13" y="3"/>
                    <a:pt x="13" y="3"/>
                  </a:cubicBezTo>
                  <a:cubicBezTo>
                    <a:pt x="14" y="2"/>
                    <a:pt x="14" y="2"/>
                    <a:pt x="14" y="2"/>
                  </a:cubicBezTo>
                  <a:cubicBezTo>
                    <a:pt x="14" y="2"/>
                    <a:pt x="14" y="1"/>
                    <a:pt x="14" y="1"/>
                  </a:cubicBezTo>
                  <a:moveTo>
                    <a:pt x="7" y="6"/>
                  </a:moveTo>
                  <a:cubicBezTo>
                    <a:pt x="5" y="3"/>
                    <a:pt x="5" y="3"/>
                    <a:pt x="5" y="3"/>
                  </a:cubicBezTo>
                  <a:cubicBezTo>
                    <a:pt x="12" y="2"/>
                    <a:pt x="12" y="2"/>
                    <a:pt x="12" y="2"/>
                  </a:cubicBezTo>
                  <a:lnTo>
                    <a:pt x="7" y="6"/>
                  </a:lnTo>
                  <a:close/>
                  <a:moveTo>
                    <a:pt x="12" y="3"/>
                  </a:moveTo>
                  <a:cubicBezTo>
                    <a:pt x="10" y="9"/>
                    <a:pt x="10" y="9"/>
                    <a:pt x="10" y="9"/>
                  </a:cubicBezTo>
                  <a:cubicBezTo>
                    <a:pt x="8" y="6"/>
                    <a:pt x="8" y="6"/>
                    <a:pt x="8" y="6"/>
                  </a:cubicBezTo>
                  <a:lnTo>
                    <a:pt x="12" y="3"/>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0192"/>
            <p:cNvSpPr/>
            <p:nvPr/>
          </p:nvSpPr>
          <p:spPr bwMode="auto">
            <a:xfrm>
              <a:off x="4109" y="2166"/>
              <a:ext cx="168" cy="143"/>
            </a:xfrm>
            <a:custGeom>
              <a:avLst/>
              <a:gdLst>
                <a:gd name="T0" fmla="*/ 1 w 7"/>
                <a:gd name="T1" fmla="*/ 0 h 6"/>
                <a:gd name="T2" fmla="*/ 0 w 7"/>
                <a:gd name="T3" fmla="*/ 1 h 6"/>
                <a:gd name="T4" fmla="*/ 5 w 7"/>
                <a:gd name="T5" fmla="*/ 6 h 6"/>
                <a:gd name="T6" fmla="*/ 6 w 7"/>
                <a:gd name="T7" fmla="*/ 6 h 6"/>
                <a:gd name="T8" fmla="*/ 1 w 7"/>
                <a:gd name="T9" fmla="*/ 0 h 6"/>
              </a:gdLst>
              <a:ahLst/>
              <a:cxnLst>
                <a:cxn ang="0">
                  <a:pos x="T0" y="T1"/>
                </a:cxn>
                <a:cxn ang="0">
                  <a:pos x="T2" y="T3"/>
                </a:cxn>
                <a:cxn ang="0">
                  <a:pos x="T4" y="T5"/>
                </a:cxn>
                <a:cxn ang="0">
                  <a:pos x="T6" y="T7"/>
                </a:cxn>
                <a:cxn ang="0">
                  <a:pos x="T8" y="T9"/>
                </a:cxn>
              </a:cxnLst>
              <a:rect l="0" t="0" r="r" b="b"/>
              <a:pathLst>
                <a:path w="7" h="6">
                  <a:moveTo>
                    <a:pt x="1" y="0"/>
                  </a:moveTo>
                  <a:cubicBezTo>
                    <a:pt x="0" y="1"/>
                    <a:pt x="0" y="1"/>
                    <a:pt x="0" y="1"/>
                  </a:cubicBezTo>
                  <a:cubicBezTo>
                    <a:pt x="0" y="1"/>
                    <a:pt x="5" y="1"/>
                    <a:pt x="5" y="6"/>
                  </a:cubicBezTo>
                  <a:cubicBezTo>
                    <a:pt x="6" y="6"/>
                    <a:pt x="6" y="6"/>
                    <a:pt x="6" y="6"/>
                  </a:cubicBezTo>
                  <a:cubicBezTo>
                    <a:pt x="6" y="6"/>
                    <a:pt x="7" y="1"/>
                    <a:pt x="1" y="0"/>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193"/>
            <p:cNvSpPr/>
            <p:nvPr/>
          </p:nvSpPr>
          <p:spPr bwMode="auto">
            <a:xfrm>
              <a:off x="4109" y="2214"/>
              <a:ext cx="96" cy="95"/>
            </a:xfrm>
            <a:custGeom>
              <a:avLst/>
              <a:gdLst>
                <a:gd name="T0" fmla="*/ 0 w 4"/>
                <a:gd name="T1" fmla="*/ 0 h 4"/>
                <a:gd name="T2" fmla="*/ 0 w 4"/>
                <a:gd name="T3" fmla="*/ 1 h 4"/>
                <a:gd name="T4" fmla="*/ 3 w 4"/>
                <a:gd name="T5" fmla="*/ 4 h 4"/>
                <a:gd name="T6" fmla="*/ 4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cubicBezTo>
                    <a:pt x="0" y="1"/>
                    <a:pt x="0" y="1"/>
                    <a:pt x="0" y="1"/>
                  </a:cubicBezTo>
                  <a:cubicBezTo>
                    <a:pt x="0" y="1"/>
                    <a:pt x="3" y="1"/>
                    <a:pt x="3" y="4"/>
                  </a:cubicBezTo>
                  <a:cubicBezTo>
                    <a:pt x="4" y="4"/>
                    <a:pt x="4" y="4"/>
                    <a:pt x="4" y="4"/>
                  </a:cubicBezTo>
                  <a:cubicBezTo>
                    <a:pt x="4" y="4"/>
                    <a:pt x="4" y="1"/>
                    <a:pt x="0" y="0"/>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724400" y="6334125"/>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E1EF054-0CF4-4BFC-B1F6-F6F444C061E4}" type="datetime1">
              <a:rPr lang="zh-CN" altLang="en-US" smtClean="0"/>
            </a:fld>
            <a:endParaRPr lang="zh-CN" altLang="en-US"/>
          </a:p>
        </p:txBody>
      </p:sp>
      <p:sp>
        <p:nvSpPr>
          <p:cNvPr id="5" name="页脚占位符 4"/>
          <p:cNvSpPr>
            <a:spLocks noGrp="1"/>
          </p:cNvSpPr>
          <p:nvPr>
            <p:ph type="ftr" sz="quarter" idx="3"/>
          </p:nvPr>
        </p:nvSpPr>
        <p:spPr>
          <a:xfrm>
            <a:off x="838200" y="6334125"/>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dirty="0" err="1" smtClean="0"/>
              <a:t>PPTonna</a:t>
            </a:r>
            <a:r>
              <a:rPr lang="en-US" altLang="zh-CN" dirty="0" smtClean="0"/>
              <a:t> Design Workshop</a:t>
            </a:r>
            <a:endParaRPr lang="zh-CN" altLang="en-US" dirty="0"/>
          </a:p>
        </p:txBody>
      </p:sp>
      <p:sp>
        <p:nvSpPr>
          <p:cNvPr id="6" name="灯片编号占位符 5"/>
          <p:cNvSpPr>
            <a:spLocks noGrp="1"/>
          </p:cNvSpPr>
          <p:nvPr>
            <p:ph type="sldNum" sz="quarter" idx="4"/>
          </p:nvPr>
        </p:nvSpPr>
        <p:spPr>
          <a:xfrm>
            <a:off x="8610600" y="63341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35950-07F0-4B50-A63D-04BC7B7435F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iming>
    <p:tnLst>
      <p:par>
        <p:cTn id="1" dur="indefinite" restart="never" nodeType="tmRoot"/>
      </p:par>
    </p:tnLst>
  </p:timing>
  <p:hf hdr="0" dt="0"/>
  <p:txStyles>
    <p:titleStyle>
      <a:lvl1pPr algn="l" defTabSz="914400" rtl="0" eaLnBrk="1" latinLnBrk="0" hangingPunct="1">
        <a:lnSpc>
          <a:spcPct val="13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6.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8.xml"/><Relationship Id="rId2" Type="http://schemas.openxmlformats.org/officeDocument/2006/relationships/image" Target="../media/image18.png"/><Relationship Id="rId1"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sz="8000" dirty="0"/>
              <a:t>售前售后综合培训</a:t>
            </a:r>
            <a:endParaRPr lang="zh-CN" altLang="en-US" sz="8000" dirty="0"/>
          </a:p>
        </p:txBody>
      </p:sp>
      <p:sp>
        <p:nvSpPr>
          <p:cNvPr id="52" name="副标题 51"/>
          <p:cNvSpPr>
            <a:spLocks noGrp="1"/>
          </p:cNvSpPr>
          <p:nvPr>
            <p:ph type="subTitle" idx="1"/>
          </p:nvPr>
        </p:nvSpPr>
        <p:spPr/>
        <p:txBody>
          <a:bodyPr>
            <a:normAutofit fontScale="92500" lnSpcReduction="20000"/>
          </a:bodyPr>
          <a:lstStyle/>
          <a:p>
            <a:r>
              <a:rPr lang="zh-CN" altLang="en-US" smtClean="0"/>
              <a:t>语言改变世界，智慧改变生活。</a:t>
            </a:r>
            <a:endParaRPr lang="zh-CN" altLang="en-US" dirty="0"/>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
        <p:nvSpPr>
          <p:cNvPr id="62" name="灯片编号占位符 61"/>
          <p:cNvSpPr>
            <a:spLocks noGrp="1"/>
          </p:cNvSpPr>
          <p:nvPr>
            <p:ph type="sldNum" sz="quarter" idx="12"/>
          </p:nvPr>
        </p:nvSpPr>
        <p:spPr/>
        <p:txBody>
          <a:bodyPr/>
          <a:lstStyle/>
          <a:p>
            <a:fld id="{1F635950-07F0-4B50-A63D-04BC7B7435F6}" type="slidenum">
              <a:rPr lang="zh-CN" altLang="en-US" smtClean="0"/>
            </a:fld>
            <a:endParaRPr lang="zh-CN" altLang="en-US"/>
          </a:p>
        </p:txBody>
      </p:sp>
      <p:sp>
        <p:nvSpPr>
          <p:cNvPr id="53" name="文本占位符 52"/>
          <p:cNvSpPr>
            <a:spLocks noGrp="1"/>
          </p:cNvSpPr>
          <p:nvPr>
            <p:ph type="body" sz="quarter" idx="13"/>
          </p:nvPr>
        </p:nvSpPr>
        <p:spPr/>
        <p:txBody>
          <a:bodyPr>
            <a:noAutofit/>
          </a:bodyPr>
          <a:lstStyle/>
          <a:p>
            <a:r>
              <a:rPr lang="zh-CN" altLang="en-US" dirty="0"/>
              <a:t>售前售后培训</a:t>
            </a:r>
            <a:endParaRPr lang="zh-CN" altLang="en-US" dirty="0"/>
          </a:p>
        </p:txBody>
      </p:sp>
      <p:sp>
        <p:nvSpPr>
          <p:cNvPr id="54" name="文本占位符 53"/>
          <p:cNvSpPr>
            <a:spLocks noGrp="1"/>
          </p:cNvSpPr>
          <p:nvPr>
            <p:ph type="body" sz="quarter" idx="14"/>
          </p:nvPr>
        </p:nvSpPr>
        <p:spPr/>
        <p:txBody>
          <a:bodyPr/>
          <a:lstStyle/>
          <a:p>
            <a:r>
              <a:rPr lang="zh-CN" altLang="en-US" dirty="0" smtClean="0"/>
              <a:t>主讲师：淘商学院天晨</a:t>
            </a:r>
            <a:endParaRPr lang="zh-CN" altLang="en-US" dirty="0"/>
          </a:p>
        </p:txBody>
      </p:sp>
      <p:sp>
        <p:nvSpPr>
          <p:cNvPr id="55" name="文本占位符 54"/>
          <p:cNvSpPr>
            <a:spLocks noGrp="1"/>
          </p:cNvSpPr>
          <p:nvPr>
            <p:ph type="body" sz="quarter" idx="15"/>
          </p:nvPr>
        </p:nvSpPr>
        <p:spPr/>
        <p:txBody>
          <a:bodyPr>
            <a:normAutofit fontScale="85000" lnSpcReduction="20000"/>
          </a:bodyPr>
          <a:lstStyle/>
          <a:p>
            <a:r>
              <a:rPr lang="zh-CN" altLang="en-US" dirty="0" smtClean="0"/>
              <a:t>版本：</a:t>
            </a:r>
            <a:r>
              <a:rPr lang="en-US" altLang="zh-CN" dirty="0" smtClean="0"/>
              <a:t>2018.ZX</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p:nvPr>
            <p:ph type="title"/>
          </p:nvPr>
        </p:nvSpPr>
        <p:spPr/>
        <p:txBody>
          <a:bodyPr/>
          <a:p>
            <a:r>
              <a:rPr lang="zh-CN" altLang="en-US" dirty="0">
                <a:sym typeface="+mn-ea"/>
              </a:rPr>
              <a:t>续上</a:t>
            </a:r>
            <a:endParaRPr lang="zh-CN" altLang="en-US"/>
          </a:p>
        </p:txBody>
      </p:sp>
      <p:graphicFrame>
        <p:nvGraphicFramePr>
          <p:cNvPr id="13316" name="Group 4"/>
          <p:cNvGraphicFramePr>
            <a:graphicFrameLocks noGrp="1"/>
          </p:cNvGraphicFramePr>
          <p:nvPr/>
        </p:nvGraphicFramePr>
        <p:xfrm>
          <a:off x="1290955" y="1092835"/>
          <a:ext cx="7216775" cy="2329180"/>
        </p:xfrm>
        <a:graphic>
          <a:graphicData uri="http://schemas.openxmlformats.org/drawingml/2006/table">
            <a:tbl>
              <a:tblPr/>
              <a:tblGrid>
                <a:gridCol w="1804035"/>
                <a:gridCol w="1670685"/>
                <a:gridCol w="2272030"/>
                <a:gridCol w="1470025"/>
              </a:tblGrid>
              <a:tr h="530225">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顾客再次声明 价格不便宜就走</a:t>
                      </a:r>
                      <a:endParaRPr kumimoji="0" lang="zh-CN" sz="1000" b="0"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、亲真的诚意十足，我帮您申请一份礼包送您吧？其他人可是没这样的机会的</a:t>
                      </a:r>
                      <a:endParaRPr kumimoji="0" lang="zh-CN" altLang="en-US" sz="1000" b="0"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rowSpan="2">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提出申请，让顾客感受特别荣耀</a:t>
                      </a:r>
                      <a:endParaRPr kumimoji="0" lang="zh-CN" altLang="en-US" sz="1000" b="0"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4F81BD"/>
                    </a:solidFill>
                  </a:tcPr>
                </a:tc>
              </a:tr>
              <a:tr h="549275">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2</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、亲，客服真的改不了价格，我帮您申请一个优惠劵吧，其他顾客可没这样的特别照顾哦</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vMerge="1">
                  <a:tcPr/>
                </a:tc>
              </a:tr>
              <a:tr h="530225">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下次要来有会不会优惠点</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没要到便宜  希望下次来能优惠（精明顾客）</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我们非常希望老顾客多多回来呢，下次碰到有活动，一定优惠的。</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礼貌用语，提醒顾客留意活动</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r>
              <a:tr h="549275">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你们价格为何便宜</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我们是独家经营，省去多渠道销售产生的费用，直接让利给消费者，让顾客用最实惠的价格买到最有价值的产品。</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r>
            </a:tbl>
          </a:graphicData>
        </a:graphic>
      </p:graphicFrame>
      <p:sp>
        <p:nvSpPr>
          <p:cNvPr id="61" name="页脚占位符 60"/>
          <p:cNvSpPr>
            <a:spLocks noGrp="1"/>
          </p:cNvSpPr>
          <p:nvPr>
            <p:ph type="ftr" sz="quarter" idx="11"/>
          </p:nvPr>
        </p:nvSpPr>
        <p:spPr/>
        <p:txBody>
          <a:bodyPr/>
          <a:p>
            <a:r>
              <a:rPr lang="en-US" altLang="zh-CN" smtClean="0">
                <a:sym typeface="+mn-ea"/>
              </a:rPr>
              <a:t>PPT </a:t>
            </a:r>
            <a:r>
              <a:rPr lang="zh-CN" altLang="en-US" smtClean="0">
                <a:sym typeface="+mn-ea"/>
              </a:rPr>
              <a:t>淘商学院 天晨</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p:nvPr>
            <p:ph type="title"/>
          </p:nvPr>
        </p:nvSpPr>
        <p:spPr/>
        <p:txBody>
          <a:bodyPr/>
          <a:p>
            <a:r>
              <a:rPr lang="zh-CN" altLang="en-US" dirty="0">
                <a:sym typeface="+mn-ea"/>
              </a:rPr>
              <a:t>关心产品的其他信息：发货包装、发票</a:t>
            </a:r>
            <a:endParaRPr lang="zh-CN" altLang="en-US"/>
          </a:p>
        </p:txBody>
      </p:sp>
      <p:graphicFrame>
        <p:nvGraphicFramePr>
          <p:cNvPr id="15364" name="Group 4"/>
          <p:cNvGraphicFramePr>
            <a:graphicFrameLocks noGrp="1"/>
          </p:cNvGraphicFramePr>
          <p:nvPr/>
        </p:nvGraphicFramePr>
        <p:xfrm>
          <a:off x="1026160" y="1060450"/>
          <a:ext cx="7993380" cy="4716145"/>
        </p:xfrm>
        <a:graphic>
          <a:graphicData uri="http://schemas.openxmlformats.org/drawingml/2006/table">
            <a:tbl>
              <a:tblPr/>
              <a:tblGrid>
                <a:gridCol w="1511300"/>
                <a:gridCol w="1657350"/>
                <a:gridCol w="2825750"/>
                <a:gridCol w="1998980"/>
              </a:tblGrid>
              <a:tr h="448310">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问题</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提问背景</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解答参考</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掌握技巧</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r>
              <a:tr h="672465">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是不是新品？</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款式和功能是否最新</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、这款是我们店铺的明星产品，功能上满足家庭日常清洁需求，质量上顾客都是认可的，性价比超高；</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、强调功能、质量、性价比；</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r>
              <a:tr h="598170">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商品会不会是样品？</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有买过样品的经历，担心外观和质量</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、我们产品出厂之前均严格检查，保证每一台机器性能完好、配件完整、包装良好，保证宝贝全新，亲可</a:t>
                      </a: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100%</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放心；</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、解决客户担心问题，语气坚决；</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r>
              <a:tr h="598170">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是不是返修机？</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顾客担心商家信誉</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、我们产品出厂之前均严格检查，保证每一台机器性能完好、配件完整、包装良好，保证宝贝全新，亲可</a:t>
                      </a: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100%</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放心；</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、解决客户担心问题，语气坚决；</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r>
              <a:tr h="756285">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包装是如何的</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担心途中会破损</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、亲的担心我们明白的，我们发货之前会重新检查，包装内配有保护薄和泡沫用于保护和避震，建议亲收货前先开箱检查，如有破损请拒绝，再联系我们客服。</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、温馨提示和售后服务</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r>
              <a:tr h="756285">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是从哪里发货</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推算快递时间，货源出处</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、我们产品均由</a:t>
                      </a:r>
                      <a:r>
                        <a:rPr kumimoji="0" lang="en-US" alt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XX</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发货，经合作</a:t>
                      </a: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【XX</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快递</a:t>
                      </a: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安排寄出，由于机器涉及电池为保证安全途中走的是陆路运输，一线城市大约</a:t>
                      </a: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2-3</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天，二线城市</a:t>
                      </a: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5</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天左右，请耐心等候；</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、温馨提示，让客户清晰</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r>
              <a:tr h="886460">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有发票么</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报销和质量</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 本店可开据正规机打普通发票，如需开票请告知客服开票抬头名称，默认寄出时间为发货后</a:t>
                      </a: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15</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工作日</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内通过快递寄出；因每天出货量较大发票有限如巧遇发票已开完则相应延后补寄，给您带来不便敬请谅！</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、正常解答</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r>
            </a:tbl>
          </a:graphicData>
        </a:graphic>
      </p:graphicFrame>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p:nvPr>
            <p:ph type="title"/>
          </p:nvPr>
        </p:nvSpPr>
        <p:spPr/>
        <p:txBody>
          <a:bodyPr/>
          <a:p>
            <a:r>
              <a:rPr lang="zh-CN" altLang="en-US" dirty="0">
                <a:sym typeface="+mn-ea"/>
              </a:rPr>
              <a:t>退换货、退款</a:t>
            </a:r>
            <a:endParaRPr lang="zh-CN" altLang="en-US"/>
          </a:p>
        </p:txBody>
      </p:sp>
      <p:graphicFrame>
        <p:nvGraphicFramePr>
          <p:cNvPr id="17412" name="Group 4"/>
          <p:cNvGraphicFramePr>
            <a:graphicFrameLocks noGrp="1"/>
          </p:cNvGraphicFramePr>
          <p:nvPr/>
        </p:nvGraphicFramePr>
        <p:xfrm>
          <a:off x="808038" y="1006475"/>
          <a:ext cx="7920038" cy="5527676"/>
        </p:xfrm>
        <a:graphic>
          <a:graphicData uri="http://schemas.openxmlformats.org/drawingml/2006/table">
            <a:tbl>
              <a:tblPr/>
              <a:tblGrid>
                <a:gridCol w="1511300"/>
                <a:gridCol w="1441450"/>
                <a:gridCol w="3311525"/>
                <a:gridCol w="1655762"/>
              </a:tblGrid>
              <a:tr h="673100">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问题</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提问背景</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解答参考</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掌握技巧</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r>
              <a:tr h="622300">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买了不喜欢可以退货？</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担心图片和实物差异</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、我们的服务政策：</a:t>
                      </a: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7</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天无理由退货，</a:t>
                      </a: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15</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天无理由换货；只需产品不影响二次销售，配件齐全。</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阐明政策并解析</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【生鲜水果等易耗品不支持退换货，赔付就好】</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r>
              <a:tr h="649288">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如果超出</a:t>
                      </a: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15</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天如何处理</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担心售后</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如果产品已经超出无理由退换货时间，非质量问题是不支持退换货的，我们产品均保修一年，亲可放心使用；</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阐明政策并解析</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r>
              <a:tr h="854075">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退换货有什么流程？</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不了解</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、亲，可以看看我们的‘退换货须知’；</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2</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、亲有退换要求的，请及时告知我们，说明情况，我们会按实际情况合理为您办理的；</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3</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、如果是质量问题，请拍照和描述情况，我们会为您处理；</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提醒对方阅读条款</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r>
              <a:tr h="854075">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配件没了可不可以退货？</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了解问题</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、原则上是不允许的。（看顾客反应）</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2</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、（顾客再次咨询）当然，这个是可以协商的，我们会跟进实际情况人性化处理；</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3</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、（呵呵，以前有出现过类似的情况，顾客承担配件费用即可）不直接说</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提醒客户使用和保证配件齐全</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r>
              <a:tr h="673100">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退货要用什么快递</a:t>
                      </a: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细心顾客</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、请尽量用圆通、申通、韵达等经济快递，请您先垫付，到时候一并给您退款补偿，请勿寄到付件仓库会拒收的；</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和客户详细说明，以免拒签或者退换货时间太久</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r>
              <a:tr h="500063">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退换货邮费谁支付？</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关心核心问题</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、除质量问题的退换货，由本店支付；  其他退款原因：我不喜欢、</a:t>
                      </a: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7</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天无理由等退换货，由顾客承担寄回运费；</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详细说明</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r>
              <a:tr h="701675">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退货时的退款时怎样算的？</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问的细致</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、待仓库收到退货后检查无误，我们会通过您申请的退款订单确认，退回原支付账号；</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2</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、质量问题退回先垫付运费的，我们会和货款一起办理，运费会退回支付宝账户上；</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详细说明</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p:nvPr>
            <p:ph type="title"/>
          </p:nvPr>
        </p:nvSpPr>
        <p:spPr/>
        <p:txBody>
          <a:bodyPr/>
          <a:p>
            <a:r>
              <a:rPr lang="zh-CN" altLang="en-US"/>
              <a:t>库存，缺货</a:t>
            </a:r>
            <a:endParaRPr lang="zh-CN" altLang="en-US"/>
          </a:p>
        </p:txBody>
      </p:sp>
      <p:graphicFrame>
        <p:nvGraphicFramePr>
          <p:cNvPr id="19460" name="Group 4"/>
          <p:cNvGraphicFramePr>
            <a:graphicFrameLocks noGrp="1"/>
          </p:cNvGraphicFramePr>
          <p:nvPr/>
        </p:nvGraphicFramePr>
        <p:xfrm>
          <a:off x="797878" y="1055370"/>
          <a:ext cx="7920038" cy="3240088"/>
        </p:xfrm>
        <a:graphic>
          <a:graphicData uri="http://schemas.openxmlformats.org/drawingml/2006/table">
            <a:tbl>
              <a:tblPr/>
              <a:tblGrid>
                <a:gridCol w="1511300"/>
                <a:gridCol w="1441450"/>
                <a:gridCol w="3311525"/>
                <a:gridCol w="1655762"/>
              </a:tblGrid>
              <a:tr h="673100">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问题</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提问背景</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解答参考</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掌握技巧</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r>
              <a:tr h="701675">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商品一定有货吗？</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慎重选择买家</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、亲，拍下均有库存的，现在活动</a:t>
                      </a: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XXX</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a:t>
                      </a: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16</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点之前下单可优先发货哦；</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2</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、亲，库存是有货的，不过不多了哦，这款是我们热卖的产品，亲可尽快下单呢；</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、告知活动和库存不多</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r>
              <a:tr h="701675">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到时候拍下付款后没货怎办？</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不放心 吃过亏</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、目前我们的库存是比较严格，亲可放心拍下；</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2</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、因为拍下和出货有时间差，有时候会出现您说的情况，不过我们家缺货的情况大约只有</a:t>
                      </a: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5%</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以下，亲不放心的可以先付款哦；</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、告知我们库存情况，尽快让客户下单</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r>
              <a:tr h="515938">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能不能先确定有货</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不放心，希望踏实后再买</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、如果您喜欢的，一般都是有货的，明天可以给您发货了，您不下单的，就可能错过了；</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、给顾客信心</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r>
              <a:tr h="647700">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以后还会有货吗？</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很希望买这款</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、看得出亲的诚心，目前这款已经停产了，我推荐另外一个性价比更高的款式给您呢，（连接）这款顾客好评超好呢</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、不能说没 推荐代替品</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r>
            </a:tbl>
          </a:graphicData>
        </a:graphic>
      </p:graphicFrame>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p:nvPr>
            <p:ph type="title"/>
          </p:nvPr>
        </p:nvSpPr>
        <p:spPr/>
        <p:txBody>
          <a:bodyPr/>
          <a:p>
            <a:r>
              <a:rPr lang="zh-CN" altLang="en-US"/>
              <a:t>支付和退款</a:t>
            </a:r>
            <a:endParaRPr lang="zh-CN" altLang="en-US"/>
          </a:p>
        </p:txBody>
      </p:sp>
      <p:graphicFrame>
        <p:nvGraphicFramePr>
          <p:cNvPr id="21508" name="Group 4"/>
          <p:cNvGraphicFramePr>
            <a:graphicFrameLocks noGrp="1"/>
          </p:cNvGraphicFramePr>
          <p:nvPr/>
        </p:nvGraphicFramePr>
        <p:xfrm>
          <a:off x="778828" y="1122045"/>
          <a:ext cx="7920038" cy="3937000"/>
        </p:xfrm>
        <a:graphic>
          <a:graphicData uri="http://schemas.openxmlformats.org/drawingml/2006/table">
            <a:tbl>
              <a:tblPr/>
              <a:tblGrid>
                <a:gridCol w="1511300"/>
                <a:gridCol w="1441450"/>
                <a:gridCol w="3311525"/>
                <a:gridCol w="1655762"/>
              </a:tblGrid>
              <a:tr h="673100">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问题</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提问背景</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解答参考</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掌握技巧</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r>
              <a:tr h="622300">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我是新手，怎样买您们家的东西</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新手 尝试网购</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、亲在宝贝页面，找到页面左上方的“立刻购买”，点击后根据页面提醒进行付款操作，最后完成支付宝操作，付款成功；</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清晰明了的告知客户</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r>
              <a:tr h="504825">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支付宝怎样操作</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新手 不熟悉操作</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、付款过程中，会弹出支付宝的支付页面，按页面提示操作完成付款；</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、不要过分告诉客户操作</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r>
              <a:tr h="673100">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支付宝密码忘记了，退款能否退其他账户，或者银行卡</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经常碰到</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、为确保亲能顺利收到退款，我们是退货亲付款的支付宝账号上，这样也是为了双方的交易安全，也有一个付款凭据。亲忘记密码可联系支付宝客服办理相关手续。</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、准确告知</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r>
              <a:tr h="1463675">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你们不是说已经退款吗？为何我还没收到</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顾客比较急</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、亲，我们先核实下情况，您先稍等下哦；</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情况一已经退款成功：亲，查看是退款成功了，亲可查询亲付款的支付宝，如果是支付宝余额支付的，退回是支付宝余额上；如果亲是通过支付宝网银付款，退款是退回原路的；</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情况二没退款成功：亲，很抱歉，我们这边马上给亲您安排，这个我们的疏忽，亲您稍等。（马上处理）</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、按实际情况处理</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r>
            </a:tbl>
          </a:graphicData>
        </a:graphic>
      </p:graphicFrame>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
        <p:nvSpPr>
          <p:cNvPr id="2" name="文本框 1"/>
          <p:cNvSpPr txBox="1"/>
          <p:nvPr/>
        </p:nvSpPr>
        <p:spPr>
          <a:xfrm>
            <a:off x="8896350" y="2362200"/>
            <a:ext cx="1097280" cy="368300"/>
          </a:xfrm>
          <a:prstGeom prst="rect">
            <a:avLst/>
          </a:prstGeom>
          <a:noFill/>
        </p:spPr>
        <p:txBody>
          <a:bodyPr wrap="none" rtlCol="0" anchor="t">
            <a:spAutoFit/>
          </a:bodyPr>
          <a:p>
            <a:r>
              <a:rPr lang="zh-CN" altLang="en-US">
                <a:solidFill>
                  <a:srgbClr val="FF0000"/>
                </a:solidFill>
              </a:rPr>
              <a:t>为什么？</a:t>
            </a:r>
            <a:endParaRPr lang="zh-CN" altLang="en-US">
              <a:solidFill>
                <a:srgbClr val="FF0000"/>
              </a:solidFill>
            </a:endParaRPr>
          </a:p>
        </p:txBody>
      </p:sp>
      <p:sp>
        <p:nvSpPr>
          <p:cNvPr id="4" name="左箭头 3"/>
          <p:cNvSpPr/>
          <p:nvPr/>
        </p:nvSpPr>
        <p:spPr>
          <a:xfrm>
            <a:off x="8657590" y="2496185"/>
            <a:ext cx="297815" cy="9906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p:nvPr>
            <p:ph type="title"/>
          </p:nvPr>
        </p:nvSpPr>
        <p:spPr/>
        <p:txBody>
          <a:bodyPr/>
          <a:p>
            <a:r>
              <a:rPr lang="zh-CN" altLang="en-US"/>
              <a:t>发货速度，快递单号</a:t>
            </a:r>
            <a:endParaRPr lang="zh-CN" altLang="en-US"/>
          </a:p>
        </p:txBody>
      </p:sp>
      <p:graphicFrame>
        <p:nvGraphicFramePr>
          <p:cNvPr id="23556" name="Group 4"/>
          <p:cNvGraphicFramePr>
            <a:graphicFrameLocks noGrp="1"/>
          </p:cNvGraphicFramePr>
          <p:nvPr/>
        </p:nvGraphicFramePr>
        <p:xfrm>
          <a:off x="759143" y="1098550"/>
          <a:ext cx="7920038" cy="4660900"/>
        </p:xfrm>
        <a:graphic>
          <a:graphicData uri="http://schemas.openxmlformats.org/drawingml/2006/table">
            <a:tbl>
              <a:tblPr/>
              <a:tblGrid>
                <a:gridCol w="1511300"/>
                <a:gridCol w="1441450"/>
                <a:gridCol w="3311525"/>
                <a:gridCol w="1655762"/>
              </a:tblGrid>
              <a:tr h="673100">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问题</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提问背景</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解答参考</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掌握技巧</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r>
              <a:tr h="622300">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什么时候发货，今天能发货吗？</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日常问题</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、亲，</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17</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点之前付款订单安排当天发货，亲可尽快付款我会优先安排的；</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、说明操作时间</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r>
              <a:tr h="1006475">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用什么快递，什么时候能到？</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日常问题</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、本店包邮宝贝默认合作的</a:t>
                      </a:r>
                      <a:r>
                        <a:rPr kumimoji="0" lang="en-US" alt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XX</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快递，如</a:t>
                      </a:r>
                      <a:r>
                        <a:rPr kumimoji="0" lang="en-US" alt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XX</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快递不到的地区将安排转发</a:t>
                      </a: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EMS</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经济快递。因其他快递我们不是长期合作关系，不保证能按时来收取件，也影响发货时效。一线城市大约</a:t>
                      </a: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2-3</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天，二线城市</a:t>
                      </a: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5</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天左右，请耐心等候</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、说明要点</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r>
              <a:tr h="673100">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换快递需要加钱么？</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日常问题</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、看来亲很关心快递公司的情况，如亲急要可补</a:t>
                      </a: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25</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元发顺丰呢，时间会稍微快点</a:t>
                      </a:r>
                      <a:r>
                        <a:rPr kumimoji="0" lang="en-US" alt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【没有可说我们快递公司是</a:t>
                      </a:r>
                      <a:r>
                        <a:rPr kumimoji="0" lang="en-US" alt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VIP</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合作用户，速度都很快的呢亲，您急需的话我帮您备注加急】</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、说明要点</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r>
              <a:tr h="701675">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你们家发货怎么这么慢？</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还没收到货 着急</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、不好意思，您是还没收到货吗？我帮您查下情况，您稍等下；</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2</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亲</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，实在是抱歉的呢，这边立马给您反馈快递客服，我这边稍后催促快递，尽快给您派送；</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、安抚并跟进</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r>
              <a:tr h="434975">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说发货了，但是查快递号没见着</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不相信 要确认</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、亲，不要着急，快递一般是晚上</a:t>
                      </a: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6</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点左右才来收件的，亲可</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10</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点之后再查看快递信息更新；</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、说明要点</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r>
              <a:tr h="549275">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我的订单显示等待卖家发货，是不是没发货啊？</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怀疑</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、我帮您核实下，应该是已经发货的，不要着急；</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2</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、（核实情况）亲，已经是发货成功的，仓库后台还没跟进发货上传呢，亲您放心；</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、要以实际情况操作，不虚假</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r>
            </a:tbl>
          </a:graphicData>
        </a:graphic>
      </p:graphicFrame>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p:nvPr>
            <p:ph type="title"/>
          </p:nvPr>
        </p:nvSpPr>
        <p:spPr/>
        <p:txBody>
          <a:bodyPr/>
          <a:p>
            <a:r>
              <a:rPr lang="zh-CN" altLang="en-US"/>
              <a:t>投诉</a:t>
            </a:r>
            <a:endParaRPr lang="zh-CN" altLang="en-US"/>
          </a:p>
        </p:txBody>
      </p:sp>
      <p:graphicFrame>
        <p:nvGraphicFramePr>
          <p:cNvPr id="25604" name="Group 4"/>
          <p:cNvGraphicFramePr>
            <a:graphicFrameLocks noGrp="1"/>
          </p:cNvGraphicFramePr>
          <p:nvPr/>
        </p:nvGraphicFramePr>
        <p:xfrm>
          <a:off x="701993" y="1112520"/>
          <a:ext cx="7920038" cy="3527425"/>
        </p:xfrm>
        <a:graphic>
          <a:graphicData uri="http://schemas.openxmlformats.org/drawingml/2006/table">
            <a:tbl>
              <a:tblPr/>
              <a:tblGrid>
                <a:gridCol w="1511300"/>
                <a:gridCol w="1296987"/>
                <a:gridCol w="3455988"/>
                <a:gridCol w="1655762"/>
              </a:tblGrid>
              <a:tr h="673100">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问题</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提问背景</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解答参考</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掌握技巧</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r>
              <a:tr h="911225">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您们服务真差，我要投诉您们</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受到不公正的礼遇或服务态度差</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、了解实际情况，做出判断，属于我们自身还是顾客原因；</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2</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、如果是我们工作失误导致，诚恳向顾客道歉，顾客不消气的，可送赠品或优惠劵等弥补顾客；</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3</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、及时上报主管，做好档案记录；</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、先了解问题，让客户尽情倾述，表示一定处理好</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r>
              <a:tr h="415925">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您工号多少</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、可以告知工号</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r>
              <a:tr h="1527175">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我要投诉你们给差评</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气话或要挟</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、如果是我们工作失误造成，我们会做出相应的处理和补偿，您放心；</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2</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、我们店铺以诚信经营为核心，主要是我们问题，一定会给亲一个满意的解决方法，您看我这边给您申请优惠劵或礼包，不好意思，亲这个一定要收哦；</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3</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、亲，不知道我这样的处理您满不满意？亲有问题可以协商解决的，我们也欢迎亲下次还能光临我们店铺，好评差评都是给人家看的，我们自己有实际优惠才是真道理呢。</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1</a:t>
                      </a:r>
                      <a:r>
                        <a:rPr lang="zh-CN" altLang="en-US" sz="100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安排相应补偿，尽量安抚客户，可以进行电话沟通，表示真诚</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r>
            </a:tbl>
          </a:graphicData>
        </a:graphic>
      </p:graphicFrame>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总结</a:t>
            </a:r>
            <a:endParaRPr lang="zh-CN" altLang="en-US" dirty="0"/>
          </a:p>
        </p:txBody>
      </p:sp>
      <p:sp>
        <p:nvSpPr>
          <p:cNvPr id="3" name="内容占位符 2"/>
          <p:cNvSpPr>
            <a:spLocks noGrp="1"/>
          </p:cNvSpPr>
          <p:nvPr>
            <p:ph idx="1"/>
          </p:nvPr>
        </p:nvSpPr>
        <p:spPr/>
        <p:txBody>
          <a:bodyPr/>
          <a:lstStyle/>
          <a:p>
            <a:pPr marL="457200" indent="-457200">
              <a:buFont typeface="+mj-lt"/>
              <a:buAutoNum type="arabicPeriod"/>
            </a:pPr>
            <a:r>
              <a:rPr lang="zh-CN" altLang="en-US" b="1" dirty="0">
                <a:solidFill>
                  <a:srgbClr val="4D4D4D"/>
                </a:solidFill>
                <a:latin typeface="微软雅黑" panose="020B0503020204020204" charset="-122"/>
                <a:ea typeface="微软雅黑" panose="020B0503020204020204" charset="-122"/>
                <a:sym typeface="微软雅黑" panose="020B0503020204020204" charset="-122"/>
              </a:rPr>
              <a:t>网店客服要比实体店客服更要懂得“察言观色”。即使是对着电脑，隔着屏幕跟顾客沟通，也要学会“察言观色”揣摩他人的喜好。要从顾客文字中的一言一个旺旺表情去用心了解，他喜欢什么产品，他在意哪些问题。顾客看不到你，不知道你说这句话的时候的表情是和蔼可亲的还是冷淡沉闷的。这时候，就需要多用些轻快活泼的文字，再加一些愉悦可爱的表情，让顾客知道我们在很诚恳的为他服务。网店顾客对于产品的不了解，很感兴趣但是不是很确定，这时候我们要运用对产品的了解和专业的知识，及时细心的帮他了解和清楚我们产品的特点，使用方法等，免除他的后顾之忧。</a:t>
            </a:r>
            <a:endParaRPr lang="zh-CN" altLang="en-US" dirty="0"/>
          </a:p>
        </p:txBody>
      </p:sp>
      <p:sp>
        <p:nvSpPr>
          <p:cNvPr id="5" name="幻灯片编号占位符 4"/>
          <p:cNvSpPr>
            <a:spLocks noGrp="1"/>
          </p:cNvSpPr>
          <p:nvPr>
            <p:ph type="sldNum" sz="quarter" idx="12"/>
          </p:nvPr>
        </p:nvSpPr>
        <p:spPr/>
        <p:txBody>
          <a:bodyPr/>
          <a:lstStyle/>
          <a:p>
            <a:fld id="{1F635950-07F0-4B50-A63D-04BC7B7435F6}" type="slidenum">
              <a:rPr lang="zh-CN" altLang="en-US" smtClean="0"/>
            </a:fld>
            <a:endParaRPr lang="zh-CN" altLang="en-US"/>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advTm="3000">
        <p14:shred/>
      </p:transition>
    </mc:Choice>
    <mc:Fallback>
      <p:transition spd="slow" advTm="3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276600" y="3476295"/>
            <a:ext cx="8077200" cy="1325563"/>
          </a:xfrm>
        </p:spPr>
        <p:txBody>
          <a:bodyPr/>
          <a:lstStyle/>
          <a:p>
            <a:r>
              <a:rPr lang="zh-CN" altLang="en-US" sz="4400" dirty="0">
                <a:sym typeface="+mn-ea"/>
              </a:rPr>
              <a:t>合理运用话术促进成交</a:t>
            </a:r>
            <a:br>
              <a:rPr lang="zh-CN" altLang="en-US" sz="4400" dirty="0">
                <a:solidFill>
                  <a:schemeClr val="bg1"/>
                </a:solidFill>
              </a:rPr>
            </a:br>
            <a:endParaRPr lang="zh-CN" altLang="en-US" sz="4400" dirty="0"/>
          </a:p>
        </p:txBody>
      </p:sp>
      <p:sp>
        <p:nvSpPr>
          <p:cNvPr id="4" name="灯片编号占位符 3"/>
          <p:cNvSpPr>
            <a:spLocks noGrp="1"/>
          </p:cNvSpPr>
          <p:nvPr>
            <p:ph type="sldNum" sz="quarter" idx="12"/>
          </p:nvPr>
        </p:nvSpPr>
        <p:spPr/>
        <p:txBody>
          <a:bodyPr/>
          <a:lstStyle/>
          <a:p>
            <a:fld id="{1F635950-07F0-4B50-A63D-04BC7B7435F6}" type="slidenum">
              <a:rPr lang="zh-CN" altLang="en-US" smtClean="0"/>
            </a:fld>
            <a:endParaRPr lang="zh-CN" altLang="en-US"/>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prestige"/>
      </p:transition>
    </mc:Choice>
    <mc:Fallback>
      <p:transition spd="slow" advTm="3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6"/>
          <p:cNvSpPr/>
          <p:nvPr/>
        </p:nvSpPr>
        <p:spPr>
          <a:xfrm>
            <a:off x="1547813" y="700088"/>
            <a:ext cx="4321175" cy="503237"/>
          </a:xfrm>
          <a:prstGeom prst="rect">
            <a:avLst/>
          </a:prstGeom>
          <a:noFill/>
          <a:ln w="9525">
            <a:noFill/>
          </a:ln>
        </p:spPr>
        <p:txBody>
          <a:bodyPr anchor="t">
            <a:spAutoFit/>
          </a:bodyPr>
          <a:p>
            <a:pPr>
              <a:lnSpc>
                <a:spcPct val="150000"/>
              </a:lnSpc>
            </a:pPr>
            <a:r>
              <a:rPr lang="zh-CN" altLang="en-US" b="1" dirty="0">
                <a:solidFill>
                  <a:srgbClr val="000000"/>
                </a:solidFill>
                <a:latin typeface="微软雅黑" panose="020B0503020204020204" charset="-122"/>
                <a:ea typeface="微软雅黑" panose="020B0503020204020204" charset="-122"/>
                <a:sym typeface="微软雅黑" panose="020B0503020204020204" charset="-122"/>
              </a:rPr>
              <a:t>议价买家的心理分析</a:t>
            </a:r>
            <a:endParaRPr lang="zh-CN" altLang="en-US" b="1" dirty="0">
              <a:solidFill>
                <a:srgbClr val="000000"/>
              </a:solidFill>
              <a:latin typeface="微软雅黑" panose="020B0503020204020204" charset="-122"/>
              <a:ea typeface="微软雅黑" panose="020B0503020204020204" charset="-122"/>
              <a:sym typeface="微软雅黑" panose="020B0503020204020204" charset="-122"/>
            </a:endParaRPr>
          </a:p>
        </p:txBody>
      </p:sp>
      <p:grpSp>
        <p:nvGrpSpPr>
          <p:cNvPr id="14" name="组合 24"/>
          <p:cNvGrpSpPr/>
          <p:nvPr/>
        </p:nvGrpSpPr>
        <p:grpSpPr>
          <a:xfrm>
            <a:off x="1547813" y="1087438"/>
            <a:ext cx="4897437" cy="231775"/>
            <a:chOff x="0" y="0"/>
            <a:chExt cx="4896395" cy="232166"/>
          </a:xfrm>
        </p:grpSpPr>
        <p:sp>
          <p:nvSpPr>
            <p:cNvPr id="15" name="直接连接符 25"/>
            <p:cNvSpPr/>
            <p:nvPr/>
          </p:nvSpPr>
          <p:spPr>
            <a:xfrm>
              <a:off x="0" y="108324"/>
              <a:ext cx="4680371" cy="1"/>
            </a:xfrm>
            <a:prstGeom prst="line">
              <a:avLst/>
            </a:prstGeom>
            <a:ln w="19050" cap="flat" cmpd="sng">
              <a:solidFill>
                <a:srgbClr val="7F7F7F"/>
              </a:solidFill>
              <a:prstDash val="sysDot"/>
              <a:round/>
              <a:headEnd type="none" w="med" len="med"/>
              <a:tailEnd type="oval" w="med" len="med"/>
            </a:ln>
          </p:spPr>
        </p:sp>
        <p:sp>
          <p:nvSpPr>
            <p:cNvPr id="16" name="椭圆 40"/>
            <p:cNvSpPr/>
            <p:nvPr/>
          </p:nvSpPr>
          <p:spPr>
            <a:xfrm>
              <a:off x="4680371" y="0"/>
              <a:ext cx="216024" cy="232166"/>
            </a:xfrm>
            <a:prstGeom prst="ellipse">
              <a:avLst/>
            </a:prstGeom>
            <a:noFill/>
            <a:ln w="25400" cap="flat" cmpd="sng">
              <a:solidFill>
                <a:srgbClr val="7F7F7F"/>
              </a:solidFill>
              <a:prstDash val="solid"/>
              <a:round/>
              <a:headEnd type="none" w="med" len="med"/>
              <a:tailEnd type="none" w="med" len="med"/>
            </a:ln>
          </p:spPr>
          <p:txBody>
            <a:bodyPr anchor="ctr"/>
            <a:p>
              <a:pPr algn="ctr"/>
              <a:endParaRPr lang="zh-CN" altLang="zh-CN" dirty="0">
                <a:solidFill>
                  <a:srgbClr val="FFFFFF"/>
                </a:solidFill>
                <a:latin typeface="Calibri" panose="020F0502020204030204" pitchFamily="34" charset="0"/>
                <a:ea typeface="Calibri" panose="020F0502020204030204" pitchFamily="34" charset="0"/>
                <a:sym typeface="Calibri" panose="020F0502020204030204" pitchFamily="34" charset="0"/>
              </a:endParaRPr>
            </a:p>
          </p:txBody>
        </p:sp>
      </p:grpSp>
      <p:sp>
        <p:nvSpPr>
          <p:cNvPr id="17" name="直接连接符 41"/>
          <p:cNvSpPr/>
          <p:nvPr/>
        </p:nvSpPr>
        <p:spPr>
          <a:xfrm>
            <a:off x="1055688" y="1924050"/>
            <a:ext cx="1587" cy="2663825"/>
          </a:xfrm>
          <a:prstGeom prst="line">
            <a:avLst/>
          </a:prstGeom>
          <a:ln w="9525" cap="flat" cmpd="sng">
            <a:solidFill>
              <a:srgbClr val="7F7F7F"/>
            </a:solidFill>
            <a:prstDash val="solid"/>
            <a:round/>
            <a:headEnd type="none" w="med" len="med"/>
            <a:tailEnd type="none" w="med" len="med"/>
          </a:ln>
        </p:spPr>
      </p:sp>
      <p:sp>
        <p:nvSpPr>
          <p:cNvPr id="18" name="TextBox 7"/>
          <p:cNvSpPr/>
          <p:nvPr/>
        </p:nvSpPr>
        <p:spPr>
          <a:xfrm>
            <a:off x="827088" y="2278063"/>
            <a:ext cx="457200" cy="1954212"/>
          </a:xfrm>
          <a:prstGeom prst="rect">
            <a:avLst/>
          </a:prstGeom>
          <a:solidFill>
            <a:schemeClr val="bg1"/>
          </a:solidFill>
          <a:ln w="9525">
            <a:noFill/>
          </a:ln>
        </p:spPr>
        <p:txBody>
          <a:bodyPr anchor="ctr"/>
          <a:p>
            <a:pPr algn="ctr"/>
            <a:r>
              <a:rPr lang="zh-CN" altLang="en-US" sz="2800" b="1" dirty="0">
                <a:solidFill>
                  <a:srgbClr val="C00000"/>
                </a:solidFill>
                <a:latin typeface="微软雅黑" panose="020B0503020204020204" charset="-122"/>
                <a:ea typeface="微软雅黑" panose="020B0503020204020204" charset="-122"/>
                <a:sym typeface="微软雅黑" panose="020B0503020204020204" charset="-122"/>
              </a:rPr>
              <a:t>技巧篇</a:t>
            </a:r>
            <a:endParaRPr lang="zh-CN" altLang="en-US" dirty="0">
              <a:latin typeface="Arial" panose="020B0604020202020204" pitchFamily="34" charset="0"/>
              <a:ea typeface="宋体" panose="02010600030101010101" pitchFamily="2" charset="-122"/>
            </a:endParaRPr>
          </a:p>
        </p:txBody>
      </p:sp>
      <p:sp>
        <p:nvSpPr>
          <p:cNvPr id="19" name="Text Box 17"/>
          <p:cNvSpPr txBox="1"/>
          <p:nvPr/>
        </p:nvSpPr>
        <p:spPr>
          <a:xfrm>
            <a:off x="1979613" y="2139950"/>
            <a:ext cx="3295650" cy="365125"/>
          </a:xfrm>
          <a:prstGeom prst="rect">
            <a:avLst/>
          </a:prstGeom>
          <a:noFill/>
          <a:ln w="9525">
            <a:noFill/>
          </a:ln>
        </p:spPr>
        <p:txBody>
          <a:bodyPr anchor="t">
            <a:spAutoFit/>
          </a:bodyPr>
          <a:p>
            <a:endParaRPr lang="zh-CN" altLang="zh-CN" dirty="0">
              <a:latin typeface="Arial" panose="020B0604020202020204" pitchFamily="34" charset="0"/>
              <a:ea typeface="宋体" panose="02010600030101010101" pitchFamily="2" charset="-122"/>
            </a:endParaRPr>
          </a:p>
        </p:txBody>
      </p:sp>
      <p:graphicFrame>
        <p:nvGraphicFramePr>
          <p:cNvPr id="20" name="Group 18"/>
          <p:cNvGraphicFramePr>
            <a:graphicFrameLocks noGrp="1"/>
          </p:cNvGraphicFramePr>
          <p:nvPr/>
        </p:nvGraphicFramePr>
        <p:xfrm>
          <a:off x="1548130" y="1635125"/>
          <a:ext cx="7390130" cy="2376805"/>
        </p:xfrm>
        <a:graphic>
          <a:graphicData uri="http://schemas.openxmlformats.org/drawingml/2006/table">
            <a:tbl>
              <a:tblPr/>
              <a:tblGrid>
                <a:gridCol w="1707515"/>
                <a:gridCol w="5682615"/>
              </a:tblGrid>
              <a:tr h="854075">
                <a:tc gridSpan="2">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sz="12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Calibri" panose="020F0502020204030204" pitchFamily="34" charset="0"/>
                        </a:rPr>
                        <a:t>每个买家议价的方式都不同，所以我们先要分析买家的心理，大致有三种</a:t>
                      </a:r>
                      <a:endParaRPr kumimoji="0" lang="zh-CN" sz="12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Calibri" panose="020F0502020204030204"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0000"/>
                    </a:solidFill>
                  </a:tcPr>
                </a:tc>
                <a:tc hMerge="1">
                  <a:tcPr/>
                </a:tc>
              </a:tr>
              <a:tr h="506413">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200" b="1" i="0" u="none" strike="noStrike" cap="none" normalizeH="0" baseline="0" smtClean="0">
                          <a:ln>
                            <a:noFill/>
                          </a:ln>
                          <a:solidFill>
                            <a:schemeClr val="hlink"/>
                          </a:solidFill>
                          <a:effectLst/>
                          <a:latin typeface="Calibri" panose="020F0502020204030204" pitchFamily="34" charset="0"/>
                          <a:ea typeface="宋体" panose="02010600030101010101" pitchFamily="2" charset="-122"/>
                          <a:sym typeface="Calibri" panose="020F0502020204030204" pitchFamily="34" charset="0"/>
                        </a:rPr>
                        <a:t>A</a:t>
                      </a:r>
                      <a:r>
                        <a:rPr kumimoji="0" lang="zh-CN" sz="1200" b="1" i="0" u="none" strike="noStrike" cap="none" normalizeH="0" baseline="0" smtClean="0">
                          <a:ln>
                            <a:noFill/>
                          </a:ln>
                          <a:solidFill>
                            <a:schemeClr val="hlink"/>
                          </a:solidFill>
                          <a:effectLst/>
                          <a:latin typeface="Calibri" panose="020F0502020204030204" pitchFamily="34" charset="0"/>
                          <a:ea typeface="宋体" panose="02010600030101010101" pitchFamily="2" charset="-122"/>
                          <a:sym typeface="Calibri" panose="020F0502020204030204" pitchFamily="34" charset="0"/>
                        </a:rPr>
                        <a:t>找心理平衡</a:t>
                      </a:r>
                      <a:endParaRPr kumimoji="0" lang="zh-CN" sz="1200" b="1" i="0" u="none" strike="noStrike" cap="none" normalizeH="0" baseline="0" smtClean="0">
                        <a:ln>
                          <a:noFill/>
                        </a:ln>
                        <a:solidFill>
                          <a:schemeClr val="hlink"/>
                        </a:solidFill>
                        <a:effectLst/>
                        <a:latin typeface="Calibri" panose="020F0502020204030204" pitchFamily="34" charset="0"/>
                        <a:ea typeface="宋体" panose="02010600030101010101" pitchFamily="2" charset="-122"/>
                        <a:sym typeface="Calibri" panose="020F0502020204030204"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sz="12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跟多家对比、讨价还价来获得“满足感”</a:t>
                      </a:r>
                      <a:endParaRPr kumimoji="0" lang="zh-CN" sz="12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200" b="1" i="0" u="none" strike="noStrike" cap="none" normalizeH="0" baseline="0" smtClean="0">
                          <a:ln>
                            <a:noFill/>
                          </a:ln>
                          <a:solidFill>
                            <a:schemeClr val="hlink"/>
                          </a:solidFill>
                          <a:effectLst/>
                          <a:latin typeface="Calibri" panose="020F0502020204030204" pitchFamily="34" charset="0"/>
                          <a:ea typeface="宋体" panose="02010600030101010101" pitchFamily="2" charset="-122"/>
                          <a:sym typeface="Calibri" panose="020F0502020204030204" pitchFamily="34" charset="0"/>
                        </a:rPr>
                        <a:t>B</a:t>
                      </a:r>
                      <a:r>
                        <a:rPr kumimoji="0" lang="zh-CN" sz="1200" b="1" i="0" u="none" strike="noStrike" cap="none" normalizeH="0" baseline="0" smtClean="0">
                          <a:ln>
                            <a:noFill/>
                          </a:ln>
                          <a:solidFill>
                            <a:schemeClr val="hlink"/>
                          </a:solidFill>
                          <a:effectLst/>
                          <a:latin typeface="Calibri" panose="020F0502020204030204" pitchFamily="34" charset="0"/>
                          <a:ea typeface="宋体" panose="02010600030101010101" pitchFamily="2" charset="-122"/>
                          <a:sym typeface="Calibri" panose="020F0502020204030204" pitchFamily="34" charset="0"/>
                        </a:rPr>
                        <a:t>爱占小便宜</a:t>
                      </a:r>
                      <a:endParaRPr kumimoji="0" lang="zh-CN" sz="1200" b="1" i="0" u="none" strike="noStrike" cap="none" normalizeH="0" baseline="0" smtClean="0">
                        <a:ln>
                          <a:noFill/>
                        </a:ln>
                        <a:solidFill>
                          <a:schemeClr val="hlink"/>
                        </a:solidFill>
                        <a:effectLst/>
                        <a:latin typeface="Calibri" panose="020F0502020204030204" pitchFamily="34" charset="0"/>
                        <a:ea typeface="宋体" panose="02010600030101010101" pitchFamily="2" charset="-122"/>
                        <a:sym typeface="Calibri" panose="020F0502020204030204"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sz="12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索要礼物</a:t>
                      </a:r>
                      <a:r>
                        <a:rPr kumimoji="0" lang="zh-CN" altLang="zh-CN" sz="12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  </a:t>
                      </a:r>
                      <a:r>
                        <a:rPr kumimoji="0" lang="zh-CN" sz="12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钱款差一点点</a:t>
                      </a:r>
                      <a:r>
                        <a:rPr kumimoji="0" lang="zh-CN" altLang="zh-CN" sz="12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a:t>
                      </a:r>
                      <a:endParaRPr kumimoji="0" lang="zh-CN" altLang="zh-CN" sz="12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200" b="1" i="0" u="none" strike="noStrike" cap="none" normalizeH="0" baseline="0" smtClean="0">
                          <a:ln>
                            <a:noFill/>
                          </a:ln>
                          <a:solidFill>
                            <a:schemeClr val="hlink"/>
                          </a:solidFill>
                          <a:effectLst/>
                          <a:latin typeface="Calibri" panose="020F0502020204030204" pitchFamily="34" charset="0"/>
                          <a:ea typeface="宋体" panose="02010600030101010101" pitchFamily="2" charset="-122"/>
                          <a:sym typeface="Calibri" panose="020F0502020204030204" pitchFamily="34" charset="0"/>
                        </a:rPr>
                        <a:t>C</a:t>
                      </a:r>
                      <a:r>
                        <a:rPr kumimoji="0" lang="zh-CN" sz="1200" b="1" i="0" u="none" strike="noStrike" cap="none" normalizeH="0" baseline="0" smtClean="0">
                          <a:ln>
                            <a:noFill/>
                          </a:ln>
                          <a:solidFill>
                            <a:schemeClr val="hlink"/>
                          </a:solidFill>
                          <a:effectLst/>
                          <a:latin typeface="Calibri" panose="020F0502020204030204" pitchFamily="34" charset="0"/>
                          <a:ea typeface="宋体" panose="02010600030101010101" pitchFamily="2" charset="-122"/>
                          <a:sym typeface="Calibri" panose="020F0502020204030204" pitchFamily="34" charset="0"/>
                        </a:rPr>
                        <a:t>习惯性议价</a:t>
                      </a:r>
                      <a:endParaRPr kumimoji="0" lang="zh-CN" sz="1200" b="1" i="0" u="none" strike="noStrike" cap="none" normalizeH="0" baseline="0" smtClean="0">
                        <a:ln>
                          <a:noFill/>
                        </a:ln>
                        <a:solidFill>
                          <a:schemeClr val="hlink"/>
                        </a:solidFill>
                        <a:effectLst/>
                        <a:latin typeface="Calibri" panose="020F0502020204030204" pitchFamily="34" charset="0"/>
                        <a:ea typeface="宋体" panose="02010600030101010101" pitchFamily="2" charset="-122"/>
                        <a:sym typeface="Calibri" panose="020F0502020204030204"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sz="12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我不是买不起，我只是爱讲价</a:t>
                      </a:r>
                      <a:endParaRPr kumimoji="0" lang="zh-CN" sz="12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r>
            </a:tbl>
          </a:graphicData>
        </a:graphic>
      </p:graphicFrame>
      <p:sp>
        <p:nvSpPr>
          <p:cNvPr id="21" name="Text Box 46"/>
          <p:cNvSpPr txBox="1"/>
          <p:nvPr/>
        </p:nvSpPr>
        <p:spPr>
          <a:xfrm>
            <a:off x="1547813" y="4300538"/>
            <a:ext cx="4738687" cy="274637"/>
          </a:xfrm>
          <a:prstGeom prst="rect">
            <a:avLst/>
          </a:prstGeom>
          <a:noFill/>
          <a:ln w="9525">
            <a:noFill/>
          </a:ln>
        </p:spPr>
        <p:txBody>
          <a:bodyPr anchor="t">
            <a:spAutoFit/>
          </a:bodyPr>
          <a:p>
            <a:r>
              <a:rPr lang="zh-CN" altLang="en-US" sz="1200" b="1" dirty="0">
                <a:latin typeface="Arial" panose="020B0604020202020204" pitchFamily="34" charset="0"/>
                <a:ea typeface="宋体" panose="02010600030101010101" pitchFamily="2" charset="-122"/>
              </a:rPr>
              <a:t>作为客服一员的你，买东西的时候，是不是也属于其中一种呢</a:t>
            </a:r>
            <a:r>
              <a:rPr lang="en-US" altLang="zh-CN" sz="1200" b="1" dirty="0">
                <a:latin typeface="Arial" panose="020B0604020202020204" pitchFamily="34" charset="0"/>
                <a:ea typeface="宋体" panose="02010600030101010101" pitchFamily="2" charset="-122"/>
              </a:rPr>
              <a:t> </a:t>
            </a:r>
            <a:endParaRPr lang="en-US" altLang="zh-CN" sz="1200" b="1" dirty="0">
              <a:latin typeface="Arial" panose="020B0604020202020204" pitchFamily="34" charset="0"/>
              <a:ea typeface="宋体" panose="02010600030101010101" pitchFamily="2" charset="-122"/>
            </a:endParaRPr>
          </a:p>
        </p:txBody>
      </p:sp>
      <p:pic>
        <p:nvPicPr>
          <p:cNvPr id="22" name="图片 1" descr="IMG_258"/>
          <p:cNvPicPr>
            <a:picLocks noChangeAspect="1"/>
          </p:cNvPicPr>
          <p:nvPr/>
        </p:nvPicPr>
        <p:blipFill>
          <a:blip r:embed="rId1"/>
          <a:stretch>
            <a:fillRect/>
          </a:stretch>
        </p:blipFill>
        <p:spPr>
          <a:xfrm>
            <a:off x="6011863" y="4156075"/>
            <a:ext cx="457200" cy="495300"/>
          </a:xfrm>
          <a:prstGeom prst="rect">
            <a:avLst/>
          </a:prstGeom>
          <a:noFill/>
          <a:ln w="9525">
            <a:noFill/>
          </a:ln>
        </p:spPr>
      </p:pic>
      <p:sp>
        <p:nvSpPr>
          <p:cNvPr id="45059" name="直角三角形 10"/>
          <p:cNvSpPr>
            <a:spLocks noChangeAspect="1"/>
          </p:cNvSpPr>
          <p:nvPr/>
        </p:nvSpPr>
        <p:spPr>
          <a:xfrm rot="-2854302" flipH="1">
            <a:off x="-1073524" y="67535"/>
            <a:ext cx="2757805" cy="1682750"/>
          </a:xfrm>
          <a:custGeom>
            <a:avLst/>
            <a:gdLst>
              <a:gd name="connsiteX0" fmla="*/ 33 w 4343"/>
              <a:gd name="connsiteY0" fmla="*/ 2650 h 2650"/>
              <a:gd name="connsiteX1" fmla="*/ 0 w 4343"/>
              <a:gd name="connsiteY1" fmla="*/ 1581 h 2650"/>
              <a:gd name="connsiteX2" fmla="*/ 1447 w 4343"/>
              <a:gd name="connsiteY2" fmla="*/ 0 h 2650"/>
              <a:gd name="connsiteX3" fmla="*/ 4343 w 4343"/>
              <a:gd name="connsiteY3" fmla="*/ 2650 h 2650"/>
              <a:gd name="connsiteX4" fmla="*/ 33 w 4343"/>
              <a:gd name="connsiteY4" fmla="*/ 2650 h 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 h="2650">
                <a:moveTo>
                  <a:pt x="33" y="2650"/>
                </a:moveTo>
                <a:lnTo>
                  <a:pt x="0" y="1581"/>
                </a:lnTo>
                <a:lnTo>
                  <a:pt x="1447" y="0"/>
                </a:lnTo>
                <a:lnTo>
                  <a:pt x="4343" y="2650"/>
                </a:lnTo>
                <a:lnTo>
                  <a:pt x="33" y="2650"/>
                </a:lnTo>
                <a:close/>
              </a:path>
            </a:pathLst>
          </a:custGeom>
          <a:solidFill>
            <a:srgbClr val="BE1333"/>
          </a:solidFill>
          <a:ln w="9525">
            <a:noFill/>
          </a:ln>
        </p:spPr>
        <p:txBody>
          <a:bodyPr/>
          <a:p>
            <a:pPr eaLnBrk="0" hangingPunct="0"/>
            <a:endParaRPr lang="zh-CN" altLang="zh-CN" sz="2400" b="1" i="1" dirty="0">
              <a:latin typeface="Times New Roman" panose="02020603050405020304" charset="0"/>
              <a:sym typeface="Times New Roman" panose="02020603050405020304" charset="0"/>
            </a:endParaRPr>
          </a:p>
        </p:txBody>
      </p:sp>
      <p:grpSp>
        <p:nvGrpSpPr>
          <p:cNvPr id="45060" name="组合 11"/>
          <p:cNvGrpSpPr/>
          <p:nvPr/>
        </p:nvGrpSpPr>
        <p:grpSpPr>
          <a:xfrm>
            <a:off x="327025" y="523875"/>
            <a:ext cx="344488" cy="720725"/>
            <a:chOff x="0" y="0"/>
            <a:chExt cx="344841" cy="720000"/>
          </a:xfrm>
        </p:grpSpPr>
        <p:sp>
          <p:nvSpPr>
            <p:cNvPr id="45073" name="椭圆 2245"/>
            <p:cNvSpPr/>
            <p:nvPr/>
          </p:nvSpPr>
          <p:spPr>
            <a:xfrm>
              <a:off x="114027" y="0"/>
              <a:ext cx="230814" cy="277555"/>
            </a:xfrm>
            <a:custGeom>
              <a:avLst/>
              <a:gdLst>
                <a:gd name="txL" fmla="*/ 0 w 576064"/>
                <a:gd name="txT" fmla="*/ 0 h 576064"/>
                <a:gd name="txR" fmla="*/ 576064 w 576064"/>
                <a:gd name="txB" fmla="*/ 576064 h 576064"/>
              </a:gdLst>
              <a:ahLst/>
              <a:cxnLst>
                <a:cxn ang="0">
                  <a:pos x="0" y="0"/>
                </a:cxn>
              </a:cxnLst>
              <a:rect l="txL" t="txT" r="txR" b="txB"/>
              <a:pathLst>
                <a:path w="576064" h="576064">
                  <a:moveTo>
                    <a:pt x="346087" y="86216"/>
                  </a:moveTo>
                  <a:cubicBezTo>
                    <a:pt x="246665" y="86216"/>
                    <a:pt x="166067" y="186955"/>
                    <a:pt x="166067" y="311223"/>
                  </a:cubicBezTo>
                  <a:cubicBezTo>
                    <a:pt x="166067" y="435491"/>
                    <a:pt x="246665" y="536230"/>
                    <a:pt x="346087" y="536230"/>
                  </a:cubicBezTo>
                  <a:cubicBezTo>
                    <a:pt x="445509" y="536230"/>
                    <a:pt x="526107" y="435491"/>
                    <a:pt x="526107" y="311223"/>
                  </a:cubicBezTo>
                  <a:cubicBezTo>
                    <a:pt x="526107" y="186955"/>
                    <a:pt x="445509" y="86216"/>
                    <a:pt x="346087" y="86216"/>
                  </a:cubicBezTo>
                  <a:close/>
                  <a:moveTo>
                    <a:pt x="288032" y="0"/>
                  </a:moveTo>
                  <a:cubicBezTo>
                    <a:pt x="447108" y="0"/>
                    <a:pt x="576064" y="128956"/>
                    <a:pt x="576064" y="288032"/>
                  </a:cubicBezTo>
                  <a:cubicBezTo>
                    <a:pt x="576064" y="447108"/>
                    <a:pt x="447108" y="576064"/>
                    <a:pt x="288032" y="576064"/>
                  </a:cubicBezTo>
                  <a:cubicBezTo>
                    <a:pt x="128956" y="576064"/>
                    <a:pt x="0" y="447108"/>
                    <a:pt x="0" y="288032"/>
                  </a:cubicBezTo>
                  <a:cubicBezTo>
                    <a:pt x="0" y="128956"/>
                    <a:pt x="128956" y="0"/>
                    <a:pt x="288032" y="0"/>
                  </a:cubicBezTo>
                  <a:close/>
                </a:path>
              </a:pathLst>
            </a:custGeom>
            <a:solidFill>
              <a:schemeClr val="bg1">
                <a:alpha val="100000"/>
              </a:schemeClr>
            </a:solidFill>
            <a:ln w="9525">
              <a:noFill/>
            </a:ln>
          </p:spPr>
          <p:txBody>
            <a:bodyPr/>
            <a:p>
              <a:endParaRPr lang="zh-CN" altLang="en-US"/>
            </a:p>
          </p:txBody>
        </p:sp>
        <p:sp>
          <p:nvSpPr>
            <p:cNvPr id="45074" name="任意多边形 13"/>
            <p:cNvSpPr/>
            <p:nvPr/>
          </p:nvSpPr>
          <p:spPr>
            <a:xfrm>
              <a:off x="0" y="157404"/>
              <a:ext cx="263825" cy="558249"/>
            </a:xfrm>
            <a:custGeom>
              <a:avLst/>
              <a:gdLst>
                <a:gd name="txL" fmla="*/ 0 w 661715"/>
                <a:gd name="txT" fmla="*/ 0 h 1400175"/>
                <a:gd name="txR" fmla="*/ 661715 w 661715"/>
                <a:gd name="txB" fmla="*/ 1400175 h 1400175"/>
              </a:gdLst>
              <a:ahLst/>
              <a:cxnLst>
                <a:cxn ang="0">
                  <a:pos x="52698" y="0"/>
                </a:cxn>
                <a:cxn ang="0">
                  <a:pos x="17874" y="30282"/>
                </a:cxn>
                <a:cxn ang="0">
                  <a:pos x="1218" y="131727"/>
                </a:cxn>
                <a:cxn ang="0">
                  <a:pos x="209" y="140812"/>
                </a:cxn>
                <a:cxn ang="0">
                  <a:pos x="105187" y="119614"/>
                </a:cxn>
                <a:cxn ang="0">
                  <a:pos x="54212" y="204404"/>
                </a:cxn>
                <a:cxn ang="0">
                  <a:pos x="76923" y="222574"/>
                </a:cxn>
              </a:cxnLst>
              <a:rect l="txL" t="txT" r="txR" b="txB"/>
              <a:pathLst>
                <a:path w="661715" h="1400175">
                  <a:moveTo>
                    <a:pt x="331515" y="0"/>
                  </a:moveTo>
                  <a:lnTo>
                    <a:pt x="112440" y="190500"/>
                  </a:lnTo>
                  <a:lnTo>
                    <a:pt x="7665" y="828675"/>
                  </a:lnTo>
                  <a:cubicBezTo>
                    <a:pt x="14015" y="824442"/>
                    <a:pt x="-5035" y="890058"/>
                    <a:pt x="1315" y="885825"/>
                  </a:cubicBezTo>
                  <a:lnTo>
                    <a:pt x="661715" y="752475"/>
                  </a:lnTo>
                  <a:lnTo>
                    <a:pt x="341040" y="1285875"/>
                  </a:lnTo>
                  <a:lnTo>
                    <a:pt x="483915" y="14001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5075" name="任意多边形 14"/>
            <p:cNvSpPr/>
            <p:nvPr/>
          </p:nvSpPr>
          <p:spPr>
            <a:xfrm>
              <a:off x="41032" y="244749"/>
              <a:ext cx="235452" cy="208869"/>
            </a:xfrm>
            <a:custGeom>
              <a:avLst/>
              <a:gdLst>
                <a:gd name="txL" fmla="*/ 0 w 590550"/>
                <a:gd name="txT" fmla="*/ 0 h 523875"/>
                <a:gd name="txR" fmla="*/ 590550 w 590550"/>
                <a:gd name="txB" fmla="*/ 523875 h 523875"/>
              </a:gdLst>
              <a:ahLst/>
              <a:cxnLst>
                <a:cxn ang="0">
                  <a:pos x="0" y="0"/>
                </a:cxn>
                <a:cxn ang="0">
                  <a:pos x="68135" y="83276"/>
                </a:cxn>
                <a:cxn ang="0">
                  <a:pos x="93875" y="16655"/>
                </a:cxn>
                <a:cxn ang="0">
                  <a:pos x="49965" y="22712"/>
                </a:cxn>
              </a:cxnLst>
              <a:rect l="txL" t="txT" r="txR" b="txB"/>
              <a:pathLst>
                <a:path w="590550" h="523875">
                  <a:moveTo>
                    <a:pt x="0" y="0"/>
                  </a:moveTo>
                  <a:lnTo>
                    <a:pt x="428625" y="523875"/>
                  </a:lnTo>
                  <a:lnTo>
                    <a:pt x="590550" y="104775"/>
                  </a:lnTo>
                  <a:lnTo>
                    <a:pt x="314325" y="1428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5076" name="任意多边形 15"/>
            <p:cNvSpPr/>
            <p:nvPr/>
          </p:nvSpPr>
          <p:spPr>
            <a:xfrm>
              <a:off x="244837" y="450370"/>
              <a:ext cx="75952" cy="269630"/>
            </a:xfrm>
            <a:custGeom>
              <a:avLst/>
              <a:gdLst>
                <a:gd name="txL" fmla="*/ 0 w 190500"/>
                <a:gd name="txT" fmla="*/ 0 h 676275"/>
                <a:gd name="txR" fmla="*/ 190500 w 190500"/>
                <a:gd name="txB" fmla="*/ 676275 h 676275"/>
              </a:gdLst>
              <a:ahLst/>
              <a:cxnLst>
                <a:cxn ang="0">
                  <a:pos x="9085" y="0"/>
                </a:cxn>
                <a:cxn ang="0">
                  <a:pos x="0" y="90846"/>
                </a:cxn>
                <a:cxn ang="0">
                  <a:pos x="30282" y="107501"/>
                </a:cxn>
              </a:cxnLst>
              <a:rect l="txL" t="txT" r="txR" b="txB"/>
              <a:pathLst>
                <a:path w="190500" h="676275">
                  <a:moveTo>
                    <a:pt x="57150" y="0"/>
                  </a:moveTo>
                  <a:lnTo>
                    <a:pt x="0" y="571500"/>
                  </a:lnTo>
                  <a:lnTo>
                    <a:pt x="190500" y="6762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gr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p:transition spd="slow" advTm="3000">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 8"/>
          <p:cNvGrpSpPr/>
          <p:nvPr/>
        </p:nvGrpSpPr>
        <p:grpSpPr>
          <a:xfrm>
            <a:off x="533400" y="-1397953"/>
            <a:ext cx="15316200" cy="11949272"/>
            <a:chOff x="533400" y="-1397953"/>
            <a:chExt cx="15316200" cy="11949272"/>
          </a:xfrm>
        </p:grpSpPr>
        <p:sp>
          <p:nvSpPr>
            <p:cNvPr id="8" name="文本框 7"/>
            <p:cNvSpPr txBox="1"/>
            <p:nvPr/>
          </p:nvSpPr>
          <p:spPr>
            <a:xfrm>
              <a:off x="8610600" y="3164681"/>
              <a:ext cx="4673600" cy="7386638"/>
            </a:xfrm>
            <a:prstGeom prst="rect">
              <a:avLst/>
            </a:prstGeom>
            <a:noFill/>
          </p:spPr>
          <p:txBody>
            <a:bodyPr wrap="square" rtlCol="0">
              <a:spAutoFit/>
            </a:bodyPr>
            <a:lstStyle/>
            <a:p>
              <a:r>
                <a:rPr kumimoji="1" lang="zh-CN" altLang="en-US" sz="47400" dirty="0" smtClean="0">
                  <a:solidFill>
                    <a:schemeClr val="accent1">
                      <a:lumMod val="20000"/>
                      <a:lumOff val="80000"/>
                    </a:schemeClr>
                  </a:solidFill>
                  <a:latin typeface="Heiti SC Light" charset="-122"/>
                  <a:ea typeface="Heiti SC Light" charset="-122"/>
                  <a:cs typeface="Heiti SC Light" charset="-122"/>
                </a:rPr>
                <a:t>”</a:t>
              </a:r>
              <a:endParaRPr kumimoji="1" lang="zh-CN" altLang="en-US" sz="47400" dirty="0">
                <a:solidFill>
                  <a:schemeClr val="accent1">
                    <a:lumMod val="20000"/>
                    <a:lumOff val="80000"/>
                  </a:schemeClr>
                </a:solidFill>
                <a:latin typeface="Heiti SC Light" charset="-122"/>
                <a:ea typeface="Heiti SC Light" charset="-122"/>
                <a:cs typeface="Heiti SC Light" charset="-122"/>
              </a:endParaRPr>
            </a:p>
          </p:txBody>
        </p:sp>
        <p:sp>
          <p:nvSpPr>
            <p:cNvPr id="7" name="文本框 6"/>
            <p:cNvSpPr txBox="1"/>
            <p:nvPr/>
          </p:nvSpPr>
          <p:spPr>
            <a:xfrm>
              <a:off x="533400" y="-1397953"/>
              <a:ext cx="15316200" cy="7386638"/>
            </a:xfrm>
            <a:prstGeom prst="rect">
              <a:avLst/>
            </a:prstGeom>
            <a:noFill/>
          </p:spPr>
          <p:txBody>
            <a:bodyPr wrap="square" rtlCol="0">
              <a:spAutoFit/>
            </a:bodyPr>
            <a:lstStyle/>
            <a:p>
              <a:r>
                <a:rPr kumimoji="1" lang="zh-CN" altLang="en-US" sz="47400" dirty="0">
                  <a:solidFill>
                    <a:schemeClr val="accent3">
                      <a:lumMod val="60000"/>
                      <a:lumOff val="40000"/>
                    </a:schemeClr>
                  </a:solidFill>
                  <a:latin typeface="Heiti SC Light" charset="-122"/>
                  <a:ea typeface="Heiti SC Light" charset="-122"/>
                  <a:cs typeface="Heiti SC Light" charset="-122"/>
                </a:rPr>
                <a:t>“</a:t>
              </a:r>
              <a:endParaRPr kumimoji="1" lang="zh-CN" altLang="en-US" sz="47400" dirty="0">
                <a:solidFill>
                  <a:schemeClr val="accent3">
                    <a:lumMod val="60000"/>
                    <a:lumOff val="40000"/>
                  </a:schemeClr>
                </a:solidFill>
                <a:latin typeface="Heiti SC Light" charset="-122"/>
                <a:ea typeface="Heiti SC Light" charset="-122"/>
                <a:cs typeface="Heiti SC Light" charset="-122"/>
              </a:endParaRPr>
            </a:p>
          </p:txBody>
        </p:sp>
      </p:grpSp>
      <p:sp>
        <p:nvSpPr>
          <p:cNvPr id="2" name="页脚占位符 1"/>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dirty="0"/>
          </a:p>
        </p:txBody>
      </p:sp>
      <p:sp>
        <p:nvSpPr>
          <p:cNvPr id="3" name="幻灯片编号占位符 2"/>
          <p:cNvSpPr>
            <a:spLocks noGrp="1"/>
          </p:cNvSpPr>
          <p:nvPr>
            <p:ph type="sldNum" sz="quarter" idx="12"/>
          </p:nvPr>
        </p:nvSpPr>
        <p:spPr/>
        <p:txBody>
          <a:bodyPr/>
          <a:lstStyle/>
          <a:p>
            <a:fld id="{1F635950-07F0-4B50-A63D-04BC7B7435F6}" type="slidenum">
              <a:rPr lang="zh-CN" altLang="en-US" smtClean="0"/>
            </a:fld>
            <a:endParaRPr lang="zh-CN" altLang="en-US"/>
          </a:p>
        </p:txBody>
      </p:sp>
      <p:pic>
        <p:nvPicPr>
          <p:cNvPr id="5" name="图片 4"/>
          <p:cNvPicPr>
            <a:picLocks noChangeAspect="1"/>
          </p:cNvPicPr>
          <p:nvPr/>
        </p:nvPicPr>
        <p:blipFill rotWithShape="1">
          <a:blip r:embed="rId1" cstate="screen"/>
          <a:srcRect/>
          <a:stretch>
            <a:fillRect/>
          </a:stretch>
        </p:blipFill>
        <p:spPr>
          <a:xfrm>
            <a:off x="533400" y="1795912"/>
            <a:ext cx="3703320" cy="3703320"/>
          </a:xfrm>
          <a:prstGeom prst="ellipse">
            <a:avLst/>
          </a:prstGeom>
          <a:noFill/>
          <a:ln w="76200">
            <a:solidFill>
              <a:schemeClr val="accent3"/>
            </a:solidFill>
          </a:ln>
        </p:spPr>
      </p:pic>
      <p:sp>
        <p:nvSpPr>
          <p:cNvPr id="6" name="矩形 5"/>
          <p:cNvSpPr/>
          <p:nvPr/>
        </p:nvSpPr>
        <p:spPr>
          <a:xfrm>
            <a:off x="4991100" y="2192972"/>
            <a:ext cx="6400800" cy="2554545"/>
          </a:xfrm>
          <a:prstGeom prst="rect">
            <a:avLst/>
          </a:prstGeom>
        </p:spPr>
        <p:txBody>
          <a:bodyPr wrap="square">
            <a:spAutoFit/>
          </a:bodyPr>
          <a:lstStyle/>
          <a:p>
            <a:pPr>
              <a:spcBef>
                <a:spcPct val="50000"/>
              </a:spcBef>
            </a:pPr>
            <a:r>
              <a:rPr lang="zh-CN" altLang="en-US" sz="4000" dirty="0">
                <a:solidFill>
                  <a:schemeClr val="accent2"/>
                </a:solidFill>
                <a:latin typeface="+mj-ea"/>
                <a:ea typeface="+mj-ea"/>
              </a:rPr>
              <a:t>你想别人怎样对待你，</a:t>
            </a:r>
            <a:endParaRPr lang="zh-CN" altLang="en-US" sz="4000" dirty="0">
              <a:solidFill>
                <a:schemeClr val="accent2"/>
              </a:solidFill>
              <a:latin typeface="+mj-ea"/>
              <a:ea typeface="+mj-ea"/>
            </a:endParaRPr>
          </a:p>
          <a:p>
            <a:pPr>
              <a:spcBef>
                <a:spcPct val="50000"/>
              </a:spcBef>
            </a:pPr>
            <a:r>
              <a:rPr lang="zh-CN" altLang="en-US" sz="4000" dirty="0">
                <a:solidFill>
                  <a:schemeClr val="accent2"/>
                </a:solidFill>
                <a:latin typeface="+mj-ea"/>
                <a:ea typeface="+mj-ea"/>
              </a:rPr>
              <a:t>你也应该怎样对待</a:t>
            </a:r>
            <a:r>
              <a:rPr lang="zh-CN" altLang="en-US" sz="4000" dirty="0" smtClean="0">
                <a:solidFill>
                  <a:schemeClr val="accent2"/>
                </a:solidFill>
                <a:latin typeface="+mj-ea"/>
                <a:ea typeface="+mj-ea"/>
              </a:rPr>
              <a:t>别人</a:t>
            </a:r>
            <a:endParaRPr lang="zh-CN" altLang="en-US" sz="4000" dirty="0" smtClean="0">
              <a:solidFill>
                <a:schemeClr val="accent2"/>
              </a:solidFill>
              <a:latin typeface="+mj-ea"/>
              <a:ea typeface="+mj-ea"/>
            </a:endParaRPr>
          </a:p>
          <a:p>
            <a:pPr algn="r">
              <a:spcBef>
                <a:spcPct val="50000"/>
              </a:spcBef>
            </a:pPr>
            <a:r>
              <a:rPr lang="en-US" altLang="zh-CN" sz="4000" dirty="0" smtClean="0">
                <a:solidFill>
                  <a:schemeClr val="accent2"/>
                </a:solidFill>
                <a:latin typeface="+mj-ea"/>
                <a:ea typeface="+mj-ea"/>
              </a:rPr>
              <a:t>——</a:t>
            </a:r>
            <a:r>
              <a:rPr lang="zh-CN" altLang="en-US" sz="4000" dirty="0" smtClean="0">
                <a:solidFill>
                  <a:schemeClr val="accent2"/>
                </a:solidFill>
                <a:latin typeface="+mj-ea"/>
                <a:ea typeface="+mj-ea"/>
              </a:rPr>
              <a:t>戴尔</a:t>
            </a:r>
            <a:r>
              <a:rPr lang="en-US" altLang="zh-CN" sz="4000" dirty="0" smtClean="0">
                <a:solidFill>
                  <a:schemeClr val="accent2"/>
                </a:solidFill>
                <a:latin typeface="+mj-ea"/>
                <a:ea typeface="+mj-ea"/>
              </a:rPr>
              <a:t>·</a:t>
            </a:r>
            <a:r>
              <a:rPr lang="zh-CN" altLang="en-US" sz="4000" dirty="0" smtClean="0">
                <a:solidFill>
                  <a:schemeClr val="accent2"/>
                </a:solidFill>
                <a:latin typeface="+mj-ea"/>
                <a:ea typeface="+mj-ea"/>
              </a:rPr>
              <a:t>卡耐基</a:t>
            </a:r>
            <a:endParaRPr lang="zh-CN" altLang="en-US" sz="4000" dirty="0">
              <a:latin typeface="+mj-ea"/>
              <a:ea typeface="+mj-ea"/>
            </a:endParaRPr>
          </a:p>
        </p:txBody>
      </p:sp>
    </p:spTree>
  </p:cSld>
  <p:clrMapOvr>
    <a:masterClrMapping/>
  </p:clrMapOvr>
  <p:transition spd="slow" advTm="300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6"/>
          <p:cNvSpPr/>
          <p:nvPr/>
        </p:nvSpPr>
        <p:spPr>
          <a:xfrm>
            <a:off x="1549400" y="700088"/>
            <a:ext cx="4321175" cy="503237"/>
          </a:xfrm>
          <a:prstGeom prst="rect">
            <a:avLst/>
          </a:prstGeom>
          <a:noFill/>
          <a:ln w="9525">
            <a:noFill/>
          </a:ln>
        </p:spPr>
        <p:txBody>
          <a:bodyPr anchor="t">
            <a:spAutoFit/>
          </a:bodyPr>
          <a:p>
            <a:pPr>
              <a:lnSpc>
                <a:spcPct val="150000"/>
              </a:lnSpc>
            </a:pPr>
            <a:r>
              <a:rPr lang="zh-CN" altLang="en-US" b="1" dirty="0">
                <a:latin typeface="Arial" panose="020B0604020202020204" pitchFamily="34" charset="0"/>
                <a:ea typeface="宋体" panose="02010600030101010101" pitchFamily="2" charset="-122"/>
              </a:rPr>
              <a:t>议价买家类型分析</a:t>
            </a:r>
            <a:endParaRPr lang="zh-CN" altLang="en-US" b="1" dirty="0">
              <a:latin typeface="Arial" panose="020B0604020202020204" pitchFamily="34" charset="0"/>
              <a:ea typeface="宋体" panose="02010600030101010101" pitchFamily="2" charset="-122"/>
            </a:endParaRPr>
          </a:p>
        </p:txBody>
      </p:sp>
      <p:sp>
        <p:nvSpPr>
          <p:cNvPr id="12" name="灯片编号占位符 34"/>
          <p:cNvSpPr/>
          <p:nvPr/>
        </p:nvSpPr>
        <p:spPr>
          <a:xfrm>
            <a:off x="8388350" y="4660900"/>
            <a:ext cx="755650" cy="346075"/>
          </a:xfrm>
          <a:prstGeom prst="rect">
            <a:avLst/>
          </a:prstGeom>
          <a:noFill/>
          <a:ln w="9525">
            <a:noFill/>
          </a:ln>
        </p:spPr>
        <p:txBody>
          <a:bodyPr anchor="ctr"/>
          <a:p>
            <a:pPr algn="r"/>
            <a:endParaRPr lang="zh-CN" altLang="en-US" sz="3600" b="1" dirty="0">
              <a:solidFill>
                <a:srgbClr val="00B0F0"/>
              </a:solidFill>
              <a:latin typeface="Arial" panose="020B0604020202020204" pitchFamily="34" charset="0"/>
              <a:ea typeface="宋体" panose="02010600030101010101" pitchFamily="2" charset="-122"/>
              <a:sym typeface="Arial" panose="020B0604020202020204" pitchFamily="34" charset="0"/>
            </a:endParaRPr>
          </a:p>
        </p:txBody>
      </p:sp>
      <p:grpSp>
        <p:nvGrpSpPr>
          <p:cNvPr id="14" name="组合 24"/>
          <p:cNvGrpSpPr/>
          <p:nvPr/>
        </p:nvGrpSpPr>
        <p:grpSpPr>
          <a:xfrm>
            <a:off x="1547813" y="1087438"/>
            <a:ext cx="4897437" cy="231775"/>
            <a:chOff x="0" y="0"/>
            <a:chExt cx="4896395" cy="232166"/>
          </a:xfrm>
        </p:grpSpPr>
        <p:sp>
          <p:nvSpPr>
            <p:cNvPr id="15" name="直接连接符 25"/>
            <p:cNvSpPr/>
            <p:nvPr/>
          </p:nvSpPr>
          <p:spPr>
            <a:xfrm>
              <a:off x="0" y="108324"/>
              <a:ext cx="4680371" cy="1"/>
            </a:xfrm>
            <a:prstGeom prst="line">
              <a:avLst/>
            </a:prstGeom>
            <a:ln w="19050" cap="flat" cmpd="sng">
              <a:solidFill>
                <a:srgbClr val="7F7F7F"/>
              </a:solidFill>
              <a:prstDash val="sysDot"/>
              <a:round/>
              <a:headEnd type="none" w="med" len="med"/>
              <a:tailEnd type="oval" w="med" len="med"/>
            </a:ln>
          </p:spPr>
        </p:sp>
        <p:sp>
          <p:nvSpPr>
            <p:cNvPr id="16" name="椭圆 40"/>
            <p:cNvSpPr/>
            <p:nvPr/>
          </p:nvSpPr>
          <p:spPr>
            <a:xfrm>
              <a:off x="4680371" y="0"/>
              <a:ext cx="216024" cy="232166"/>
            </a:xfrm>
            <a:prstGeom prst="ellipse">
              <a:avLst/>
            </a:prstGeom>
            <a:noFill/>
            <a:ln w="25400" cap="flat" cmpd="sng">
              <a:solidFill>
                <a:srgbClr val="7F7F7F"/>
              </a:solidFill>
              <a:prstDash val="solid"/>
              <a:round/>
              <a:headEnd type="none" w="med" len="med"/>
              <a:tailEnd type="none" w="med" len="med"/>
            </a:ln>
          </p:spPr>
          <p:txBody>
            <a:bodyPr anchor="ctr"/>
            <a:p>
              <a:pPr algn="ctr"/>
              <a:endParaRPr lang="zh-CN" altLang="zh-CN" dirty="0">
                <a:solidFill>
                  <a:srgbClr val="FFFFFF"/>
                </a:solidFill>
                <a:latin typeface="Calibri" panose="020F0502020204030204" pitchFamily="34" charset="0"/>
                <a:ea typeface="Calibri" panose="020F0502020204030204" pitchFamily="34" charset="0"/>
                <a:sym typeface="Calibri" panose="020F0502020204030204" pitchFamily="34" charset="0"/>
              </a:endParaRPr>
            </a:p>
          </p:txBody>
        </p:sp>
      </p:grpSp>
      <p:sp>
        <p:nvSpPr>
          <p:cNvPr id="17" name="直接连接符 41"/>
          <p:cNvSpPr/>
          <p:nvPr/>
        </p:nvSpPr>
        <p:spPr>
          <a:xfrm>
            <a:off x="1055688" y="1924050"/>
            <a:ext cx="1587" cy="2663825"/>
          </a:xfrm>
          <a:prstGeom prst="line">
            <a:avLst/>
          </a:prstGeom>
          <a:ln w="9525" cap="flat" cmpd="sng">
            <a:solidFill>
              <a:srgbClr val="7F7F7F"/>
            </a:solidFill>
            <a:prstDash val="solid"/>
            <a:round/>
            <a:headEnd type="none" w="med" len="med"/>
            <a:tailEnd type="none" w="med" len="med"/>
          </a:ln>
        </p:spPr>
      </p:sp>
      <p:sp>
        <p:nvSpPr>
          <p:cNvPr id="18" name="TextBox 7"/>
          <p:cNvSpPr/>
          <p:nvPr/>
        </p:nvSpPr>
        <p:spPr>
          <a:xfrm>
            <a:off x="827088" y="2278063"/>
            <a:ext cx="457200" cy="1954212"/>
          </a:xfrm>
          <a:prstGeom prst="rect">
            <a:avLst/>
          </a:prstGeom>
          <a:solidFill>
            <a:schemeClr val="bg1"/>
          </a:solidFill>
          <a:ln w="9525">
            <a:noFill/>
          </a:ln>
        </p:spPr>
        <p:txBody>
          <a:bodyPr anchor="ctr"/>
          <a:p>
            <a:pPr algn="ctr"/>
            <a:r>
              <a:rPr lang="zh-CN" altLang="en-US" sz="2800" b="1" dirty="0">
                <a:solidFill>
                  <a:srgbClr val="C00000"/>
                </a:solidFill>
                <a:latin typeface="微软雅黑" panose="020B0503020204020204" charset="-122"/>
                <a:ea typeface="微软雅黑" panose="020B0503020204020204" charset="-122"/>
                <a:sym typeface="微软雅黑" panose="020B0503020204020204" charset="-122"/>
              </a:rPr>
              <a:t>技巧篇</a:t>
            </a:r>
            <a:endParaRPr lang="zh-CN" altLang="en-US" dirty="0">
              <a:latin typeface="Arial" panose="020B0604020202020204" pitchFamily="34" charset="0"/>
              <a:ea typeface="宋体" panose="02010600030101010101" pitchFamily="2" charset="-122"/>
            </a:endParaRPr>
          </a:p>
        </p:txBody>
      </p:sp>
      <p:sp>
        <p:nvSpPr>
          <p:cNvPr id="19" name="Text Box 17"/>
          <p:cNvSpPr txBox="1"/>
          <p:nvPr/>
        </p:nvSpPr>
        <p:spPr>
          <a:xfrm>
            <a:off x="2051050" y="2139950"/>
            <a:ext cx="3295650" cy="365125"/>
          </a:xfrm>
          <a:prstGeom prst="rect">
            <a:avLst/>
          </a:prstGeom>
          <a:noFill/>
          <a:ln w="9525">
            <a:noFill/>
          </a:ln>
        </p:spPr>
        <p:txBody>
          <a:bodyPr anchor="t">
            <a:spAutoFit/>
          </a:bodyPr>
          <a:p>
            <a:endParaRPr lang="zh-CN" altLang="zh-CN" dirty="0">
              <a:latin typeface="Arial" panose="020B0604020202020204" pitchFamily="34" charset="0"/>
              <a:ea typeface="宋体" panose="02010600030101010101" pitchFamily="2" charset="-122"/>
            </a:endParaRPr>
          </a:p>
        </p:txBody>
      </p:sp>
      <p:sp>
        <p:nvSpPr>
          <p:cNvPr id="20" name="Text Box 18"/>
          <p:cNvSpPr txBox="1"/>
          <p:nvPr/>
        </p:nvSpPr>
        <p:spPr>
          <a:xfrm>
            <a:off x="1628775" y="1779905"/>
            <a:ext cx="6315710" cy="2014855"/>
          </a:xfrm>
          <a:prstGeom prst="rect">
            <a:avLst/>
          </a:prstGeom>
          <a:noFill/>
          <a:ln w="9525">
            <a:noFill/>
          </a:ln>
        </p:spPr>
        <p:txBody>
          <a:bodyPr wrap="square" anchor="t">
            <a:spAutoFit/>
          </a:bodyPr>
          <a:p>
            <a:r>
              <a:rPr lang="zh-CN" altLang="en-US" sz="1500" b="1" dirty="0">
                <a:solidFill>
                  <a:srgbClr val="FF0000"/>
                </a:solidFill>
                <a:latin typeface="微软雅黑" panose="020B0503020204020204" charset="-122"/>
                <a:ea typeface="微软雅黑" panose="020B0503020204020204" charset="-122"/>
                <a:sym typeface="微软雅黑" panose="020B0503020204020204" charset="-122"/>
              </a:rPr>
              <a:t>议价买家的类型，大致有7种</a:t>
            </a:r>
            <a:endParaRPr lang="zh-CN" altLang="en-US" sz="1500" b="1" dirty="0">
              <a:solidFill>
                <a:srgbClr val="FF0000"/>
              </a:solidFill>
              <a:latin typeface="微软雅黑" panose="020B0503020204020204" charset="-122"/>
              <a:ea typeface="微软雅黑" panose="020B0503020204020204" charset="-122"/>
              <a:sym typeface="微软雅黑" panose="020B0503020204020204" charset="-122"/>
            </a:endParaRPr>
          </a:p>
          <a:p>
            <a:endParaRPr lang="zh-CN" altLang="en-US" sz="1500" b="1" dirty="0">
              <a:solidFill>
                <a:srgbClr val="FF0000"/>
              </a:solidFill>
              <a:latin typeface="微软雅黑" panose="020B0503020204020204" charset="-122"/>
              <a:ea typeface="微软雅黑" panose="020B0503020204020204" charset="-122"/>
              <a:sym typeface="微软雅黑" panose="020B0503020204020204" charset="-122"/>
            </a:endParaRPr>
          </a:p>
          <a:p>
            <a:r>
              <a:rPr lang="zh-CN" altLang="en-US" sz="1500" b="1" dirty="0">
                <a:solidFill>
                  <a:srgbClr val="FF0000"/>
                </a:solidFill>
                <a:latin typeface="微软雅黑" panose="020B0503020204020204" charset="-122"/>
                <a:ea typeface="微软雅黑" panose="020B0503020204020204" charset="-122"/>
                <a:sym typeface="微软雅黑" panose="020B0503020204020204" charset="-122"/>
              </a:rPr>
              <a:t>分别是：果断型、威逼利诱型、博取同情型、借口型、允诺型、对比型、熟客型</a:t>
            </a:r>
            <a:endParaRPr lang="zh-CN" altLang="en-US" sz="1500" b="1" dirty="0">
              <a:solidFill>
                <a:srgbClr val="FF0000"/>
              </a:solidFill>
              <a:latin typeface="微软雅黑" panose="020B0503020204020204" charset="-122"/>
              <a:ea typeface="微软雅黑" panose="020B0503020204020204" charset="-122"/>
              <a:sym typeface="微软雅黑" panose="020B0503020204020204" charset="-122"/>
            </a:endParaRPr>
          </a:p>
          <a:p>
            <a:endParaRPr lang="zh-CN" altLang="en-US" sz="1300" b="1" dirty="0">
              <a:solidFill>
                <a:srgbClr val="4D4D4D"/>
              </a:solidFill>
              <a:latin typeface="微软雅黑" panose="020B0503020204020204" charset="-122"/>
              <a:ea typeface="微软雅黑" panose="020B0503020204020204" charset="-122"/>
              <a:sym typeface="微软雅黑" panose="020B0503020204020204" charset="-122"/>
            </a:endParaRPr>
          </a:p>
          <a:p>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相信接待中的100个顾客，至少有50个都是跟我们有过【讨价还价】的，初次面对买家的软磨硬泡，难免会让我们手忙脚乱，没了分寸，下面让我们来学习一些【还价】的话术~~针对不同的买家，我们使用不同的话术，俗话说【兵来将挡！水来土掩！！】</a:t>
            </a:r>
            <a:endParaRPr lang="zh-CN" altLang="en-US" dirty="0">
              <a:latin typeface="Arial" panose="020B0604020202020204" pitchFamily="34" charset="0"/>
              <a:ea typeface="宋体" panose="02010600030101010101" pitchFamily="2" charset="-122"/>
            </a:endParaRPr>
          </a:p>
        </p:txBody>
      </p:sp>
      <p:sp>
        <p:nvSpPr>
          <p:cNvPr id="13" name="直角三角形 2"/>
          <p:cNvSpPr>
            <a:spLocks noChangeAspect="1"/>
          </p:cNvSpPr>
          <p:nvPr/>
        </p:nvSpPr>
        <p:spPr>
          <a:xfrm rot="2854302">
            <a:off x="8407400" y="3906838"/>
            <a:ext cx="1027113" cy="1646237"/>
          </a:xfrm>
          <a:custGeom>
            <a:avLst/>
            <a:gdLst>
              <a:gd name="txL" fmla="*/ 0 w 1026633"/>
              <a:gd name="txT" fmla="*/ 0 h 1647132"/>
              <a:gd name="txR" fmla="*/ 1026633 w 1026633"/>
              <a:gd name="txB" fmla="*/ 1647132 h 1647132"/>
            </a:gdLst>
            <a:ahLst/>
            <a:cxnLst>
              <a:cxn ang="0">
                <a:pos x="0" y="1645342"/>
              </a:cxn>
              <a:cxn ang="0">
                <a:pos x="0" y="0"/>
              </a:cxn>
              <a:cxn ang="0">
                <a:pos x="1027593" y="939227"/>
              </a:cxn>
              <a:cxn ang="0">
                <a:pos x="373663" y="1643710"/>
              </a:cxn>
              <a:cxn ang="0">
                <a:pos x="0" y="1645342"/>
              </a:cxn>
            </a:cxnLst>
            <a:rect l="txL" t="txT" r="txR" b="txB"/>
            <a:pathLst>
              <a:path w="1026633" h="1647132">
                <a:moveTo>
                  <a:pt x="0" y="1647132"/>
                </a:moveTo>
                <a:lnTo>
                  <a:pt x="0" y="0"/>
                </a:lnTo>
                <a:lnTo>
                  <a:pt x="1026633" y="940249"/>
                </a:lnTo>
                <a:lnTo>
                  <a:pt x="373313" y="1645498"/>
                </a:lnTo>
                <a:lnTo>
                  <a:pt x="0" y="1647132"/>
                </a:lnTo>
                <a:close/>
              </a:path>
            </a:pathLst>
          </a:custGeom>
          <a:solidFill>
            <a:srgbClr val="DADADA">
              <a:alpha val="100000"/>
            </a:srgbClr>
          </a:solidFill>
          <a:ln w="9525">
            <a:noFill/>
          </a:ln>
        </p:spPr>
        <p:txBody>
          <a:bodyPr/>
          <a:p>
            <a:endParaRPr lang="zh-CN" altLang="en-US"/>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
        <p:nvSpPr>
          <p:cNvPr id="4" name="直角三角形 10"/>
          <p:cNvSpPr>
            <a:spLocks noChangeAspect="1"/>
          </p:cNvSpPr>
          <p:nvPr/>
        </p:nvSpPr>
        <p:spPr>
          <a:xfrm rot="-2854302" flipH="1">
            <a:off x="-1073524" y="67535"/>
            <a:ext cx="2757805" cy="1682750"/>
          </a:xfrm>
          <a:custGeom>
            <a:avLst/>
            <a:gdLst>
              <a:gd name="connsiteX0" fmla="*/ 33 w 4343"/>
              <a:gd name="connsiteY0" fmla="*/ 2650 h 2650"/>
              <a:gd name="connsiteX1" fmla="*/ 0 w 4343"/>
              <a:gd name="connsiteY1" fmla="*/ 1581 h 2650"/>
              <a:gd name="connsiteX2" fmla="*/ 1447 w 4343"/>
              <a:gd name="connsiteY2" fmla="*/ 0 h 2650"/>
              <a:gd name="connsiteX3" fmla="*/ 4343 w 4343"/>
              <a:gd name="connsiteY3" fmla="*/ 2650 h 2650"/>
              <a:gd name="connsiteX4" fmla="*/ 33 w 4343"/>
              <a:gd name="connsiteY4" fmla="*/ 2650 h 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 h="2650">
                <a:moveTo>
                  <a:pt x="33" y="2650"/>
                </a:moveTo>
                <a:lnTo>
                  <a:pt x="0" y="1581"/>
                </a:lnTo>
                <a:lnTo>
                  <a:pt x="1447" y="0"/>
                </a:lnTo>
                <a:lnTo>
                  <a:pt x="4343" y="2650"/>
                </a:lnTo>
                <a:lnTo>
                  <a:pt x="33" y="2650"/>
                </a:lnTo>
                <a:close/>
              </a:path>
            </a:pathLst>
          </a:custGeom>
          <a:solidFill>
            <a:srgbClr val="BE1333"/>
          </a:solidFill>
          <a:ln w="9525">
            <a:noFill/>
          </a:ln>
        </p:spPr>
        <p:txBody>
          <a:bodyPr/>
          <a:p>
            <a:pPr eaLnBrk="0" hangingPunct="0"/>
            <a:endParaRPr lang="zh-CN" altLang="zh-CN" sz="2400" b="1" i="1" dirty="0">
              <a:latin typeface="Times New Roman" panose="02020603050405020304" charset="0"/>
              <a:sym typeface="Times New Roman" panose="02020603050405020304" charset="0"/>
            </a:endParaRPr>
          </a:p>
        </p:txBody>
      </p:sp>
      <p:grpSp>
        <p:nvGrpSpPr>
          <p:cNvPr id="5" name="组合 11"/>
          <p:cNvGrpSpPr/>
          <p:nvPr/>
        </p:nvGrpSpPr>
        <p:grpSpPr>
          <a:xfrm>
            <a:off x="327025" y="523875"/>
            <a:ext cx="344488" cy="720725"/>
            <a:chOff x="0" y="0"/>
            <a:chExt cx="344841" cy="720000"/>
          </a:xfrm>
        </p:grpSpPr>
        <p:sp>
          <p:nvSpPr>
            <p:cNvPr id="7" name="椭圆 2245"/>
            <p:cNvSpPr/>
            <p:nvPr/>
          </p:nvSpPr>
          <p:spPr>
            <a:xfrm>
              <a:off x="114027" y="0"/>
              <a:ext cx="230814" cy="277555"/>
            </a:xfrm>
            <a:custGeom>
              <a:avLst/>
              <a:gdLst>
                <a:gd name="txL" fmla="*/ 0 w 576064"/>
                <a:gd name="txT" fmla="*/ 0 h 576064"/>
                <a:gd name="txR" fmla="*/ 576064 w 576064"/>
                <a:gd name="txB" fmla="*/ 576064 h 576064"/>
              </a:gdLst>
              <a:ahLst/>
              <a:cxnLst>
                <a:cxn ang="0">
                  <a:pos x="0" y="0"/>
                </a:cxn>
              </a:cxnLst>
              <a:rect l="txL" t="txT" r="txR" b="txB"/>
              <a:pathLst>
                <a:path w="576064" h="576064">
                  <a:moveTo>
                    <a:pt x="346087" y="86216"/>
                  </a:moveTo>
                  <a:cubicBezTo>
                    <a:pt x="246665" y="86216"/>
                    <a:pt x="166067" y="186955"/>
                    <a:pt x="166067" y="311223"/>
                  </a:cubicBezTo>
                  <a:cubicBezTo>
                    <a:pt x="166067" y="435491"/>
                    <a:pt x="246665" y="536230"/>
                    <a:pt x="346087" y="536230"/>
                  </a:cubicBezTo>
                  <a:cubicBezTo>
                    <a:pt x="445509" y="536230"/>
                    <a:pt x="526107" y="435491"/>
                    <a:pt x="526107" y="311223"/>
                  </a:cubicBezTo>
                  <a:cubicBezTo>
                    <a:pt x="526107" y="186955"/>
                    <a:pt x="445509" y="86216"/>
                    <a:pt x="346087" y="86216"/>
                  </a:cubicBezTo>
                  <a:close/>
                  <a:moveTo>
                    <a:pt x="288032" y="0"/>
                  </a:moveTo>
                  <a:cubicBezTo>
                    <a:pt x="447108" y="0"/>
                    <a:pt x="576064" y="128956"/>
                    <a:pt x="576064" y="288032"/>
                  </a:cubicBezTo>
                  <a:cubicBezTo>
                    <a:pt x="576064" y="447108"/>
                    <a:pt x="447108" y="576064"/>
                    <a:pt x="288032" y="576064"/>
                  </a:cubicBezTo>
                  <a:cubicBezTo>
                    <a:pt x="128956" y="576064"/>
                    <a:pt x="0" y="447108"/>
                    <a:pt x="0" y="288032"/>
                  </a:cubicBezTo>
                  <a:cubicBezTo>
                    <a:pt x="0" y="128956"/>
                    <a:pt x="128956" y="0"/>
                    <a:pt x="288032" y="0"/>
                  </a:cubicBezTo>
                  <a:close/>
                </a:path>
              </a:pathLst>
            </a:custGeom>
            <a:solidFill>
              <a:schemeClr val="bg1">
                <a:alpha val="100000"/>
              </a:schemeClr>
            </a:solidFill>
            <a:ln w="9525">
              <a:noFill/>
            </a:ln>
          </p:spPr>
          <p:txBody>
            <a:bodyPr/>
            <a:p>
              <a:endParaRPr lang="zh-CN" altLang="en-US"/>
            </a:p>
          </p:txBody>
        </p:sp>
        <p:sp>
          <p:nvSpPr>
            <p:cNvPr id="8" name="任意多边形 13"/>
            <p:cNvSpPr/>
            <p:nvPr/>
          </p:nvSpPr>
          <p:spPr>
            <a:xfrm>
              <a:off x="0" y="157404"/>
              <a:ext cx="263825" cy="558249"/>
            </a:xfrm>
            <a:custGeom>
              <a:avLst/>
              <a:gdLst>
                <a:gd name="txL" fmla="*/ 0 w 661715"/>
                <a:gd name="txT" fmla="*/ 0 h 1400175"/>
                <a:gd name="txR" fmla="*/ 661715 w 661715"/>
                <a:gd name="txB" fmla="*/ 1400175 h 1400175"/>
              </a:gdLst>
              <a:ahLst/>
              <a:cxnLst>
                <a:cxn ang="0">
                  <a:pos x="52698" y="0"/>
                </a:cxn>
                <a:cxn ang="0">
                  <a:pos x="17874" y="30282"/>
                </a:cxn>
                <a:cxn ang="0">
                  <a:pos x="1218" y="131727"/>
                </a:cxn>
                <a:cxn ang="0">
                  <a:pos x="209" y="140812"/>
                </a:cxn>
                <a:cxn ang="0">
                  <a:pos x="105187" y="119614"/>
                </a:cxn>
                <a:cxn ang="0">
                  <a:pos x="54212" y="204404"/>
                </a:cxn>
                <a:cxn ang="0">
                  <a:pos x="76923" y="222574"/>
                </a:cxn>
              </a:cxnLst>
              <a:rect l="txL" t="txT" r="txR" b="txB"/>
              <a:pathLst>
                <a:path w="661715" h="1400175">
                  <a:moveTo>
                    <a:pt x="331515" y="0"/>
                  </a:moveTo>
                  <a:lnTo>
                    <a:pt x="112440" y="190500"/>
                  </a:lnTo>
                  <a:lnTo>
                    <a:pt x="7665" y="828675"/>
                  </a:lnTo>
                  <a:cubicBezTo>
                    <a:pt x="14015" y="824442"/>
                    <a:pt x="-5035" y="890058"/>
                    <a:pt x="1315" y="885825"/>
                  </a:cubicBezTo>
                  <a:lnTo>
                    <a:pt x="661715" y="752475"/>
                  </a:lnTo>
                  <a:lnTo>
                    <a:pt x="341040" y="1285875"/>
                  </a:lnTo>
                  <a:lnTo>
                    <a:pt x="483915" y="14001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9" name="任意多边形 14"/>
            <p:cNvSpPr/>
            <p:nvPr/>
          </p:nvSpPr>
          <p:spPr>
            <a:xfrm>
              <a:off x="41032" y="244749"/>
              <a:ext cx="235452" cy="208869"/>
            </a:xfrm>
            <a:custGeom>
              <a:avLst/>
              <a:gdLst>
                <a:gd name="txL" fmla="*/ 0 w 590550"/>
                <a:gd name="txT" fmla="*/ 0 h 523875"/>
                <a:gd name="txR" fmla="*/ 590550 w 590550"/>
                <a:gd name="txB" fmla="*/ 523875 h 523875"/>
              </a:gdLst>
              <a:ahLst/>
              <a:cxnLst>
                <a:cxn ang="0">
                  <a:pos x="0" y="0"/>
                </a:cxn>
                <a:cxn ang="0">
                  <a:pos x="68135" y="83276"/>
                </a:cxn>
                <a:cxn ang="0">
                  <a:pos x="93875" y="16655"/>
                </a:cxn>
                <a:cxn ang="0">
                  <a:pos x="49965" y="22712"/>
                </a:cxn>
              </a:cxnLst>
              <a:rect l="txL" t="txT" r="txR" b="txB"/>
              <a:pathLst>
                <a:path w="590550" h="523875">
                  <a:moveTo>
                    <a:pt x="0" y="0"/>
                  </a:moveTo>
                  <a:lnTo>
                    <a:pt x="428625" y="523875"/>
                  </a:lnTo>
                  <a:lnTo>
                    <a:pt x="590550" y="104775"/>
                  </a:lnTo>
                  <a:lnTo>
                    <a:pt x="314325" y="1428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10" name="任意多边形 15"/>
            <p:cNvSpPr/>
            <p:nvPr/>
          </p:nvSpPr>
          <p:spPr>
            <a:xfrm>
              <a:off x="244837" y="450370"/>
              <a:ext cx="75952" cy="269630"/>
            </a:xfrm>
            <a:custGeom>
              <a:avLst/>
              <a:gdLst>
                <a:gd name="txL" fmla="*/ 0 w 190500"/>
                <a:gd name="txT" fmla="*/ 0 h 676275"/>
                <a:gd name="txR" fmla="*/ 190500 w 190500"/>
                <a:gd name="txB" fmla="*/ 676275 h 676275"/>
              </a:gdLst>
              <a:ahLst/>
              <a:cxnLst>
                <a:cxn ang="0">
                  <a:pos x="9085" y="0"/>
                </a:cxn>
                <a:cxn ang="0">
                  <a:pos x="0" y="90846"/>
                </a:cxn>
                <a:cxn ang="0">
                  <a:pos x="30282" y="107501"/>
                </a:cxn>
              </a:cxnLst>
              <a:rect l="txL" t="txT" r="txR" b="txB"/>
              <a:pathLst>
                <a:path w="190500" h="676275">
                  <a:moveTo>
                    <a:pt x="57150" y="0"/>
                  </a:moveTo>
                  <a:lnTo>
                    <a:pt x="0" y="571500"/>
                  </a:lnTo>
                  <a:lnTo>
                    <a:pt x="190500" y="6762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grpSp>
    </p:spTree>
  </p:cSld>
  <p:clrMapOvr>
    <a:masterClrMapping/>
  </p:clrMapOvr>
  <p:transition spd="slow" advTm="3000">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26"/>
          <p:cNvSpPr/>
          <p:nvPr/>
        </p:nvSpPr>
        <p:spPr>
          <a:xfrm>
            <a:off x="1547813" y="700088"/>
            <a:ext cx="4321175" cy="503237"/>
          </a:xfrm>
          <a:prstGeom prst="rect">
            <a:avLst/>
          </a:prstGeom>
          <a:noFill/>
          <a:ln w="9525">
            <a:noFill/>
          </a:ln>
        </p:spPr>
        <p:txBody>
          <a:bodyPr anchor="t">
            <a:spAutoFit/>
          </a:bodyPr>
          <a:p>
            <a:pPr>
              <a:lnSpc>
                <a:spcPct val="150000"/>
              </a:lnSpc>
            </a:pPr>
            <a:r>
              <a:rPr lang="zh-CN" altLang="en-US" b="1" dirty="0">
                <a:solidFill>
                  <a:srgbClr val="000000"/>
                </a:solidFill>
                <a:latin typeface="微软雅黑" panose="020B0503020204020204" charset="-122"/>
                <a:ea typeface="微软雅黑" panose="020B0503020204020204" charset="-122"/>
                <a:sym typeface="微软雅黑" panose="020B0503020204020204" charset="-122"/>
              </a:rPr>
              <a:t>买家类型——果断型</a:t>
            </a:r>
            <a:endParaRPr lang="zh-CN" altLang="en-US" dirty="0">
              <a:latin typeface="Arial" panose="020B0604020202020204" pitchFamily="34" charset="0"/>
              <a:ea typeface="宋体" panose="02010600030101010101" pitchFamily="2" charset="-122"/>
            </a:endParaRPr>
          </a:p>
        </p:txBody>
      </p:sp>
      <p:sp>
        <p:nvSpPr>
          <p:cNvPr id="41993" name="灯片编号占位符 34"/>
          <p:cNvSpPr/>
          <p:nvPr/>
        </p:nvSpPr>
        <p:spPr>
          <a:xfrm>
            <a:off x="8388350" y="4660900"/>
            <a:ext cx="755650" cy="346075"/>
          </a:xfrm>
          <a:prstGeom prst="rect">
            <a:avLst/>
          </a:prstGeom>
          <a:noFill/>
          <a:ln w="9525">
            <a:noFill/>
          </a:ln>
        </p:spPr>
        <p:txBody>
          <a:bodyPr anchor="ctr"/>
          <a:p>
            <a:pPr algn="r"/>
            <a:endParaRPr lang="zh-CN" altLang="en-US" sz="3600" b="1" dirty="0">
              <a:solidFill>
                <a:srgbClr val="00B0F0"/>
              </a:solidFill>
              <a:latin typeface="Arial" panose="020B0604020202020204" pitchFamily="34" charset="0"/>
              <a:ea typeface="宋体" panose="02010600030101010101" pitchFamily="2" charset="-122"/>
              <a:sym typeface="Arial" panose="020B0604020202020204" pitchFamily="34" charset="0"/>
            </a:endParaRPr>
          </a:p>
        </p:txBody>
      </p:sp>
      <p:grpSp>
        <p:nvGrpSpPr>
          <p:cNvPr id="41995" name="组合 24"/>
          <p:cNvGrpSpPr/>
          <p:nvPr/>
        </p:nvGrpSpPr>
        <p:grpSpPr>
          <a:xfrm>
            <a:off x="1547813" y="1087438"/>
            <a:ext cx="4897437" cy="231775"/>
            <a:chOff x="0" y="0"/>
            <a:chExt cx="4896395" cy="232166"/>
          </a:xfrm>
        </p:grpSpPr>
        <p:sp>
          <p:nvSpPr>
            <p:cNvPr id="41996" name="直接连接符 25"/>
            <p:cNvSpPr/>
            <p:nvPr/>
          </p:nvSpPr>
          <p:spPr>
            <a:xfrm>
              <a:off x="0" y="108324"/>
              <a:ext cx="4680371" cy="1"/>
            </a:xfrm>
            <a:prstGeom prst="line">
              <a:avLst/>
            </a:prstGeom>
            <a:ln w="19050" cap="flat" cmpd="sng">
              <a:solidFill>
                <a:srgbClr val="7F7F7F"/>
              </a:solidFill>
              <a:prstDash val="sysDot"/>
              <a:round/>
              <a:headEnd type="none" w="med" len="med"/>
              <a:tailEnd type="oval" w="med" len="med"/>
            </a:ln>
          </p:spPr>
        </p:sp>
        <p:sp>
          <p:nvSpPr>
            <p:cNvPr id="41997" name="椭圆 40"/>
            <p:cNvSpPr/>
            <p:nvPr/>
          </p:nvSpPr>
          <p:spPr>
            <a:xfrm>
              <a:off x="4680371" y="0"/>
              <a:ext cx="216024" cy="232166"/>
            </a:xfrm>
            <a:prstGeom prst="ellipse">
              <a:avLst/>
            </a:prstGeom>
            <a:noFill/>
            <a:ln w="25400" cap="flat" cmpd="sng">
              <a:solidFill>
                <a:srgbClr val="7F7F7F"/>
              </a:solidFill>
              <a:prstDash val="solid"/>
              <a:round/>
              <a:headEnd type="none" w="med" len="med"/>
              <a:tailEnd type="none" w="med" len="med"/>
            </a:ln>
          </p:spPr>
          <p:txBody>
            <a:bodyPr anchor="ctr"/>
            <a:p>
              <a:pPr algn="ctr"/>
              <a:endParaRPr lang="zh-CN" altLang="zh-CN" dirty="0">
                <a:solidFill>
                  <a:srgbClr val="FFFFFF"/>
                </a:solidFill>
                <a:latin typeface="Calibri" panose="020F0502020204030204" pitchFamily="34" charset="0"/>
                <a:ea typeface="Calibri" panose="020F0502020204030204" pitchFamily="34" charset="0"/>
                <a:sym typeface="Calibri" panose="020F0502020204030204" pitchFamily="34" charset="0"/>
              </a:endParaRPr>
            </a:p>
          </p:txBody>
        </p:sp>
      </p:grpSp>
      <p:sp>
        <p:nvSpPr>
          <p:cNvPr id="41998" name="直接连接符 41"/>
          <p:cNvSpPr/>
          <p:nvPr/>
        </p:nvSpPr>
        <p:spPr>
          <a:xfrm>
            <a:off x="1055688" y="1924050"/>
            <a:ext cx="1587" cy="2663825"/>
          </a:xfrm>
          <a:prstGeom prst="line">
            <a:avLst/>
          </a:prstGeom>
          <a:ln w="9525" cap="flat" cmpd="sng">
            <a:solidFill>
              <a:srgbClr val="7F7F7F"/>
            </a:solidFill>
            <a:prstDash val="solid"/>
            <a:round/>
            <a:headEnd type="none" w="med" len="med"/>
            <a:tailEnd type="none" w="med" len="med"/>
          </a:ln>
        </p:spPr>
      </p:sp>
      <p:sp>
        <p:nvSpPr>
          <p:cNvPr id="41999" name="TextBox 7"/>
          <p:cNvSpPr/>
          <p:nvPr/>
        </p:nvSpPr>
        <p:spPr>
          <a:xfrm>
            <a:off x="827088" y="2278063"/>
            <a:ext cx="457200" cy="1954212"/>
          </a:xfrm>
          <a:prstGeom prst="rect">
            <a:avLst/>
          </a:prstGeom>
          <a:solidFill>
            <a:schemeClr val="bg1"/>
          </a:solidFill>
          <a:ln w="9525">
            <a:noFill/>
          </a:ln>
        </p:spPr>
        <p:txBody>
          <a:bodyPr anchor="ctr"/>
          <a:p>
            <a:pPr algn="ctr"/>
            <a:r>
              <a:rPr lang="zh-CN" altLang="en-US" sz="2800" b="1" dirty="0">
                <a:solidFill>
                  <a:srgbClr val="C00000"/>
                </a:solidFill>
                <a:latin typeface="微软雅黑" panose="020B0503020204020204" charset="-122"/>
                <a:ea typeface="微软雅黑" panose="020B0503020204020204" charset="-122"/>
                <a:sym typeface="微软雅黑" panose="020B0503020204020204" charset="-122"/>
              </a:rPr>
              <a:t>技巧篇</a:t>
            </a:r>
            <a:endParaRPr lang="zh-CN" altLang="en-US" dirty="0">
              <a:latin typeface="Arial" panose="020B0604020202020204" pitchFamily="34" charset="0"/>
              <a:ea typeface="宋体" panose="02010600030101010101" pitchFamily="2" charset="-122"/>
            </a:endParaRPr>
          </a:p>
        </p:txBody>
      </p:sp>
      <p:sp>
        <p:nvSpPr>
          <p:cNvPr id="42000" name="Text Box 17"/>
          <p:cNvSpPr txBox="1"/>
          <p:nvPr/>
        </p:nvSpPr>
        <p:spPr>
          <a:xfrm>
            <a:off x="2051050" y="2139950"/>
            <a:ext cx="3295650" cy="365125"/>
          </a:xfrm>
          <a:prstGeom prst="rect">
            <a:avLst/>
          </a:prstGeom>
          <a:noFill/>
          <a:ln w="9525">
            <a:noFill/>
          </a:ln>
        </p:spPr>
        <p:txBody>
          <a:bodyPr anchor="t">
            <a:spAutoFit/>
          </a:bodyPr>
          <a:p>
            <a:endParaRPr lang="zh-CN" altLang="zh-CN" dirty="0">
              <a:latin typeface="Arial" panose="020B0604020202020204" pitchFamily="34" charset="0"/>
              <a:ea typeface="宋体" panose="02010600030101010101" pitchFamily="2" charset="-122"/>
            </a:endParaRPr>
          </a:p>
        </p:txBody>
      </p:sp>
      <p:sp>
        <p:nvSpPr>
          <p:cNvPr id="42001" name="Text Box 18"/>
          <p:cNvSpPr txBox="1"/>
          <p:nvPr/>
        </p:nvSpPr>
        <p:spPr>
          <a:xfrm>
            <a:off x="1547813" y="1635125"/>
            <a:ext cx="4484687" cy="320675"/>
          </a:xfrm>
          <a:prstGeom prst="rect">
            <a:avLst/>
          </a:prstGeom>
          <a:noFill/>
          <a:ln w="9525">
            <a:noFill/>
          </a:ln>
        </p:spPr>
        <p:txBody>
          <a:bodyPr anchor="t">
            <a:spAutoFit/>
          </a:bodyPr>
          <a:p>
            <a:r>
              <a:rPr lang="zh-CN" altLang="zh-CN" sz="1500" b="1" dirty="0">
                <a:solidFill>
                  <a:srgbClr val="0000FF"/>
                </a:solidFill>
                <a:latin typeface="微软雅黑" panose="020B0503020204020204" charset="-122"/>
                <a:ea typeface="微软雅黑" panose="020B0503020204020204" charset="-122"/>
                <a:sym typeface="微软雅黑" panose="020B0503020204020204" charset="-122"/>
              </a:rPr>
              <a:t> ①</a:t>
            </a:r>
            <a:r>
              <a:rPr lang="zh-CN" altLang="en-US" sz="1500" b="1" dirty="0">
                <a:solidFill>
                  <a:srgbClr val="0000FF"/>
                </a:solidFill>
                <a:latin typeface="微软雅黑" panose="020B0503020204020204" charset="-122"/>
                <a:ea typeface="微软雅黑" panose="020B0503020204020204" charset="-122"/>
                <a:sym typeface="微软雅黑" panose="020B0503020204020204" charset="-122"/>
              </a:rPr>
              <a:t>：果断型 </a:t>
            </a:r>
            <a:endParaRPr lang="zh-CN" altLang="en-US" dirty="0">
              <a:latin typeface="Arial" panose="020B0604020202020204" pitchFamily="34" charset="0"/>
              <a:ea typeface="宋体" panose="02010600030101010101" pitchFamily="2" charset="-122"/>
            </a:endParaRPr>
          </a:p>
        </p:txBody>
      </p:sp>
      <p:pic>
        <p:nvPicPr>
          <p:cNvPr id="42002" name="Picture 19"/>
          <p:cNvPicPr/>
          <p:nvPr/>
        </p:nvPicPr>
        <p:blipFill>
          <a:blip r:embed="rId1"/>
          <a:stretch>
            <a:fillRect/>
          </a:stretch>
        </p:blipFill>
        <p:spPr>
          <a:xfrm>
            <a:off x="1763713" y="1995488"/>
            <a:ext cx="457200" cy="457200"/>
          </a:xfrm>
          <a:prstGeom prst="rect">
            <a:avLst/>
          </a:prstGeom>
          <a:noFill/>
          <a:ln w="9525">
            <a:noFill/>
          </a:ln>
        </p:spPr>
      </p:pic>
      <p:sp>
        <p:nvSpPr>
          <p:cNvPr id="42003" name="Text Box 20"/>
          <p:cNvSpPr txBox="1"/>
          <p:nvPr/>
        </p:nvSpPr>
        <p:spPr>
          <a:xfrm>
            <a:off x="1764030" y="2571750"/>
            <a:ext cx="6496050" cy="922020"/>
          </a:xfrm>
          <a:prstGeom prst="rect">
            <a:avLst/>
          </a:prstGeom>
          <a:noFill/>
          <a:ln w="9525">
            <a:noFill/>
          </a:ln>
        </p:spPr>
        <p:txBody>
          <a:bodyPr wrap="square" anchor="t">
            <a:spAutoFit/>
          </a:bodyPr>
          <a:p>
            <a:r>
              <a:rPr lang="zh-CN" altLang="zh-CN" sz="1500" b="1" dirty="0">
                <a:solidFill>
                  <a:srgbClr val="0000FF"/>
                </a:solidFill>
                <a:latin typeface="微软雅黑" panose="020B0503020204020204" charset="-122"/>
                <a:ea typeface="微软雅黑" panose="020B0503020204020204" charset="-122"/>
                <a:sym typeface="微软雅黑" panose="020B0503020204020204" charset="-122"/>
              </a:rPr>
              <a:t>——</a:t>
            </a:r>
            <a:r>
              <a:rPr lang="zh-CN" altLang="en-US" sz="1500" b="1" dirty="0">
                <a:solidFill>
                  <a:srgbClr val="0000FF"/>
                </a:solidFill>
                <a:latin typeface="微软雅黑" panose="020B0503020204020204" charset="-122"/>
                <a:ea typeface="微软雅黑" panose="020B0503020204020204" charset="-122"/>
                <a:sym typeface="微软雅黑" panose="020B0503020204020204" charset="-122"/>
              </a:rPr>
              <a:t>你家的宝贝什么都好，就是价格太贵了呢，给少点吧</a:t>
            </a:r>
            <a:endParaRPr lang="zh-CN" altLang="en-US" sz="1300" b="1" dirty="0">
              <a:solidFill>
                <a:srgbClr val="FF0000"/>
              </a:solidFill>
              <a:latin typeface="微软雅黑" panose="020B0503020204020204" charset="-122"/>
              <a:ea typeface="微软雅黑" panose="020B0503020204020204" charset="-122"/>
              <a:sym typeface="微软雅黑" panose="020B0503020204020204" charset="-122"/>
            </a:endParaRPr>
          </a:p>
          <a:p>
            <a:r>
              <a:rPr lang="zh-CN" altLang="en-US" sz="1300" b="1" dirty="0">
                <a:solidFill>
                  <a:srgbClr val="FF0000"/>
                </a:solidFill>
                <a:latin typeface="微软雅黑" panose="020B0503020204020204" charset="-122"/>
                <a:ea typeface="微软雅黑" panose="020B0503020204020204" charset="-122"/>
                <a:sym typeface="微软雅黑" panose="020B0503020204020204" charset="-122"/>
              </a:rPr>
              <a:t>分析：</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对这种用</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但是</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语气的客人要采用说理的方式，</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就是</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之前是他们给我们的糖衣炮弹，</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就是</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之后才是他们的心里话。只要让买家觉得物有所值就差不多可以拿下订单了</a:t>
            </a:r>
            <a:endParaRPr lang="zh-CN" altLang="en-US" dirty="0">
              <a:latin typeface="Arial" panose="020B0604020202020204" pitchFamily="34" charset="0"/>
              <a:ea typeface="宋体" panose="02010600030101010101" pitchFamily="2" charset="-122"/>
            </a:endParaRPr>
          </a:p>
        </p:txBody>
      </p:sp>
      <p:sp>
        <p:nvSpPr>
          <p:cNvPr id="13" name="直角三角形 2"/>
          <p:cNvSpPr>
            <a:spLocks noChangeAspect="1"/>
          </p:cNvSpPr>
          <p:nvPr/>
        </p:nvSpPr>
        <p:spPr>
          <a:xfrm rot="2854302">
            <a:off x="8407400" y="3906838"/>
            <a:ext cx="1027113" cy="1646237"/>
          </a:xfrm>
          <a:custGeom>
            <a:avLst/>
            <a:gdLst>
              <a:gd name="txL" fmla="*/ 0 w 1026633"/>
              <a:gd name="txT" fmla="*/ 0 h 1647132"/>
              <a:gd name="txR" fmla="*/ 1026633 w 1026633"/>
              <a:gd name="txB" fmla="*/ 1647132 h 1647132"/>
            </a:gdLst>
            <a:ahLst/>
            <a:cxnLst>
              <a:cxn ang="0">
                <a:pos x="0" y="1645342"/>
              </a:cxn>
              <a:cxn ang="0">
                <a:pos x="0" y="0"/>
              </a:cxn>
              <a:cxn ang="0">
                <a:pos x="1027593" y="939227"/>
              </a:cxn>
              <a:cxn ang="0">
                <a:pos x="373663" y="1643710"/>
              </a:cxn>
              <a:cxn ang="0">
                <a:pos x="0" y="1645342"/>
              </a:cxn>
            </a:cxnLst>
            <a:rect l="txL" t="txT" r="txR" b="txB"/>
            <a:pathLst>
              <a:path w="1026633" h="1647132">
                <a:moveTo>
                  <a:pt x="0" y="1647132"/>
                </a:moveTo>
                <a:lnTo>
                  <a:pt x="0" y="0"/>
                </a:lnTo>
                <a:lnTo>
                  <a:pt x="1026633" y="940249"/>
                </a:lnTo>
                <a:lnTo>
                  <a:pt x="373313" y="1645498"/>
                </a:lnTo>
                <a:lnTo>
                  <a:pt x="0" y="1647132"/>
                </a:lnTo>
                <a:close/>
              </a:path>
            </a:pathLst>
          </a:custGeom>
          <a:solidFill>
            <a:srgbClr val="DADADA">
              <a:alpha val="100000"/>
            </a:srgbClr>
          </a:solidFill>
          <a:ln w="9525">
            <a:noFill/>
          </a:ln>
        </p:spPr>
        <p:txBody>
          <a:bodyPr/>
          <a:p>
            <a:endParaRPr lang="zh-CN" altLang="en-US"/>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
        <p:nvSpPr>
          <p:cNvPr id="3" name="直角三角形 10"/>
          <p:cNvSpPr>
            <a:spLocks noChangeAspect="1"/>
          </p:cNvSpPr>
          <p:nvPr/>
        </p:nvSpPr>
        <p:spPr>
          <a:xfrm rot="-2854302" flipH="1">
            <a:off x="-1073524" y="67535"/>
            <a:ext cx="2757805" cy="1682750"/>
          </a:xfrm>
          <a:custGeom>
            <a:avLst/>
            <a:gdLst>
              <a:gd name="connsiteX0" fmla="*/ 33 w 4343"/>
              <a:gd name="connsiteY0" fmla="*/ 2650 h 2650"/>
              <a:gd name="connsiteX1" fmla="*/ 0 w 4343"/>
              <a:gd name="connsiteY1" fmla="*/ 1581 h 2650"/>
              <a:gd name="connsiteX2" fmla="*/ 1447 w 4343"/>
              <a:gd name="connsiteY2" fmla="*/ 0 h 2650"/>
              <a:gd name="connsiteX3" fmla="*/ 4343 w 4343"/>
              <a:gd name="connsiteY3" fmla="*/ 2650 h 2650"/>
              <a:gd name="connsiteX4" fmla="*/ 33 w 4343"/>
              <a:gd name="connsiteY4" fmla="*/ 2650 h 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 h="2650">
                <a:moveTo>
                  <a:pt x="33" y="2650"/>
                </a:moveTo>
                <a:lnTo>
                  <a:pt x="0" y="1581"/>
                </a:lnTo>
                <a:lnTo>
                  <a:pt x="1447" y="0"/>
                </a:lnTo>
                <a:lnTo>
                  <a:pt x="4343" y="2650"/>
                </a:lnTo>
                <a:lnTo>
                  <a:pt x="33" y="2650"/>
                </a:lnTo>
                <a:close/>
              </a:path>
            </a:pathLst>
          </a:custGeom>
          <a:solidFill>
            <a:srgbClr val="BE1333"/>
          </a:solidFill>
          <a:ln w="9525">
            <a:noFill/>
          </a:ln>
        </p:spPr>
        <p:txBody>
          <a:bodyPr/>
          <a:p>
            <a:pPr eaLnBrk="0" hangingPunct="0"/>
            <a:endParaRPr lang="zh-CN" altLang="zh-CN" sz="2400" b="1" i="1" dirty="0">
              <a:latin typeface="Times New Roman" panose="02020603050405020304" charset="0"/>
              <a:sym typeface="Times New Roman" panose="02020603050405020304" charset="0"/>
            </a:endParaRPr>
          </a:p>
        </p:txBody>
      </p:sp>
      <p:grpSp>
        <p:nvGrpSpPr>
          <p:cNvPr id="4" name="组合 11"/>
          <p:cNvGrpSpPr/>
          <p:nvPr/>
        </p:nvGrpSpPr>
        <p:grpSpPr>
          <a:xfrm>
            <a:off x="327025" y="523875"/>
            <a:ext cx="344488" cy="720725"/>
            <a:chOff x="0" y="0"/>
            <a:chExt cx="344841" cy="720000"/>
          </a:xfrm>
        </p:grpSpPr>
        <p:sp>
          <p:nvSpPr>
            <p:cNvPr id="5" name="椭圆 2245"/>
            <p:cNvSpPr/>
            <p:nvPr/>
          </p:nvSpPr>
          <p:spPr>
            <a:xfrm>
              <a:off x="114027" y="0"/>
              <a:ext cx="230814" cy="277555"/>
            </a:xfrm>
            <a:custGeom>
              <a:avLst/>
              <a:gdLst>
                <a:gd name="txL" fmla="*/ 0 w 576064"/>
                <a:gd name="txT" fmla="*/ 0 h 576064"/>
                <a:gd name="txR" fmla="*/ 576064 w 576064"/>
                <a:gd name="txB" fmla="*/ 576064 h 576064"/>
              </a:gdLst>
              <a:ahLst/>
              <a:cxnLst>
                <a:cxn ang="0">
                  <a:pos x="0" y="0"/>
                </a:cxn>
              </a:cxnLst>
              <a:rect l="txL" t="txT" r="txR" b="txB"/>
              <a:pathLst>
                <a:path w="576064" h="576064">
                  <a:moveTo>
                    <a:pt x="346087" y="86216"/>
                  </a:moveTo>
                  <a:cubicBezTo>
                    <a:pt x="246665" y="86216"/>
                    <a:pt x="166067" y="186955"/>
                    <a:pt x="166067" y="311223"/>
                  </a:cubicBezTo>
                  <a:cubicBezTo>
                    <a:pt x="166067" y="435491"/>
                    <a:pt x="246665" y="536230"/>
                    <a:pt x="346087" y="536230"/>
                  </a:cubicBezTo>
                  <a:cubicBezTo>
                    <a:pt x="445509" y="536230"/>
                    <a:pt x="526107" y="435491"/>
                    <a:pt x="526107" y="311223"/>
                  </a:cubicBezTo>
                  <a:cubicBezTo>
                    <a:pt x="526107" y="186955"/>
                    <a:pt x="445509" y="86216"/>
                    <a:pt x="346087" y="86216"/>
                  </a:cubicBezTo>
                  <a:close/>
                  <a:moveTo>
                    <a:pt x="288032" y="0"/>
                  </a:moveTo>
                  <a:cubicBezTo>
                    <a:pt x="447108" y="0"/>
                    <a:pt x="576064" y="128956"/>
                    <a:pt x="576064" y="288032"/>
                  </a:cubicBezTo>
                  <a:cubicBezTo>
                    <a:pt x="576064" y="447108"/>
                    <a:pt x="447108" y="576064"/>
                    <a:pt x="288032" y="576064"/>
                  </a:cubicBezTo>
                  <a:cubicBezTo>
                    <a:pt x="128956" y="576064"/>
                    <a:pt x="0" y="447108"/>
                    <a:pt x="0" y="288032"/>
                  </a:cubicBezTo>
                  <a:cubicBezTo>
                    <a:pt x="0" y="128956"/>
                    <a:pt x="128956" y="0"/>
                    <a:pt x="288032" y="0"/>
                  </a:cubicBezTo>
                  <a:close/>
                </a:path>
              </a:pathLst>
            </a:custGeom>
            <a:solidFill>
              <a:schemeClr val="bg1">
                <a:alpha val="100000"/>
              </a:schemeClr>
            </a:solidFill>
            <a:ln w="9525">
              <a:noFill/>
            </a:ln>
          </p:spPr>
          <p:txBody>
            <a:bodyPr/>
            <a:p>
              <a:endParaRPr lang="zh-CN" altLang="en-US"/>
            </a:p>
          </p:txBody>
        </p:sp>
        <p:sp>
          <p:nvSpPr>
            <p:cNvPr id="7" name="任意多边形 13"/>
            <p:cNvSpPr/>
            <p:nvPr/>
          </p:nvSpPr>
          <p:spPr>
            <a:xfrm>
              <a:off x="0" y="157404"/>
              <a:ext cx="263825" cy="558249"/>
            </a:xfrm>
            <a:custGeom>
              <a:avLst/>
              <a:gdLst>
                <a:gd name="txL" fmla="*/ 0 w 661715"/>
                <a:gd name="txT" fmla="*/ 0 h 1400175"/>
                <a:gd name="txR" fmla="*/ 661715 w 661715"/>
                <a:gd name="txB" fmla="*/ 1400175 h 1400175"/>
              </a:gdLst>
              <a:ahLst/>
              <a:cxnLst>
                <a:cxn ang="0">
                  <a:pos x="52698" y="0"/>
                </a:cxn>
                <a:cxn ang="0">
                  <a:pos x="17874" y="30282"/>
                </a:cxn>
                <a:cxn ang="0">
                  <a:pos x="1218" y="131727"/>
                </a:cxn>
                <a:cxn ang="0">
                  <a:pos x="209" y="140812"/>
                </a:cxn>
                <a:cxn ang="0">
                  <a:pos x="105187" y="119614"/>
                </a:cxn>
                <a:cxn ang="0">
                  <a:pos x="54212" y="204404"/>
                </a:cxn>
                <a:cxn ang="0">
                  <a:pos x="76923" y="222574"/>
                </a:cxn>
              </a:cxnLst>
              <a:rect l="txL" t="txT" r="txR" b="txB"/>
              <a:pathLst>
                <a:path w="661715" h="1400175">
                  <a:moveTo>
                    <a:pt x="331515" y="0"/>
                  </a:moveTo>
                  <a:lnTo>
                    <a:pt x="112440" y="190500"/>
                  </a:lnTo>
                  <a:lnTo>
                    <a:pt x="7665" y="828675"/>
                  </a:lnTo>
                  <a:cubicBezTo>
                    <a:pt x="14015" y="824442"/>
                    <a:pt x="-5035" y="890058"/>
                    <a:pt x="1315" y="885825"/>
                  </a:cubicBezTo>
                  <a:lnTo>
                    <a:pt x="661715" y="752475"/>
                  </a:lnTo>
                  <a:lnTo>
                    <a:pt x="341040" y="1285875"/>
                  </a:lnTo>
                  <a:lnTo>
                    <a:pt x="483915" y="14001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8" name="任意多边形 14"/>
            <p:cNvSpPr/>
            <p:nvPr/>
          </p:nvSpPr>
          <p:spPr>
            <a:xfrm>
              <a:off x="41032" y="244749"/>
              <a:ext cx="235452" cy="208869"/>
            </a:xfrm>
            <a:custGeom>
              <a:avLst/>
              <a:gdLst>
                <a:gd name="txL" fmla="*/ 0 w 590550"/>
                <a:gd name="txT" fmla="*/ 0 h 523875"/>
                <a:gd name="txR" fmla="*/ 590550 w 590550"/>
                <a:gd name="txB" fmla="*/ 523875 h 523875"/>
              </a:gdLst>
              <a:ahLst/>
              <a:cxnLst>
                <a:cxn ang="0">
                  <a:pos x="0" y="0"/>
                </a:cxn>
                <a:cxn ang="0">
                  <a:pos x="68135" y="83276"/>
                </a:cxn>
                <a:cxn ang="0">
                  <a:pos x="93875" y="16655"/>
                </a:cxn>
                <a:cxn ang="0">
                  <a:pos x="49965" y="22712"/>
                </a:cxn>
              </a:cxnLst>
              <a:rect l="txL" t="txT" r="txR" b="txB"/>
              <a:pathLst>
                <a:path w="590550" h="523875">
                  <a:moveTo>
                    <a:pt x="0" y="0"/>
                  </a:moveTo>
                  <a:lnTo>
                    <a:pt x="428625" y="523875"/>
                  </a:lnTo>
                  <a:lnTo>
                    <a:pt x="590550" y="104775"/>
                  </a:lnTo>
                  <a:lnTo>
                    <a:pt x="314325" y="1428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9" name="任意多边形 15"/>
            <p:cNvSpPr/>
            <p:nvPr/>
          </p:nvSpPr>
          <p:spPr>
            <a:xfrm>
              <a:off x="244837" y="450370"/>
              <a:ext cx="75952" cy="269630"/>
            </a:xfrm>
            <a:custGeom>
              <a:avLst/>
              <a:gdLst>
                <a:gd name="txL" fmla="*/ 0 w 190500"/>
                <a:gd name="txT" fmla="*/ 0 h 676275"/>
                <a:gd name="txR" fmla="*/ 190500 w 190500"/>
                <a:gd name="txB" fmla="*/ 676275 h 676275"/>
              </a:gdLst>
              <a:ahLst/>
              <a:cxnLst>
                <a:cxn ang="0">
                  <a:pos x="9085" y="0"/>
                </a:cxn>
                <a:cxn ang="0">
                  <a:pos x="0" y="90846"/>
                </a:cxn>
                <a:cxn ang="0">
                  <a:pos x="30282" y="107501"/>
                </a:cxn>
              </a:cxnLst>
              <a:rect l="txL" t="txT" r="txR" b="txB"/>
              <a:pathLst>
                <a:path w="190500" h="676275">
                  <a:moveTo>
                    <a:pt x="57150" y="0"/>
                  </a:moveTo>
                  <a:lnTo>
                    <a:pt x="0" y="571500"/>
                  </a:lnTo>
                  <a:lnTo>
                    <a:pt x="190500" y="6762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grpSp>
    </p:spTree>
  </p:cSld>
  <p:clrMapOvr>
    <a:masterClrMapping/>
  </p:clrMapOvr>
  <p:transition spd="slow" advTm="3000">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26"/>
          <p:cNvSpPr/>
          <p:nvPr/>
        </p:nvSpPr>
        <p:spPr>
          <a:xfrm>
            <a:off x="1547813" y="700088"/>
            <a:ext cx="4321175" cy="503237"/>
          </a:xfrm>
          <a:prstGeom prst="rect">
            <a:avLst/>
          </a:prstGeom>
          <a:noFill/>
          <a:ln w="9525">
            <a:noFill/>
          </a:ln>
        </p:spPr>
        <p:txBody>
          <a:bodyPr anchor="t">
            <a:spAutoFit/>
          </a:bodyPr>
          <a:p>
            <a:pPr>
              <a:lnSpc>
                <a:spcPct val="150000"/>
              </a:lnSpc>
            </a:pPr>
            <a:r>
              <a:rPr lang="zh-CN" altLang="en-US" b="1" dirty="0">
                <a:solidFill>
                  <a:srgbClr val="000000"/>
                </a:solidFill>
                <a:latin typeface="微软雅黑" panose="020B0503020204020204" charset="-122"/>
                <a:ea typeface="微软雅黑" panose="020B0503020204020204" charset="-122"/>
                <a:sym typeface="微软雅黑" panose="020B0503020204020204" charset="-122"/>
              </a:rPr>
              <a:t>买家类型——果断型</a:t>
            </a:r>
            <a:endParaRPr lang="zh-CN" altLang="en-US" dirty="0">
              <a:latin typeface="Arial" panose="020B0604020202020204" pitchFamily="34" charset="0"/>
              <a:ea typeface="宋体" panose="02010600030101010101" pitchFamily="2" charset="-122"/>
            </a:endParaRPr>
          </a:p>
        </p:txBody>
      </p:sp>
      <p:sp>
        <p:nvSpPr>
          <p:cNvPr id="43017" name="灯片编号占位符 34"/>
          <p:cNvSpPr/>
          <p:nvPr/>
        </p:nvSpPr>
        <p:spPr>
          <a:xfrm>
            <a:off x="8388350" y="4660900"/>
            <a:ext cx="755650" cy="346075"/>
          </a:xfrm>
          <a:prstGeom prst="rect">
            <a:avLst/>
          </a:prstGeom>
          <a:noFill/>
          <a:ln w="9525">
            <a:noFill/>
          </a:ln>
        </p:spPr>
        <p:txBody>
          <a:bodyPr anchor="ctr"/>
          <a:p>
            <a:pPr algn="r"/>
            <a:endParaRPr lang="zh-CN" altLang="en-US" sz="3600" b="1" dirty="0">
              <a:solidFill>
                <a:srgbClr val="00B0F0"/>
              </a:solidFill>
              <a:latin typeface="Arial" panose="020B0604020202020204" pitchFamily="34" charset="0"/>
              <a:ea typeface="宋体" panose="02010600030101010101" pitchFamily="2" charset="-122"/>
              <a:sym typeface="Arial" panose="020B0604020202020204" pitchFamily="34" charset="0"/>
            </a:endParaRPr>
          </a:p>
        </p:txBody>
      </p:sp>
      <p:grpSp>
        <p:nvGrpSpPr>
          <p:cNvPr id="43019" name="组合 24"/>
          <p:cNvGrpSpPr/>
          <p:nvPr/>
        </p:nvGrpSpPr>
        <p:grpSpPr>
          <a:xfrm>
            <a:off x="1547813" y="1087438"/>
            <a:ext cx="4897437" cy="231775"/>
            <a:chOff x="0" y="0"/>
            <a:chExt cx="4896395" cy="232166"/>
          </a:xfrm>
        </p:grpSpPr>
        <p:sp>
          <p:nvSpPr>
            <p:cNvPr id="43020" name="直接连接符 25"/>
            <p:cNvSpPr/>
            <p:nvPr/>
          </p:nvSpPr>
          <p:spPr>
            <a:xfrm>
              <a:off x="0" y="108324"/>
              <a:ext cx="4680371" cy="1"/>
            </a:xfrm>
            <a:prstGeom prst="line">
              <a:avLst/>
            </a:prstGeom>
            <a:ln w="19050" cap="flat" cmpd="sng">
              <a:solidFill>
                <a:srgbClr val="7F7F7F"/>
              </a:solidFill>
              <a:prstDash val="sysDot"/>
              <a:round/>
              <a:headEnd type="none" w="med" len="med"/>
              <a:tailEnd type="oval" w="med" len="med"/>
            </a:ln>
          </p:spPr>
        </p:sp>
        <p:sp>
          <p:nvSpPr>
            <p:cNvPr id="43021" name="椭圆 40"/>
            <p:cNvSpPr/>
            <p:nvPr/>
          </p:nvSpPr>
          <p:spPr>
            <a:xfrm>
              <a:off x="4680371" y="0"/>
              <a:ext cx="216024" cy="232166"/>
            </a:xfrm>
            <a:prstGeom prst="ellipse">
              <a:avLst/>
            </a:prstGeom>
            <a:noFill/>
            <a:ln w="25400" cap="flat" cmpd="sng">
              <a:solidFill>
                <a:srgbClr val="7F7F7F"/>
              </a:solidFill>
              <a:prstDash val="solid"/>
              <a:round/>
              <a:headEnd type="none" w="med" len="med"/>
              <a:tailEnd type="none" w="med" len="med"/>
            </a:ln>
          </p:spPr>
          <p:txBody>
            <a:bodyPr anchor="ctr"/>
            <a:p>
              <a:pPr algn="ctr"/>
              <a:endParaRPr lang="zh-CN" altLang="zh-CN" dirty="0">
                <a:solidFill>
                  <a:srgbClr val="FFFFFF"/>
                </a:solidFill>
                <a:latin typeface="Calibri" panose="020F0502020204030204" pitchFamily="34" charset="0"/>
                <a:ea typeface="Calibri" panose="020F0502020204030204" pitchFamily="34" charset="0"/>
                <a:sym typeface="Calibri" panose="020F0502020204030204" pitchFamily="34" charset="0"/>
              </a:endParaRPr>
            </a:p>
          </p:txBody>
        </p:sp>
      </p:grpSp>
      <p:sp>
        <p:nvSpPr>
          <p:cNvPr id="43022" name="直接连接符 41"/>
          <p:cNvSpPr/>
          <p:nvPr/>
        </p:nvSpPr>
        <p:spPr>
          <a:xfrm>
            <a:off x="1055688" y="1924050"/>
            <a:ext cx="1587" cy="2663825"/>
          </a:xfrm>
          <a:prstGeom prst="line">
            <a:avLst/>
          </a:prstGeom>
          <a:ln w="9525" cap="flat" cmpd="sng">
            <a:solidFill>
              <a:srgbClr val="7F7F7F"/>
            </a:solidFill>
            <a:prstDash val="solid"/>
            <a:round/>
            <a:headEnd type="none" w="med" len="med"/>
            <a:tailEnd type="none" w="med" len="med"/>
          </a:ln>
        </p:spPr>
      </p:sp>
      <p:sp>
        <p:nvSpPr>
          <p:cNvPr id="43023" name="TextBox 7"/>
          <p:cNvSpPr/>
          <p:nvPr/>
        </p:nvSpPr>
        <p:spPr>
          <a:xfrm>
            <a:off x="827088" y="2278063"/>
            <a:ext cx="457200" cy="1954212"/>
          </a:xfrm>
          <a:prstGeom prst="rect">
            <a:avLst/>
          </a:prstGeom>
          <a:solidFill>
            <a:schemeClr val="bg1"/>
          </a:solidFill>
          <a:ln w="9525">
            <a:noFill/>
          </a:ln>
        </p:spPr>
        <p:txBody>
          <a:bodyPr anchor="ctr"/>
          <a:p>
            <a:pPr algn="ctr"/>
            <a:r>
              <a:rPr lang="zh-CN" altLang="en-US" sz="2800" b="1" dirty="0">
                <a:solidFill>
                  <a:srgbClr val="C00000"/>
                </a:solidFill>
                <a:latin typeface="微软雅黑" panose="020B0503020204020204" charset="-122"/>
                <a:ea typeface="微软雅黑" panose="020B0503020204020204" charset="-122"/>
                <a:sym typeface="微软雅黑" panose="020B0503020204020204" charset="-122"/>
              </a:rPr>
              <a:t>技巧篇</a:t>
            </a:r>
            <a:endParaRPr lang="zh-CN" altLang="en-US" dirty="0">
              <a:latin typeface="Arial" panose="020B0604020202020204" pitchFamily="34" charset="0"/>
              <a:ea typeface="宋体" panose="02010600030101010101" pitchFamily="2" charset="-122"/>
            </a:endParaRPr>
          </a:p>
        </p:txBody>
      </p:sp>
      <p:sp>
        <p:nvSpPr>
          <p:cNvPr id="43024" name="Text Box 17"/>
          <p:cNvSpPr txBox="1"/>
          <p:nvPr/>
        </p:nvSpPr>
        <p:spPr>
          <a:xfrm>
            <a:off x="2051050" y="2139950"/>
            <a:ext cx="3295650" cy="365125"/>
          </a:xfrm>
          <a:prstGeom prst="rect">
            <a:avLst/>
          </a:prstGeom>
          <a:noFill/>
          <a:ln w="9525">
            <a:noFill/>
          </a:ln>
        </p:spPr>
        <p:txBody>
          <a:bodyPr anchor="t">
            <a:spAutoFit/>
          </a:bodyPr>
          <a:p>
            <a:endParaRPr lang="zh-CN" altLang="zh-CN" dirty="0">
              <a:latin typeface="Arial" panose="020B0604020202020204" pitchFamily="34" charset="0"/>
              <a:ea typeface="宋体" panose="02010600030101010101" pitchFamily="2" charset="-122"/>
            </a:endParaRPr>
          </a:p>
        </p:txBody>
      </p:sp>
      <p:sp>
        <p:nvSpPr>
          <p:cNvPr id="43025" name="Text Box 18"/>
          <p:cNvSpPr txBox="1"/>
          <p:nvPr/>
        </p:nvSpPr>
        <p:spPr>
          <a:xfrm>
            <a:off x="1548130" y="1635125"/>
            <a:ext cx="6433820" cy="645160"/>
          </a:xfrm>
          <a:prstGeom prst="rect">
            <a:avLst/>
          </a:prstGeom>
          <a:noFill/>
          <a:ln w="9525">
            <a:noFill/>
          </a:ln>
        </p:spPr>
        <p:txBody>
          <a:bodyPr wrap="square" anchor="t">
            <a:spAutoFit/>
          </a:bodyPr>
          <a:p>
            <a:r>
              <a:rPr lang="zh-CN" altLang="en-US" sz="1200" b="1" dirty="0">
                <a:solidFill>
                  <a:srgbClr val="FF3300"/>
                </a:solidFill>
                <a:latin typeface="微软雅黑" panose="020B0503020204020204" charset="-122"/>
                <a:ea typeface="微软雅黑" panose="020B0503020204020204" charset="-122"/>
                <a:sym typeface="微软雅黑" panose="020B0503020204020204" charset="-122"/>
              </a:rPr>
              <a:t>首次对策：</a:t>
            </a:r>
            <a:endParaRPr lang="zh-CN" altLang="en-US" sz="1200" b="1" dirty="0">
              <a:solidFill>
                <a:srgbClr val="FF3300"/>
              </a:solidFill>
              <a:latin typeface="微软雅黑" panose="020B0503020204020204" charset="-122"/>
              <a:ea typeface="微软雅黑" panose="020B0503020204020204" charset="-122"/>
              <a:sym typeface="微软雅黑" panose="020B0503020204020204" charset="-122"/>
            </a:endParaRPr>
          </a:p>
          <a:p>
            <a:r>
              <a:rPr lang="zh-CN" altLang="en-US" sz="1200" b="1" dirty="0">
                <a:latin typeface="微软雅黑" panose="020B0503020204020204" charset="-122"/>
                <a:ea typeface="微软雅黑" panose="020B0503020204020204" charset="-122"/>
                <a:sym typeface="微软雅黑" panose="020B0503020204020204" charset="-122"/>
              </a:rPr>
              <a:t>亲，您眼光真好，看中的是我们的主推款哦！就像您说的，宝贝的确是很不错的，我们店的宝贝一直都是物美价廉，性价比超高的，现在的价格已经是极限啦、所以请亲多多理解哦</a:t>
            </a:r>
            <a:endParaRPr lang="zh-CN" altLang="en-US" sz="1200" b="1" dirty="0">
              <a:latin typeface="微软雅黑" panose="020B0503020204020204" charset="-122"/>
              <a:ea typeface="微软雅黑" panose="020B0503020204020204" charset="-122"/>
              <a:sym typeface="微软雅黑" panose="020B0503020204020204" charset="-122"/>
            </a:endParaRPr>
          </a:p>
        </p:txBody>
      </p:sp>
      <p:sp>
        <p:nvSpPr>
          <p:cNvPr id="43026" name="Text Box 19"/>
          <p:cNvSpPr txBox="1"/>
          <p:nvPr/>
        </p:nvSpPr>
        <p:spPr>
          <a:xfrm>
            <a:off x="1549400" y="2428875"/>
            <a:ext cx="6499860" cy="829945"/>
          </a:xfrm>
          <a:prstGeom prst="rect">
            <a:avLst/>
          </a:prstGeom>
          <a:noFill/>
          <a:ln w="9525">
            <a:noFill/>
          </a:ln>
        </p:spPr>
        <p:txBody>
          <a:bodyPr wrap="square" anchor="t">
            <a:spAutoFit/>
          </a:bodyPr>
          <a:p>
            <a:r>
              <a:rPr lang="zh-CN" altLang="zh-CN" sz="1200" dirty="0">
                <a:solidFill>
                  <a:srgbClr val="FF3300"/>
                </a:solidFill>
                <a:latin typeface="微软雅黑" panose="020B0503020204020204" charset="-122"/>
                <a:ea typeface="微软雅黑" panose="020B0503020204020204" charset="-122"/>
                <a:sym typeface="微软雅黑" panose="020B0503020204020204" charset="-122"/>
              </a:rPr>
              <a:t> </a:t>
            </a:r>
            <a:r>
              <a:rPr lang="zh-CN" altLang="en-US" sz="1200" dirty="0">
                <a:solidFill>
                  <a:srgbClr val="FF3300"/>
                </a:solidFill>
                <a:latin typeface="微软雅黑" panose="020B0503020204020204" charset="-122"/>
                <a:ea typeface="微软雅黑" panose="020B0503020204020204" charset="-122"/>
                <a:sym typeface="微软雅黑" panose="020B0503020204020204" charset="-122"/>
              </a:rPr>
              <a:t>再三纠结：</a:t>
            </a:r>
            <a:endParaRPr lang="zh-CN" altLang="en-US" sz="1200" dirty="0">
              <a:solidFill>
                <a:srgbClr val="FF3300"/>
              </a:solidFill>
              <a:latin typeface="微软雅黑" panose="020B0503020204020204" charset="-122"/>
              <a:ea typeface="微软雅黑" panose="020B0503020204020204" charset="-122"/>
              <a:sym typeface="微软雅黑" panose="020B0503020204020204" charset="-122"/>
            </a:endParaRPr>
          </a:p>
          <a:p>
            <a:r>
              <a:rPr lang="zh-CN" altLang="en-US" sz="1200" dirty="0">
                <a:latin typeface="微软雅黑" panose="020B0503020204020204" charset="-122"/>
                <a:ea typeface="微软雅黑" panose="020B0503020204020204" charset="-122"/>
                <a:sym typeface="微软雅黑" panose="020B0503020204020204" charset="-122"/>
              </a:rPr>
              <a:t>我们是商城店，厂家正品，保证亲的商品质量以及售后服务，这个价格的话、、、真心没法少了，希望亲多多理解呢，这款使用的是进口</a:t>
            </a:r>
            <a:r>
              <a:rPr lang="zh-CN" altLang="zh-CN" sz="1200" dirty="0">
                <a:latin typeface="微软雅黑" panose="020B0503020204020204" charset="-122"/>
                <a:ea typeface="微软雅黑" panose="020B0503020204020204" charset="-122"/>
                <a:sym typeface="微软雅黑" panose="020B0503020204020204" charset="-122"/>
              </a:rPr>
              <a:t>XX</a:t>
            </a:r>
            <a:r>
              <a:rPr lang="zh-CN" altLang="en-US" sz="1200" dirty="0">
                <a:latin typeface="微软雅黑" panose="020B0503020204020204" charset="-122"/>
                <a:ea typeface="微软雅黑" panose="020B0503020204020204" charset="-122"/>
                <a:sym typeface="微软雅黑" panose="020B0503020204020204" charset="-122"/>
              </a:rPr>
              <a:t>材质，成本很高的，现在活动期间只是走量了，几乎没有利润的啦</a:t>
            </a:r>
            <a:endParaRPr lang="zh-CN" altLang="en-US" sz="1200" dirty="0">
              <a:latin typeface="Arial" panose="020B0604020202020204" pitchFamily="34" charset="0"/>
              <a:ea typeface="宋体" panose="02010600030101010101" pitchFamily="2" charset="-122"/>
            </a:endParaRPr>
          </a:p>
        </p:txBody>
      </p:sp>
      <p:sp>
        <p:nvSpPr>
          <p:cNvPr id="43027" name="Text Box 20"/>
          <p:cNvSpPr txBox="1"/>
          <p:nvPr/>
        </p:nvSpPr>
        <p:spPr>
          <a:xfrm>
            <a:off x="1619250" y="3435350"/>
            <a:ext cx="6362700" cy="645160"/>
          </a:xfrm>
          <a:prstGeom prst="rect">
            <a:avLst/>
          </a:prstGeom>
          <a:noFill/>
          <a:ln w="9525">
            <a:noFill/>
          </a:ln>
        </p:spPr>
        <p:txBody>
          <a:bodyPr wrap="square" anchor="t">
            <a:spAutoFit/>
          </a:bodyPr>
          <a:p>
            <a:r>
              <a:rPr lang="zh-CN" altLang="en-US" sz="1200" b="1" dirty="0">
                <a:solidFill>
                  <a:srgbClr val="FF0000"/>
                </a:solidFill>
                <a:latin typeface="微软雅黑" panose="020B0503020204020204" charset="-122"/>
                <a:ea typeface="微软雅黑" panose="020B0503020204020204" charset="-122"/>
                <a:sym typeface="微软雅黑" panose="020B0503020204020204" charset="-122"/>
              </a:rPr>
              <a:t>考虑下：</a:t>
            </a:r>
            <a:endParaRPr lang="zh-CN" altLang="en-US" sz="1200" b="1" dirty="0">
              <a:solidFill>
                <a:srgbClr val="4D4D4D"/>
              </a:solidFill>
              <a:latin typeface="微软雅黑" panose="020B0503020204020204" charset="-122"/>
              <a:ea typeface="微软雅黑" panose="020B0503020204020204" charset="-122"/>
              <a:sym typeface="微软雅黑" panose="020B0503020204020204" charset="-122"/>
            </a:endParaRPr>
          </a:p>
          <a:p>
            <a:r>
              <a:rPr lang="zh-CN" altLang="en-US" sz="1200" b="1" dirty="0">
                <a:latin typeface="微软雅黑" panose="020B0503020204020204" charset="-122"/>
                <a:ea typeface="微软雅黑" panose="020B0503020204020204" charset="-122"/>
                <a:sym typeface="微软雅黑" panose="020B0503020204020204" charset="-122"/>
              </a:rPr>
              <a:t>亲，活动是限时限量的呢，这个现在很热销，数量不多的了哦    建议您尽快考虑好拍下的，错过了就实在可惜的啦</a:t>
            </a:r>
            <a:endParaRPr lang="zh-CN" altLang="en-US" sz="1200" b="1" dirty="0">
              <a:latin typeface="微软雅黑" panose="020B0503020204020204" charset="-122"/>
              <a:ea typeface="微软雅黑" panose="020B0503020204020204" charset="-122"/>
              <a:sym typeface="微软雅黑" panose="020B0503020204020204" charset="-122"/>
            </a:endParaRPr>
          </a:p>
        </p:txBody>
      </p:sp>
      <p:sp>
        <p:nvSpPr>
          <p:cNvPr id="13" name="直角三角形 2"/>
          <p:cNvSpPr>
            <a:spLocks noChangeAspect="1"/>
          </p:cNvSpPr>
          <p:nvPr/>
        </p:nvSpPr>
        <p:spPr>
          <a:xfrm rot="2854302">
            <a:off x="8407400" y="3906838"/>
            <a:ext cx="1027113" cy="1646237"/>
          </a:xfrm>
          <a:custGeom>
            <a:avLst/>
            <a:gdLst>
              <a:gd name="txL" fmla="*/ 0 w 1026633"/>
              <a:gd name="txT" fmla="*/ 0 h 1647132"/>
              <a:gd name="txR" fmla="*/ 1026633 w 1026633"/>
              <a:gd name="txB" fmla="*/ 1647132 h 1647132"/>
            </a:gdLst>
            <a:ahLst/>
            <a:cxnLst>
              <a:cxn ang="0">
                <a:pos x="0" y="1645342"/>
              </a:cxn>
              <a:cxn ang="0">
                <a:pos x="0" y="0"/>
              </a:cxn>
              <a:cxn ang="0">
                <a:pos x="1027593" y="939227"/>
              </a:cxn>
              <a:cxn ang="0">
                <a:pos x="373663" y="1643710"/>
              </a:cxn>
              <a:cxn ang="0">
                <a:pos x="0" y="1645342"/>
              </a:cxn>
            </a:cxnLst>
            <a:rect l="txL" t="txT" r="txR" b="txB"/>
            <a:pathLst>
              <a:path w="1026633" h="1647132">
                <a:moveTo>
                  <a:pt x="0" y="1647132"/>
                </a:moveTo>
                <a:lnTo>
                  <a:pt x="0" y="0"/>
                </a:lnTo>
                <a:lnTo>
                  <a:pt x="1026633" y="940249"/>
                </a:lnTo>
                <a:lnTo>
                  <a:pt x="373313" y="1645498"/>
                </a:lnTo>
                <a:lnTo>
                  <a:pt x="0" y="1647132"/>
                </a:lnTo>
                <a:close/>
              </a:path>
            </a:pathLst>
          </a:custGeom>
          <a:solidFill>
            <a:srgbClr val="DADADA">
              <a:alpha val="100000"/>
            </a:srgbClr>
          </a:solidFill>
          <a:ln w="9525">
            <a:noFill/>
          </a:ln>
        </p:spPr>
        <p:txBody>
          <a:bodyPr/>
          <a:p>
            <a:endParaRPr lang="zh-CN" altLang="en-US"/>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
        <p:nvSpPr>
          <p:cNvPr id="3" name="直角三角形 10"/>
          <p:cNvSpPr>
            <a:spLocks noChangeAspect="1"/>
          </p:cNvSpPr>
          <p:nvPr/>
        </p:nvSpPr>
        <p:spPr>
          <a:xfrm rot="-2854302" flipH="1">
            <a:off x="-1073524" y="67535"/>
            <a:ext cx="2757805" cy="1682750"/>
          </a:xfrm>
          <a:custGeom>
            <a:avLst/>
            <a:gdLst>
              <a:gd name="connsiteX0" fmla="*/ 33 w 4343"/>
              <a:gd name="connsiteY0" fmla="*/ 2650 h 2650"/>
              <a:gd name="connsiteX1" fmla="*/ 0 w 4343"/>
              <a:gd name="connsiteY1" fmla="*/ 1581 h 2650"/>
              <a:gd name="connsiteX2" fmla="*/ 1447 w 4343"/>
              <a:gd name="connsiteY2" fmla="*/ 0 h 2650"/>
              <a:gd name="connsiteX3" fmla="*/ 4343 w 4343"/>
              <a:gd name="connsiteY3" fmla="*/ 2650 h 2650"/>
              <a:gd name="connsiteX4" fmla="*/ 33 w 4343"/>
              <a:gd name="connsiteY4" fmla="*/ 2650 h 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 h="2650">
                <a:moveTo>
                  <a:pt x="33" y="2650"/>
                </a:moveTo>
                <a:lnTo>
                  <a:pt x="0" y="1581"/>
                </a:lnTo>
                <a:lnTo>
                  <a:pt x="1447" y="0"/>
                </a:lnTo>
                <a:lnTo>
                  <a:pt x="4343" y="2650"/>
                </a:lnTo>
                <a:lnTo>
                  <a:pt x="33" y="2650"/>
                </a:lnTo>
                <a:close/>
              </a:path>
            </a:pathLst>
          </a:custGeom>
          <a:solidFill>
            <a:srgbClr val="BE1333"/>
          </a:solidFill>
          <a:ln w="9525">
            <a:noFill/>
          </a:ln>
        </p:spPr>
        <p:txBody>
          <a:bodyPr/>
          <a:p>
            <a:pPr eaLnBrk="0" hangingPunct="0"/>
            <a:endParaRPr lang="zh-CN" altLang="zh-CN" sz="2400" b="1" i="1" dirty="0">
              <a:latin typeface="Times New Roman" panose="02020603050405020304" charset="0"/>
              <a:sym typeface="Times New Roman" panose="02020603050405020304" charset="0"/>
            </a:endParaRPr>
          </a:p>
        </p:txBody>
      </p:sp>
      <p:grpSp>
        <p:nvGrpSpPr>
          <p:cNvPr id="4" name="组合 11"/>
          <p:cNvGrpSpPr/>
          <p:nvPr/>
        </p:nvGrpSpPr>
        <p:grpSpPr>
          <a:xfrm>
            <a:off x="327025" y="523875"/>
            <a:ext cx="344488" cy="720725"/>
            <a:chOff x="0" y="0"/>
            <a:chExt cx="344841" cy="720000"/>
          </a:xfrm>
        </p:grpSpPr>
        <p:sp>
          <p:nvSpPr>
            <p:cNvPr id="5" name="椭圆 2245"/>
            <p:cNvSpPr/>
            <p:nvPr/>
          </p:nvSpPr>
          <p:spPr>
            <a:xfrm>
              <a:off x="114027" y="0"/>
              <a:ext cx="230814" cy="277555"/>
            </a:xfrm>
            <a:custGeom>
              <a:avLst/>
              <a:gdLst>
                <a:gd name="txL" fmla="*/ 0 w 576064"/>
                <a:gd name="txT" fmla="*/ 0 h 576064"/>
                <a:gd name="txR" fmla="*/ 576064 w 576064"/>
                <a:gd name="txB" fmla="*/ 576064 h 576064"/>
              </a:gdLst>
              <a:ahLst/>
              <a:cxnLst>
                <a:cxn ang="0">
                  <a:pos x="0" y="0"/>
                </a:cxn>
              </a:cxnLst>
              <a:rect l="txL" t="txT" r="txR" b="txB"/>
              <a:pathLst>
                <a:path w="576064" h="576064">
                  <a:moveTo>
                    <a:pt x="346087" y="86216"/>
                  </a:moveTo>
                  <a:cubicBezTo>
                    <a:pt x="246665" y="86216"/>
                    <a:pt x="166067" y="186955"/>
                    <a:pt x="166067" y="311223"/>
                  </a:cubicBezTo>
                  <a:cubicBezTo>
                    <a:pt x="166067" y="435491"/>
                    <a:pt x="246665" y="536230"/>
                    <a:pt x="346087" y="536230"/>
                  </a:cubicBezTo>
                  <a:cubicBezTo>
                    <a:pt x="445509" y="536230"/>
                    <a:pt x="526107" y="435491"/>
                    <a:pt x="526107" y="311223"/>
                  </a:cubicBezTo>
                  <a:cubicBezTo>
                    <a:pt x="526107" y="186955"/>
                    <a:pt x="445509" y="86216"/>
                    <a:pt x="346087" y="86216"/>
                  </a:cubicBezTo>
                  <a:close/>
                  <a:moveTo>
                    <a:pt x="288032" y="0"/>
                  </a:moveTo>
                  <a:cubicBezTo>
                    <a:pt x="447108" y="0"/>
                    <a:pt x="576064" y="128956"/>
                    <a:pt x="576064" y="288032"/>
                  </a:cubicBezTo>
                  <a:cubicBezTo>
                    <a:pt x="576064" y="447108"/>
                    <a:pt x="447108" y="576064"/>
                    <a:pt x="288032" y="576064"/>
                  </a:cubicBezTo>
                  <a:cubicBezTo>
                    <a:pt x="128956" y="576064"/>
                    <a:pt x="0" y="447108"/>
                    <a:pt x="0" y="288032"/>
                  </a:cubicBezTo>
                  <a:cubicBezTo>
                    <a:pt x="0" y="128956"/>
                    <a:pt x="128956" y="0"/>
                    <a:pt x="288032" y="0"/>
                  </a:cubicBezTo>
                  <a:close/>
                </a:path>
              </a:pathLst>
            </a:custGeom>
            <a:solidFill>
              <a:schemeClr val="bg1">
                <a:alpha val="100000"/>
              </a:schemeClr>
            </a:solidFill>
            <a:ln w="9525">
              <a:noFill/>
            </a:ln>
          </p:spPr>
          <p:txBody>
            <a:bodyPr/>
            <a:p>
              <a:endParaRPr lang="zh-CN" altLang="en-US"/>
            </a:p>
          </p:txBody>
        </p:sp>
        <p:sp>
          <p:nvSpPr>
            <p:cNvPr id="7" name="任意多边形 13"/>
            <p:cNvSpPr/>
            <p:nvPr/>
          </p:nvSpPr>
          <p:spPr>
            <a:xfrm>
              <a:off x="0" y="157404"/>
              <a:ext cx="263825" cy="558249"/>
            </a:xfrm>
            <a:custGeom>
              <a:avLst/>
              <a:gdLst>
                <a:gd name="txL" fmla="*/ 0 w 661715"/>
                <a:gd name="txT" fmla="*/ 0 h 1400175"/>
                <a:gd name="txR" fmla="*/ 661715 w 661715"/>
                <a:gd name="txB" fmla="*/ 1400175 h 1400175"/>
              </a:gdLst>
              <a:ahLst/>
              <a:cxnLst>
                <a:cxn ang="0">
                  <a:pos x="52698" y="0"/>
                </a:cxn>
                <a:cxn ang="0">
                  <a:pos x="17874" y="30282"/>
                </a:cxn>
                <a:cxn ang="0">
                  <a:pos x="1218" y="131727"/>
                </a:cxn>
                <a:cxn ang="0">
                  <a:pos x="209" y="140812"/>
                </a:cxn>
                <a:cxn ang="0">
                  <a:pos x="105187" y="119614"/>
                </a:cxn>
                <a:cxn ang="0">
                  <a:pos x="54212" y="204404"/>
                </a:cxn>
                <a:cxn ang="0">
                  <a:pos x="76923" y="222574"/>
                </a:cxn>
              </a:cxnLst>
              <a:rect l="txL" t="txT" r="txR" b="txB"/>
              <a:pathLst>
                <a:path w="661715" h="1400175">
                  <a:moveTo>
                    <a:pt x="331515" y="0"/>
                  </a:moveTo>
                  <a:lnTo>
                    <a:pt x="112440" y="190500"/>
                  </a:lnTo>
                  <a:lnTo>
                    <a:pt x="7665" y="828675"/>
                  </a:lnTo>
                  <a:cubicBezTo>
                    <a:pt x="14015" y="824442"/>
                    <a:pt x="-5035" y="890058"/>
                    <a:pt x="1315" y="885825"/>
                  </a:cubicBezTo>
                  <a:lnTo>
                    <a:pt x="661715" y="752475"/>
                  </a:lnTo>
                  <a:lnTo>
                    <a:pt x="341040" y="1285875"/>
                  </a:lnTo>
                  <a:lnTo>
                    <a:pt x="483915" y="14001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8" name="任意多边形 14"/>
            <p:cNvSpPr/>
            <p:nvPr/>
          </p:nvSpPr>
          <p:spPr>
            <a:xfrm>
              <a:off x="41032" y="244749"/>
              <a:ext cx="235452" cy="208869"/>
            </a:xfrm>
            <a:custGeom>
              <a:avLst/>
              <a:gdLst>
                <a:gd name="txL" fmla="*/ 0 w 590550"/>
                <a:gd name="txT" fmla="*/ 0 h 523875"/>
                <a:gd name="txR" fmla="*/ 590550 w 590550"/>
                <a:gd name="txB" fmla="*/ 523875 h 523875"/>
              </a:gdLst>
              <a:ahLst/>
              <a:cxnLst>
                <a:cxn ang="0">
                  <a:pos x="0" y="0"/>
                </a:cxn>
                <a:cxn ang="0">
                  <a:pos x="68135" y="83276"/>
                </a:cxn>
                <a:cxn ang="0">
                  <a:pos x="93875" y="16655"/>
                </a:cxn>
                <a:cxn ang="0">
                  <a:pos x="49965" y="22712"/>
                </a:cxn>
              </a:cxnLst>
              <a:rect l="txL" t="txT" r="txR" b="txB"/>
              <a:pathLst>
                <a:path w="590550" h="523875">
                  <a:moveTo>
                    <a:pt x="0" y="0"/>
                  </a:moveTo>
                  <a:lnTo>
                    <a:pt x="428625" y="523875"/>
                  </a:lnTo>
                  <a:lnTo>
                    <a:pt x="590550" y="104775"/>
                  </a:lnTo>
                  <a:lnTo>
                    <a:pt x="314325" y="1428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9" name="任意多边形 15"/>
            <p:cNvSpPr/>
            <p:nvPr/>
          </p:nvSpPr>
          <p:spPr>
            <a:xfrm>
              <a:off x="244837" y="450370"/>
              <a:ext cx="75952" cy="269630"/>
            </a:xfrm>
            <a:custGeom>
              <a:avLst/>
              <a:gdLst>
                <a:gd name="txL" fmla="*/ 0 w 190500"/>
                <a:gd name="txT" fmla="*/ 0 h 676275"/>
                <a:gd name="txR" fmla="*/ 190500 w 190500"/>
                <a:gd name="txB" fmla="*/ 676275 h 676275"/>
              </a:gdLst>
              <a:ahLst/>
              <a:cxnLst>
                <a:cxn ang="0">
                  <a:pos x="9085" y="0"/>
                </a:cxn>
                <a:cxn ang="0">
                  <a:pos x="0" y="90846"/>
                </a:cxn>
                <a:cxn ang="0">
                  <a:pos x="30282" y="107501"/>
                </a:cxn>
              </a:cxnLst>
              <a:rect l="txL" t="txT" r="txR" b="txB"/>
              <a:pathLst>
                <a:path w="190500" h="676275">
                  <a:moveTo>
                    <a:pt x="57150" y="0"/>
                  </a:moveTo>
                  <a:lnTo>
                    <a:pt x="0" y="571500"/>
                  </a:lnTo>
                  <a:lnTo>
                    <a:pt x="190500" y="6762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grpSp>
    </p:spTree>
  </p:cSld>
  <p:clrMapOvr>
    <a:masterClrMapping/>
  </p:clrMapOvr>
  <p:transition spd="slow" advTm="3000">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6"/>
          <p:cNvSpPr/>
          <p:nvPr/>
        </p:nvSpPr>
        <p:spPr>
          <a:xfrm>
            <a:off x="1547813" y="700088"/>
            <a:ext cx="4321175" cy="503237"/>
          </a:xfrm>
          <a:prstGeom prst="rect">
            <a:avLst/>
          </a:prstGeom>
          <a:noFill/>
          <a:ln w="9525">
            <a:noFill/>
          </a:ln>
        </p:spPr>
        <p:txBody>
          <a:bodyPr anchor="t">
            <a:spAutoFit/>
          </a:bodyPr>
          <a:p>
            <a:pPr>
              <a:lnSpc>
                <a:spcPct val="150000"/>
              </a:lnSpc>
            </a:pPr>
            <a:r>
              <a:rPr lang="zh-CN" altLang="en-US" b="1" dirty="0">
                <a:solidFill>
                  <a:srgbClr val="000000"/>
                </a:solidFill>
                <a:latin typeface="微软雅黑" panose="020B0503020204020204" charset="-122"/>
                <a:ea typeface="微软雅黑" panose="020B0503020204020204" charset="-122"/>
                <a:sym typeface="微软雅黑" panose="020B0503020204020204" charset="-122"/>
              </a:rPr>
              <a:t>买家类型——威逼利诱型</a:t>
            </a:r>
            <a:endParaRPr lang="zh-CN" altLang="en-US" dirty="0">
              <a:latin typeface="Arial" panose="020B0604020202020204" pitchFamily="34" charset="0"/>
              <a:ea typeface="宋体" panose="02010600030101010101" pitchFamily="2" charset="-122"/>
            </a:endParaRPr>
          </a:p>
        </p:txBody>
      </p:sp>
      <p:sp>
        <p:nvSpPr>
          <p:cNvPr id="12" name="灯片编号占位符 34"/>
          <p:cNvSpPr/>
          <p:nvPr/>
        </p:nvSpPr>
        <p:spPr>
          <a:xfrm>
            <a:off x="8388350" y="4660900"/>
            <a:ext cx="755650" cy="346075"/>
          </a:xfrm>
          <a:prstGeom prst="rect">
            <a:avLst/>
          </a:prstGeom>
          <a:noFill/>
          <a:ln w="9525">
            <a:noFill/>
          </a:ln>
        </p:spPr>
        <p:txBody>
          <a:bodyPr anchor="ctr"/>
          <a:p>
            <a:pPr algn="r"/>
            <a:endParaRPr lang="zh-CN" altLang="en-US" sz="3600" b="1" dirty="0">
              <a:solidFill>
                <a:srgbClr val="00B0F0"/>
              </a:solidFill>
              <a:latin typeface="Arial" panose="020B0604020202020204" pitchFamily="34" charset="0"/>
              <a:ea typeface="宋体" panose="02010600030101010101" pitchFamily="2" charset="-122"/>
              <a:sym typeface="Arial" panose="020B0604020202020204" pitchFamily="34" charset="0"/>
            </a:endParaRPr>
          </a:p>
        </p:txBody>
      </p:sp>
      <p:grpSp>
        <p:nvGrpSpPr>
          <p:cNvPr id="14" name="组合 24"/>
          <p:cNvGrpSpPr/>
          <p:nvPr/>
        </p:nvGrpSpPr>
        <p:grpSpPr>
          <a:xfrm>
            <a:off x="1547813" y="1087438"/>
            <a:ext cx="4897437" cy="231775"/>
            <a:chOff x="0" y="0"/>
            <a:chExt cx="4896395" cy="232166"/>
          </a:xfrm>
        </p:grpSpPr>
        <p:sp>
          <p:nvSpPr>
            <p:cNvPr id="15" name="直接连接符 25"/>
            <p:cNvSpPr/>
            <p:nvPr/>
          </p:nvSpPr>
          <p:spPr>
            <a:xfrm>
              <a:off x="0" y="108324"/>
              <a:ext cx="4680371" cy="1"/>
            </a:xfrm>
            <a:prstGeom prst="line">
              <a:avLst/>
            </a:prstGeom>
            <a:ln w="19050" cap="flat" cmpd="sng">
              <a:solidFill>
                <a:srgbClr val="7F7F7F"/>
              </a:solidFill>
              <a:prstDash val="sysDot"/>
              <a:round/>
              <a:headEnd type="none" w="med" len="med"/>
              <a:tailEnd type="oval" w="med" len="med"/>
            </a:ln>
          </p:spPr>
        </p:sp>
        <p:sp>
          <p:nvSpPr>
            <p:cNvPr id="16" name="椭圆 40"/>
            <p:cNvSpPr/>
            <p:nvPr/>
          </p:nvSpPr>
          <p:spPr>
            <a:xfrm>
              <a:off x="4680371" y="0"/>
              <a:ext cx="216024" cy="232166"/>
            </a:xfrm>
            <a:prstGeom prst="ellipse">
              <a:avLst/>
            </a:prstGeom>
            <a:noFill/>
            <a:ln w="25400" cap="flat" cmpd="sng">
              <a:solidFill>
                <a:srgbClr val="7F7F7F"/>
              </a:solidFill>
              <a:prstDash val="solid"/>
              <a:round/>
              <a:headEnd type="none" w="med" len="med"/>
              <a:tailEnd type="none" w="med" len="med"/>
            </a:ln>
          </p:spPr>
          <p:txBody>
            <a:bodyPr anchor="ctr"/>
            <a:p>
              <a:pPr algn="ctr"/>
              <a:endParaRPr lang="zh-CN" altLang="zh-CN" dirty="0">
                <a:solidFill>
                  <a:srgbClr val="FFFFFF"/>
                </a:solidFill>
                <a:latin typeface="Calibri" panose="020F0502020204030204" pitchFamily="34" charset="0"/>
                <a:ea typeface="Calibri" panose="020F0502020204030204" pitchFamily="34" charset="0"/>
                <a:sym typeface="Calibri" panose="020F0502020204030204" pitchFamily="34" charset="0"/>
              </a:endParaRPr>
            </a:p>
          </p:txBody>
        </p:sp>
      </p:grpSp>
      <p:sp>
        <p:nvSpPr>
          <p:cNvPr id="17" name="直接连接符 41"/>
          <p:cNvSpPr/>
          <p:nvPr/>
        </p:nvSpPr>
        <p:spPr>
          <a:xfrm>
            <a:off x="1055688" y="1924050"/>
            <a:ext cx="1587" cy="2663825"/>
          </a:xfrm>
          <a:prstGeom prst="line">
            <a:avLst/>
          </a:prstGeom>
          <a:ln w="9525" cap="flat" cmpd="sng">
            <a:solidFill>
              <a:srgbClr val="7F7F7F"/>
            </a:solidFill>
            <a:prstDash val="solid"/>
            <a:round/>
            <a:headEnd type="none" w="med" len="med"/>
            <a:tailEnd type="none" w="med" len="med"/>
          </a:ln>
        </p:spPr>
      </p:sp>
      <p:sp>
        <p:nvSpPr>
          <p:cNvPr id="18" name="TextBox 7"/>
          <p:cNvSpPr/>
          <p:nvPr/>
        </p:nvSpPr>
        <p:spPr>
          <a:xfrm>
            <a:off x="827088" y="2278063"/>
            <a:ext cx="457200" cy="1954212"/>
          </a:xfrm>
          <a:prstGeom prst="rect">
            <a:avLst/>
          </a:prstGeom>
          <a:solidFill>
            <a:schemeClr val="bg1"/>
          </a:solidFill>
          <a:ln w="9525">
            <a:noFill/>
          </a:ln>
        </p:spPr>
        <p:txBody>
          <a:bodyPr anchor="ctr"/>
          <a:p>
            <a:pPr algn="ctr"/>
            <a:r>
              <a:rPr lang="zh-CN" altLang="en-US" sz="2800" b="1" dirty="0">
                <a:solidFill>
                  <a:srgbClr val="C00000"/>
                </a:solidFill>
                <a:latin typeface="微软雅黑" panose="020B0503020204020204" charset="-122"/>
                <a:ea typeface="微软雅黑" panose="020B0503020204020204" charset="-122"/>
                <a:sym typeface="微软雅黑" panose="020B0503020204020204" charset="-122"/>
              </a:rPr>
              <a:t>技巧篇</a:t>
            </a:r>
            <a:endParaRPr lang="zh-CN" altLang="en-US" dirty="0">
              <a:latin typeface="Arial" panose="020B0604020202020204" pitchFamily="34" charset="0"/>
              <a:ea typeface="宋体" panose="02010600030101010101" pitchFamily="2" charset="-122"/>
            </a:endParaRPr>
          </a:p>
        </p:txBody>
      </p:sp>
      <p:sp>
        <p:nvSpPr>
          <p:cNvPr id="19" name="Text Box 17"/>
          <p:cNvSpPr txBox="1"/>
          <p:nvPr/>
        </p:nvSpPr>
        <p:spPr>
          <a:xfrm>
            <a:off x="2051050" y="2139950"/>
            <a:ext cx="3295650" cy="365125"/>
          </a:xfrm>
          <a:prstGeom prst="rect">
            <a:avLst/>
          </a:prstGeom>
          <a:noFill/>
          <a:ln w="9525">
            <a:noFill/>
          </a:ln>
        </p:spPr>
        <p:txBody>
          <a:bodyPr anchor="t">
            <a:spAutoFit/>
          </a:bodyPr>
          <a:p>
            <a:endParaRPr lang="zh-CN" altLang="zh-CN" dirty="0">
              <a:latin typeface="Arial" panose="020B0604020202020204" pitchFamily="34" charset="0"/>
              <a:ea typeface="宋体" panose="02010600030101010101" pitchFamily="2" charset="-122"/>
            </a:endParaRPr>
          </a:p>
        </p:txBody>
      </p:sp>
      <p:sp>
        <p:nvSpPr>
          <p:cNvPr id="20" name="Text Box 18"/>
          <p:cNvSpPr txBox="1"/>
          <p:nvPr/>
        </p:nvSpPr>
        <p:spPr>
          <a:xfrm>
            <a:off x="1547813" y="1635125"/>
            <a:ext cx="5080000" cy="298450"/>
          </a:xfrm>
          <a:prstGeom prst="rect">
            <a:avLst/>
          </a:prstGeom>
          <a:noFill/>
          <a:ln w="9525">
            <a:noFill/>
          </a:ln>
        </p:spPr>
        <p:txBody>
          <a:bodyPr anchor="t">
            <a:spAutoFit/>
          </a:bodyPr>
          <a:p>
            <a:r>
              <a:rPr lang="zh-CN" altLang="zh-CN" sz="1300" b="1" dirty="0">
                <a:solidFill>
                  <a:srgbClr val="0000FF"/>
                </a:solidFill>
                <a:latin typeface="微软雅黑" panose="020B0503020204020204" charset="-122"/>
                <a:ea typeface="微软雅黑" panose="020B0503020204020204" charset="-122"/>
                <a:sym typeface="微软雅黑" panose="020B0503020204020204" charset="-122"/>
              </a:rPr>
              <a:t> ②</a:t>
            </a:r>
            <a:r>
              <a:rPr lang="zh-CN" altLang="en-US" sz="1300" b="1" dirty="0">
                <a:solidFill>
                  <a:srgbClr val="0000FF"/>
                </a:solidFill>
                <a:latin typeface="微软雅黑" panose="020B0503020204020204" charset="-122"/>
                <a:ea typeface="微软雅黑" panose="020B0503020204020204" charset="-122"/>
                <a:sym typeface="微软雅黑" panose="020B0503020204020204" charset="-122"/>
              </a:rPr>
              <a:t>：威胁利诱型</a:t>
            </a:r>
            <a:endParaRPr lang="zh-CN" altLang="en-US" dirty="0">
              <a:latin typeface="Arial" panose="020B0604020202020204" pitchFamily="34" charset="0"/>
              <a:ea typeface="宋体" panose="02010600030101010101" pitchFamily="2" charset="-122"/>
            </a:endParaRPr>
          </a:p>
        </p:txBody>
      </p:sp>
      <p:pic>
        <p:nvPicPr>
          <p:cNvPr id="21" name="Picture 19"/>
          <p:cNvPicPr/>
          <p:nvPr/>
        </p:nvPicPr>
        <p:blipFill>
          <a:blip r:embed="rId1"/>
          <a:stretch>
            <a:fillRect/>
          </a:stretch>
        </p:blipFill>
        <p:spPr>
          <a:xfrm>
            <a:off x="1692275" y="1924050"/>
            <a:ext cx="457200" cy="457200"/>
          </a:xfrm>
          <a:prstGeom prst="rect">
            <a:avLst/>
          </a:prstGeom>
          <a:noFill/>
          <a:ln w="9525">
            <a:noFill/>
          </a:ln>
        </p:spPr>
      </p:pic>
      <p:sp>
        <p:nvSpPr>
          <p:cNvPr id="22" name="Text Box 20"/>
          <p:cNvSpPr txBox="1"/>
          <p:nvPr/>
        </p:nvSpPr>
        <p:spPr>
          <a:xfrm>
            <a:off x="1694180" y="2571750"/>
            <a:ext cx="6175375" cy="891540"/>
          </a:xfrm>
          <a:prstGeom prst="rect">
            <a:avLst/>
          </a:prstGeom>
          <a:noFill/>
          <a:ln w="9525">
            <a:noFill/>
          </a:ln>
        </p:spPr>
        <p:txBody>
          <a:bodyPr wrap="square" anchor="t">
            <a:spAutoFit/>
          </a:bodyPr>
          <a:p>
            <a:r>
              <a:rPr lang="zh-CN" altLang="zh-CN" sz="1300" b="1" dirty="0">
                <a:solidFill>
                  <a:srgbClr val="0000FF"/>
                </a:solidFill>
                <a:latin typeface="微软雅黑" panose="020B0503020204020204" charset="-122"/>
                <a:ea typeface="微软雅黑" panose="020B0503020204020204" charset="-122"/>
                <a:sym typeface="微软雅黑" panose="020B0503020204020204" charset="-122"/>
              </a:rPr>
              <a:t> ——</a:t>
            </a:r>
            <a:r>
              <a:rPr lang="zh-CN" altLang="en-US" sz="1300" b="1" dirty="0">
                <a:solidFill>
                  <a:srgbClr val="0000FF"/>
                </a:solidFill>
                <a:latin typeface="微软雅黑" panose="020B0503020204020204" charset="-122"/>
                <a:ea typeface="微软雅黑" panose="020B0503020204020204" charset="-122"/>
                <a:sym typeface="微软雅黑" panose="020B0503020204020204" charset="-122"/>
              </a:rPr>
              <a:t>就这个价格啦，可以我就付款了，不行我就去别家买了</a:t>
            </a:r>
            <a:endParaRPr lang="zh-CN" altLang="en-US" sz="1300" b="1" dirty="0">
              <a:solidFill>
                <a:srgbClr val="FF0000"/>
              </a:solidFill>
              <a:latin typeface="微软雅黑" panose="020B0503020204020204" charset="-122"/>
              <a:ea typeface="微软雅黑" panose="020B0503020204020204" charset="-122"/>
              <a:sym typeface="微软雅黑" panose="020B0503020204020204" charset="-122"/>
            </a:endParaRPr>
          </a:p>
          <a:p>
            <a:r>
              <a:rPr lang="zh-CN" altLang="en-US" sz="1300" b="1" dirty="0">
                <a:solidFill>
                  <a:srgbClr val="FF0000"/>
                </a:solidFill>
                <a:latin typeface="微软雅黑" panose="020B0503020204020204" charset="-122"/>
                <a:ea typeface="微软雅黑" panose="020B0503020204020204" charset="-122"/>
                <a:sym typeface="微软雅黑" panose="020B0503020204020204" charset="-122"/>
              </a:rPr>
              <a:t>分析：</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这个是买家丢下的地雷，也是最让客服为难的了，你说让价嘛，价格太低根本给不了的，咬着价格不放的话，买家就跑了、、、、这个时候我们要把握一个</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度</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，一个让买家觉得买值了，卖家觉得赚了的</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度</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a:t>
            </a:r>
            <a:endParaRPr lang="zh-CN" altLang="zh-CN" dirty="0">
              <a:latin typeface="Arial" panose="020B0604020202020204" pitchFamily="34" charset="0"/>
              <a:ea typeface="宋体" panose="02010600030101010101" pitchFamily="2" charset="-122"/>
            </a:endParaRPr>
          </a:p>
        </p:txBody>
      </p:sp>
      <p:sp>
        <p:nvSpPr>
          <p:cNvPr id="13" name="直角三角形 2"/>
          <p:cNvSpPr>
            <a:spLocks noChangeAspect="1"/>
          </p:cNvSpPr>
          <p:nvPr/>
        </p:nvSpPr>
        <p:spPr>
          <a:xfrm rot="2854302">
            <a:off x="8407400" y="3906838"/>
            <a:ext cx="1027113" cy="1646237"/>
          </a:xfrm>
          <a:custGeom>
            <a:avLst/>
            <a:gdLst>
              <a:gd name="txL" fmla="*/ 0 w 1026633"/>
              <a:gd name="txT" fmla="*/ 0 h 1647132"/>
              <a:gd name="txR" fmla="*/ 1026633 w 1026633"/>
              <a:gd name="txB" fmla="*/ 1647132 h 1647132"/>
            </a:gdLst>
            <a:ahLst/>
            <a:cxnLst>
              <a:cxn ang="0">
                <a:pos x="0" y="1645342"/>
              </a:cxn>
              <a:cxn ang="0">
                <a:pos x="0" y="0"/>
              </a:cxn>
              <a:cxn ang="0">
                <a:pos x="1027593" y="939227"/>
              </a:cxn>
              <a:cxn ang="0">
                <a:pos x="373663" y="1643710"/>
              </a:cxn>
              <a:cxn ang="0">
                <a:pos x="0" y="1645342"/>
              </a:cxn>
            </a:cxnLst>
            <a:rect l="txL" t="txT" r="txR" b="txB"/>
            <a:pathLst>
              <a:path w="1026633" h="1647132">
                <a:moveTo>
                  <a:pt x="0" y="1647132"/>
                </a:moveTo>
                <a:lnTo>
                  <a:pt x="0" y="0"/>
                </a:lnTo>
                <a:lnTo>
                  <a:pt x="1026633" y="940249"/>
                </a:lnTo>
                <a:lnTo>
                  <a:pt x="373313" y="1645498"/>
                </a:lnTo>
                <a:lnTo>
                  <a:pt x="0" y="1647132"/>
                </a:lnTo>
                <a:close/>
              </a:path>
            </a:pathLst>
          </a:custGeom>
          <a:solidFill>
            <a:srgbClr val="DADADA">
              <a:alpha val="100000"/>
            </a:srgbClr>
          </a:solidFill>
          <a:ln w="9525">
            <a:noFill/>
          </a:ln>
        </p:spPr>
        <p:txBody>
          <a:bodyPr/>
          <a:p>
            <a:endParaRPr lang="zh-CN" altLang="en-US"/>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
        <p:nvSpPr>
          <p:cNvPr id="4" name="直角三角形 10"/>
          <p:cNvSpPr>
            <a:spLocks noChangeAspect="1"/>
          </p:cNvSpPr>
          <p:nvPr/>
        </p:nvSpPr>
        <p:spPr>
          <a:xfrm rot="-2854302" flipH="1">
            <a:off x="-1073524" y="67535"/>
            <a:ext cx="2757805" cy="1682750"/>
          </a:xfrm>
          <a:custGeom>
            <a:avLst/>
            <a:gdLst>
              <a:gd name="connsiteX0" fmla="*/ 33 w 4343"/>
              <a:gd name="connsiteY0" fmla="*/ 2650 h 2650"/>
              <a:gd name="connsiteX1" fmla="*/ 0 w 4343"/>
              <a:gd name="connsiteY1" fmla="*/ 1581 h 2650"/>
              <a:gd name="connsiteX2" fmla="*/ 1447 w 4343"/>
              <a:gd name="connsiteY2" fmla="*/ 0 h 2650"/>
              <a:gd name="connsiteX3" fmla="*/ 4343 w 4343"/>
              <a:gd name="connsiteY3" fmla="*/ 2650 h 2650"/>
              <a:gd name="connsiteX4" fmla="*/ 33 w 4343"/>
              <a:gd name="connsiteY4" fmla="*/ 2650 h 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 h="2650">
                <a:moveTo>
                  <a:pt x="33" y="2650"/>
                </a:moveTo>
                <a:lnTo>
                  <a:pt x="0" y="1581"/>
                </a:lnTo>
                <a:lnTo>
                  <a:pt x="1447" y="0"/>
                </a:lnTo>
                <a:lnTo>
                  <a:pt x="4343" y="2650"/>
                </a:lnTo>
                <a:lnTo>
                  <a:pt x="33" y="2650"/>
                </a:lnTo>
                <a:close/>
              </a:path>
            </a:pathLst>
          </a:custGeom>
          <a:solidFill>
            <a:srgbClr val="BE1333"/>
          </a:solidFill>
          <a:ln w="9525">
            <a:noFill/>
          </a:ln>
        </p:spPr>
        <p:txBody>
          <a:bodyPr/>
          <a:p>
            <a:pPr eaLnBrk="0" hangingPunct="0"/>
            <a:endParaRPr lang="zh-CN" altLang="zh-CN" sz="2400" b="1" i="1" dirty="0">
              <a:latin typeface="Times New Roman" panose="02020603050405020304" charset="0"/>
              <a:sym typeface="Times New Roman" panose="02020603050405020304" charset="0"/>
            </a:endParaRPr>
          </a:p>
        </p:txBody>
      </p:sp>
      <p:grpSp>
        <p:nvGrpSpPr>
          <p:cNvPr id="5" name="组合 11"/>
          <p:cNvGrpSpPr/>
          <p:nvPr/>
        </p:nvGrpSpPr>
        <p:grpSpPr>
          <a:xfrm>
            <a:off x="327025" y="523875"/>
            <a:ext cx="344488" cy="720725"/>
            <a:chOff x="0" y="0"/>
            <a:chExt cx="344841" cy="720000"/>
          </a:xfrm>
        </p:grpSpPr>
        <p:sp>
          <p:nvSpPr>
            <p:cNvPr id="7" name="椭圆 2245"/>
            <p:cNvSpPr/>
            <p:nvPr/>
          </p:nvSpPr>
          <p:spPr>
            <a:xfrm>
              <a:off x="114027" y="0"/>
              <a:ext cx="230814" cy="277555"/>
            </a:xfrm>
            <a:custGeom>
              <a:avLst/>
              <a:gdLst>
                <a:gd name="txL" fmla="*/ 0 w 576064"/>
                <a:gd name="txT" fmla="*/ 0 h 576064"/>
                <a:gd name="txR" fmla="*/ 576064 w 576064"/>
                <a:gd name="txB" fmla="*/ 576064 h 576064"/>
              </a:gdLst>
              <a:ahLst/>
              <a:cxnLst>
                <a:cxn ang="0">
                  <a:pos x="0" y="0"/>
                </a:cxn>
              </a:cxnLst>
              <a:rect l="txL" t="txT" r="txR" b="txB"/>
              <a:pathLst>
                <a:path w="576064" h="576064">
                  <a:moveTo>
                    <a:pt x="346087" y="86216"/>
                  </a:moveTo>
                  <a:cubicBezTo>
                    <a:pt x="246665" y="86216"/>
                    <a:pt x="166067" y="186955"/>
                    <a:pt x="166067" y="311223"/>
                  </a:cubicBezTo>
                  <a:cubicBezTo>
                    <a:pt x="166067" y="435491"/>
                    <a:pt x="246665" y="536230"/>
                    <a:pt x="346087" y="536230"/>
                  </a:cubicBezTo>
                  <a:cubicBezTo>
                    <a:pt x="445509" y="536230"/>
                    <a:pt x="526107" y="435491"/>
                    <a:pt x="526107" y="311223"/>
                  </a:cubicBezTo>
                  <a:cubicBezTo>
                    <a:pt x="526107" y="186955"/>
                    <a:pt x="445509" y="86216"/>
                    <a:pt x="346087" y="86216"/>
                  </a:cubicBezTo>
                  <a:close/>
                  <a:moveTo>
                    <a:pt x="288032" y="0"/>
                  </a:moveTo>
                  <a:cubicBezTo>
                    <a:pt x="447108" y="0"/>
                    <a:pt x="576064" y="128956"/>
                    <a:pt x="576064" y="288032"/>
                  </a:cubicBezTo>
                  <a:cubicBezTo>
                    <a:pt x="576064" y="447108"/>
                    <a:pt x="447108" y="576064"/>
                    <a:pt x="288032" y="576064"/>
                  </a:cubicBezTo>
                  <a:cubicBezTo>
                    <a:pt x="128956" y="576064"/>
                    <a:pt x="0" y="447108"/>
                    <a:pt x="0" y="288032"/>
                  </a:cubicBezTo>
                  <a:cubicBezTo>
                    <a:pt x="0" y="128956"/>
                    <a:pt x="128956" y="0"/>
                    <a:pt x="288032" y="0"/>
                  </a:cubicBezTo>
                  <a:close/>
                </a:path>
              </a:pathLst>
            </a:custGeom>
            <a:solidFill>
              <a:schemeClr val="bg1">
                <a:alpha val="100000"/>
              </a:schemeClr>
            </a:solidFill>
            <a:ln w="9525">
              <a:noFill/>
            </a:ln>
          </p:spPr>
          <p:txBody>
            <a:bodyPr/>
            <a:p>
              <a:endParaRPr lang="zh-CN" altLang="en-US"/>
            </a:p>
          </p:txBody>
        </p:sp>
        <p:sp>
          <p:nvSpPr>
            <p:cNvPr id="8" name="任意多边形 13"/>
            <p:cNvSpPr/>
            <p:nvPr/>
          </p:nvSpPr>
          <p:spPr>
            <a:xfrm>
              <a:off x="0" y="157404"/>
              <a:ext cx="263825" cy="558249"/>
            </a:xfrm>
            <a:custGeom>
              <a:avLst/>
              <a:gdLst>
                <a:gd name="txL" fmla="*/ 0 w 661715"/>
                <a:gd name="txT" fmla="*/ 0 h 1400175"/>
                <a:gd name="txR" fmla="*/ 661715 w 661715"/>
                <a:gd name="txB" fmla="*/ 1400175 h 1400175"/>
              </a:gdLst>
              <a:ahLst/>
              <a:cxnLst>
                <a:cxn ang="0">
                  <a:pos x="52698" y="0"/>
                </a:cxn>
                <a:cxn ang="0">
                  <a:pos x="17874" y="30282"/>
                </a:cxn>
                <a:cxn ang="0">
                  <a:pos x="1218" y="131727"/>
                </a:cxn>
                <a:cxn ang="0">
                  <a:pos x="209" y="140812"/>
                </a:cxn>
                <a:cxn ang="0">
                  <a:pos x="105187" y="119614"/>
                </a:cxn>
                <a:cxn ang="0">
                  <a:pos x="54212" y="204404"/>
                </a:cxn>
                <a:cxn ang="0">
                  <a:pos x="76923" y="222574"/>
                </a:cxn>
              </a:cxnLst>
              <a:rect l="txL" t="txT" r="txR" b="txB"/>
              <a:pathLst>
                <a:path w="661715" h="1400175">
                  <a:moveTo>
                    <a:pt x="331515" y="0"/>
                  </a:moveTo>
                  <a:lnTo>
                    <a:pt x="112440" y="190500"/>
                  </a:lnTo>
                  <a:lnTo>
                    <a:pt x="7665" y="828675"/>
                  </a:lnTo>
                  <a:cubicBezTo>
                    <a:pt x="14015" y="824442"/>
                    <a:pt x="-5035" y="890058"/>
                    <a:pt x="1315" y="885825"/>
                  </a:cubicBezTo>
                  <a:lnTo>
                    <a:pt x="661715" y="752475"/>
                  </a:lnTo>
                  <a:lnTo>
                    <a:pt x="341040" y="1285875"/>
                  </a:lnTo>
                  <a:lnTo>
                    <a:pt x="483915" y="14001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9" name="任意多边形 14"/>
            <p:cNvSpPr/>
            <p:nvPr/>
          </p:nvSpPr>
          <p:spPr>
            <a:xfrm>
              <a:off x="41032" y="244749"/>
              <a:ext cx="235452" cy="208869"/>
            </a:xfrm>
            <a:custGeom>
              <a:avLst/>
              <a:gdLst>
                <a:gd name="txL" fmla="*/ 0 w 590550"/>
                <a:gd name="txT" fmla="*/ 0 h 523875"/>
                <a:gd name="txR" fmla="*/ 590550 w 590550"/>
                <a:gd name="txB" fmla="*/ 523875 h 523875"/>
              </a:gdLst>
              <a:ahLst/>
              <a:cxnLst>
                <a:cxn ang="0">
                  <a:pos x="0" y="0"/>
                </a:cxn>
                <a:cxn ang="0">
                  <a:pos x="68135" y="83276"/>
                </a:cxn>
                <a:cxn ang="0">
                  <a:pos x="93875" y="16655"/>
                </a:cxn>
                <a:cxn ang="0">
                  <a:pos x="49965" y="22712"/>
                </a:cxn>
              </a:cxnLst>
              <a:rect l="txL" t="txT" r="txR" b="txB"/>
              <a:pathLst>
                <a:path w="590550" h="523875">
                  <a:moveTo>
                    <a:pt x="0" y="0"/>
                  </a:moveTo>
                  <a:lnTo>
                    <a:pt x="428625" y="523875"/>
                  </a:lnTo>
                  <a:lnTo>
                    <a:pt x="590550" y="104775"/>
                  </a:lnTo>
                  <a:lnTo>
                    <a:pt x="314325" y="1428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10" name="任意多边形 15"/>
            <p:cNvSpPr/>
            <p:nvPr/>
          </p:nvSpPr>
          <p:spPr>
            <a:xfrm>
              <a:off x="244837" y="450370"/>
              <a:ext cx="75952" cy="269630"/>
            </a:xfrm>
            <a:custGeom>
              <a:avLst/>
              <a:gdLst>
                <a:gd name="txL" fmla="*/ 0 w 190500"/>
                <a:gd name="txT" fmla="*/ 0 h 676275"/>
                <a:gd name="txR" fmla="*/ 190500 w 190500"/>
                <a:gd name="txB" fmla="*/ 676275 h 676275"/>
              </a:gdLst>
              <a:ahLst/>
              <a:cxnLst>
                <a:cxn ang="0">
                  <a:pos x="9085" y="0"/>
                </a:cxn>
                <a:cxn ang="0">
                  <a:pos x="0" y="90846"/>
                </a:cxn>
                <a:cxn ang="0">
                  <a:pos x="30282" y="107501"/>
                </a:cxn>
              </a:cxnLst>
              <a:rect l="txL" t="txT" r="txR" b="txB"/>
              <a:pathLst>
                <a:path w="190500" h="676275">
                  <a:moveTo>
                    <a:pt x="57150" y="0"/>
                  </a:moveTo>
                  <a:lnTo>
                    <a:pt x="0" y="571500"/>
                  </a:lnTo>
                  <a:lnTo>
                    <a:pt x="190500" y="6762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grpSp>
    </p:spTree>
  </p:cSld>
  <p:clrMapOvr>
    <a:masterClrMapping/>
  </p:clrMapOvr>
  <p:transition spd="slow" advTm="3000">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61560" y="3244850"/>
            <a:ext cx="2468880" cy="368300"/>
          </a:xfrm>
          <a:prstGeom prst="rect">
            <a:avLst/>
          </a:prstGeom>
          <a:noFill/>
        </p:spPr>
        <p:txBody>
          <a:bodyPr wrap="none" rtlCol="0" anchor="t">
            <a:spAutoFit/>
          </a:bodyPr>
          <a:p>
            <a:pPr algn="ctr"/>
            <a:r>
              <a:rPr lang="zh-CN" altLang="en-US" dirty="0">
                <a:solidFill>
                  <a:schemeClr val="bg1"/>
                </a:solidFill>
                <a:sym typeface="+mn-ea"/>
              </a:rPr>
              <a:t>合理运用话术促进成交</a:t>
            </a:r>
            <a:endParaRPr lang="zh-CN" altLang="en-US"/>
          </a:p>
        </p:txBody>
      </p:sp>
      <p:sp>
        <p:nvSpPr>
          <p:cNvPr id="4" name="文本框 3"/>
          <p:cNvSpPr txBox="1"/>
          <p:nvPr/>
        </p:nvSpPr>
        <p:spPr>
          <a:xfrm>
            <a:off x="4861560" y="3244850"/>
            <a:ext cx="2468880" cy="368300"/>
          </a:xfrm>
          <a:prstGeom prst="rect">
            <a:avLst/>
          </a:prstGeom>
          <a:noFill/>
        </p:spPr>
        <p:txBody>
          <a:bodyPr wrap="none" rtlCol="0" anchor="t">
            <a:spAutoFit/>
          </a:bodyPr>
          <a:p>
            <a:pPr algn="ctr"/>
            <a:r>
              <a:rPr lang="zh-CN" altLang="en-US" dirty="0">
                <a:solidFill>
                  <a:schemeClr val="bg1"/>
                </a:solidFill>
                <a:sym typeface="+mn-ea"/>
              </a:rPr>
              <a:t>合理运用话术促进成交</a:t>
            </a:r>
            <a:endParaRPr lang="zh-CN" altLang="en-US"/>
          </a:p>
        </p:txBody>
      </p:sp>
      <p:sp>
        <p:nvSpPr>
          <p:cNvPr id="5" name="TextBox 26"/>
          <p:cNvSpPr/>
          <p:nvPr/>
        </p:nvSpPr>
        <p:spPr>
          <a:xfrm>
            <a:off x="1547813" y="700088"/>
            <a:ext cx="4321175" cy="503237"/>
          </a:xfrm>
          <a:prstGeom prst="rect">
            <a:avLst/>
          </a:prstGeom>
          <a:noFill/>
          <a:ln w="9525">
            <a:noFill/>
          </a:ln>
        </p:spPr>
        <p:txBody>
          <a:bodyPr>
            <a:spAutoFit/>
          </a:bodyPr>
          <a:p>
            <a:pPr>
              <a:lnSpc>
                <a:spcPct val="150000"/>
              </a:lnSpc>
            </a:pPr>
            <a:r>
              <a:rPr lang="zh-CN" altLang="en-US" b="1" dirty="0">
                <a:solidFill>
                  <a:srgbClr val="000000"/>
                </a:solidFill>
                <a:latin typeface="微软雅黑" panose="020B0503020204020204" charset="-122"/>
                <a:ea typeface="微软雅黑" panose="020B0503020204020204" charset="-122"/>
                <a:sym typeface="微软雅黑" panose="020B0503020204020204" charset="-122"/>
              </a:rPr>
              <a:t>买家类型——威逼利诱型</a:t>
            </a:r>
            <a:endParaRPr lang="zh-CN" altLang="en-US" dirty="0">
              <a:latin typeface="Arial" panose="020B0604020202020204" pitchFamily="34" charset="0"/>
            </a:endParaRPr>
          </a:p>
        </p:txBody>
      </p:sp>
      <p:sp>
        <p:nvSpPr>
          <p:cNvPr id="13" name="直角三角形 2"/>
          <p:cNvSpPr>
            <a:spLocks noChangeAspect="1"/>
          </p:cNvSpPr>
          <p:nvPr/>
        </p:nvSpPr>
        <p:spPr>
          <a:xfrm rot="2854302">
            <a:off x="8407400" y="3906838"/>
            <a:ext cx="1027113" cy="1646237"/>
          </a:xfrm>
          <a:custGeom>
            <a:avLst/>
            <a:gdLst>
              <a:gd name="txL" fmla="*/ 0 w 1026633"/>
              <a:gd name="txT" fmla="*/ 0 h 1647132"/>
              <a:gd name="txR" fmla="*/ 1026633 w 1026633"/>
              <a:gd name="txB" fmla="*/ 1647132 h 1647132"/>
            </a:gdLst>
            <a:ahLst/>
            <a:cxnLst>
              <a:cxn ang="0">
                <a:pos x="0" y="1645342"/>
              </a:cxn>
              <a:cxn ang="0">
                <a:pos x="0" y="0"/>
              </a:cxn>
              <a:cxn ang="0">
                <a:pos x="1027593" y="939227"/>
              </a:cxn>
              <a:cxn ang="0">
                <a:pos x="373663" y="1643710"/>
              </a:cxn>
              <a:cxn ang="0">
                <a:pos x="0" y="1645342"/>
              </a:cxn>
            </a:cxnLst>
            <a:rect l="txL" t="txT" r="txR" b="txB"/>
            <a:pathLst>
              <a:path w="1026633" h="1647132">
                <a:moveTo>
                  <a:pt x="0" y="1647132"/>
                </a:moveTo>
                <a:lnTo>
                  <a:pt x="0" y="0"/>
                </a:lnTo>
                <a:lnTo>
                  <a:pt x="1026633" y="940249"/>
                </a:lnTo>
                <a:lnTo>
                  <a:pt x="373313" y="1645498"/>
                </a:lnTo>
                <a:lnTo>
                  <a:pt x="0" y="1647132"/>
                </a:lnTo>
                <a:close/>
              </a:path>
            </a:pathLst>
          </a:custGeom>
          <a:solidFill>
            <a:srgbClr val="DADADA">
              <a:alpha val="100000"/>
            </a:srgbClr>
          </a:solidFill>
          <a:ln w="9525">
            <a:noFill/>
          </a:ln>
        </p:spPr>
        <p:txBody>
          <a:bodyPr/>
          <a:p>
            <a:endParaRPr lang="zh-CN" altLang="en-US"/>
          </a:p>
        </p:txBody>
      </p:sp>
      <p:grpSp>
        <p:nvGrpSpPr>
          <p:cNvPr id="16" name="组合 24"/>
          <p:cNvGrpSpPr/>
          <p:nvPr/>
        </p:nvGrpSpPr>
        <p:grpSpPr>
          <a:xfrm>
            <a:off x="1547813" y="1087438"/>
            <a:ext cx="4897437" cy="231775"/>
            <a:chOff x="0" y="0"/>
            <a:chExt cx="4896395" cy="232166"/>
          </a:xfrm>
        </p:grpSpPr>
        <p:sp>
          <p:nvSpPr>
            <p:cNvPr id="17" name="直接连接符 25"/>
            <p:cNvSpPr/>
            <p:nvPr/>
          </p:nvSpPr>
          <p:spPr>
            <a:xfrm>
              <a:off x="0" y="108324"/>
              <a:ext cx="4680371" cy="1"/>
            </a:xfrm>
            <a:prstGeom prst="line">
              <a:avLst/>
            </a:prstGeom>
            <a:ln w="19050" cap="flat" cmpd="sng">
              <a:solidFill>
                <a:srgbClr val="7F7F7F"/>
              </a:solidFill>
              <a:prstDash val="sysDot"/>
              <a:headEnd type="none" w="med" len="med"/>
              <a:tailEnd type="oval" w="med" len="med"/>
            </a:ln>
          </p:spPr>
        </p:sp>
        <p:sp>
          <p:nvSpPr>
            <p:cNvPr id="18" name="椭圆 40"/>
            <p:cNvSpPr/>
            <p:nvPr/>
          </p:nvSpPr>
          <p:spPr>
            <a:xfrm>
              <a:off x="4680371" y="0"/>
              <a:ext cx="216024" cy="232166"/>
            </a:xfrm>
            <a:prstGeom prst="ellipse">
              <a:avLst/>
            </a:prstGeom>
            <a:noFill/>
            <a:ln w="25400" cap="flat" cmpd="sng">
              <a:solidFill>
                <a:srgbClr val="7F7F7F"/>
              </a:solidFill>
              <a:prstDash val="solid"/>
              <a:headEnd type="none" w="med" len="med"/>
              <a:tailEnd type="none" w="med" len="med"/>
            </a:ln>
          </p:spPr>
          <p:txBody>
            <a:bodyPr anchor="ctr"/>
            <a:p>
              <a:pPr algn="ctr"/>
              <a:endParaRPr lang="zh-CN" altLang="zh-CN" dirty="0">
                <a:solidFill>
                  <a:srgbClr val="FFFFFF"/>
                </a:solidFill>
                <a:latin typeface="Calibri" panose="020F0502020204030204" pitchFamily="34" charset="0"/>
                <a:ea typeface="Calibri" panose="020F0502020204030204" pitchFamily="34" charset="0"/>
                <a:sym typeface="Calibri" panose="020F0502020204030204" pitchFamily="34" charset="0"/>
              </a:endParaRPr>
            </a:p>
          </p:txBody>
        </p:sp>
      </p:grpSp>
      <p:sp>
        <p:nvSpPr>
          <p:cNvPr id="19" name="直接连接符 41"/>
          <p:cNvSpPr/>
          <p:nvPr/>
        </p:nvSpPr>
        <p:spPr>
          <a:xfrm>
            <a:off x="1055688" y="1924050"/>
            <a:ext cx="1587" cy="2663825"/>
          </a:xfrm>
          <a:prstGeom prst="line">
            <a:avLst/>
          </a:prstGeom>
          <a:ln w="9525" cap="flat" cmpd="sng">
            <a:solidFill>
              <a:srgbClr val="7F7F7F"/>
            </a:solidFill>
            <a:prstDash val="solid"/>
            <a:headEnd type="none" w="med" len="med"/>
            <a:tailEnd type="none" w="med" len="med"/>
          </a:ln>
        </p:spPr>
      </p:sp>
      <p:sp>
        <p:nvSpPr>
          <p:cNvPr id="20" name="TextBox 7"/>
          <p:cNvSpPr/>
          <p:nvPr/>
        </p:nvSpPr>
        <p:spPr>
          <a:xfrm>
            <a:off x="827088" y="2278063"/>
            <a:ext cx="457200" cy="1954212"/>
          </a:xfrm>
          <a:prstGeom prst="rect">
            <a:avLst/>
          </a:prstGeom>
          <a:solidFill>
            <a:schemeClr val="bg1"/>
          </a:solidFill>
          <a:ln w="9525">
            <a:noFill/>
          </a:ln>
        </p:spPr>
        <p:txBody>
          <a:bodyPr anchor="ctr"/>
          <a:p>
            <a:pPr algn="ctr"/>
            <a:r>
              <a:rPr lang="zh-CN" altLang="en-US" sz="2800" b="1" dirty="0">
                <a:solidFill>
                  <a:srgbClr val="C00000"/>
                </a:solidFill>
                <a:latin typeface="微软雅黑" panose="020B0503020204020204" charset="-122"/>
                <a:ea typeface="微软雅黑" panose="020B0503020204020204" charset="-122"/>
                <a:sym typeface="微软雅黑" panose="020B0503020204020204" charset="-122"/>
              </a:rPr>
              <a:t>技巧篇</a:t>
            </a:r>
            <a:endParaRPr lang="zh-CN" altLang="en-US" dirty="0">
              <a:latin typeface="Arial" panose="020B0604020202020204" pitchFamily="34" charset="0"/>
            </a:endParaRPr>
          </a:p>
        </p:txBody>
      </p:sp>
      <p:sp>
        <p:nvSpPr>
          <p:cNvPr id="21" name="Text Box 17"/>
          <p:cNvSpPr txBox="1"/>
          <p:nvPr/>
        </p:nvSpPr>
        <p:spPr>
          <a:xfrm>
            <a:off x="2051050" y="2139950"/>
            <a:ext cx="3295650" cy="365125"/>
          </a:xfrm>
          <a:prstGeom prst="rect">
            <a:avLst/>
          </a:prstGeom>
          <a:noFill/>
          <a:ln w="9525">
            <a:noFill/>
          </a:ln>
        </p:spPr>
        <p:txBody>
          <a:bodyPr>
            <a:spAutoFit/>
          </a:bodyPr>
          <a:p>
            <a:endParaRPr lang="zh-CN" altLang="zh-CN" dirty="0">
              <a:latin typeface="Arial" panose="020B0604020202020204" pitchFamily="34" charset="0"/>
            </a:endParaRPr>
          </a:p>
        </p:txBody>
      </p:sp>
      <p:sp>
        <p:nvSpPr>
          <p:cNvPr id="22" name="Text Box 18"/>
          <p:cNvSpPr txBox="1"/>
          <p:nvPr/>
        </p:nvSpPr>
        <p:spPr>
          <a:xfrm>
            <a:off x="1476375" y="1492250"/>
            <a:ext cx="6299200" cy="2491740"/>
          </a:xfrm>
          <a:prstGeom prst="rect">
            <a:avLst/>
          </a:prstGeom>
          <a:noFill/>
          <a:ln w="9525">
            <a:noFill/>
          </a:ln>
        </p:spPr>
        <p:txBody>
          <a:bodyPr wrap="square">
            <a:spAutoFit/>
          </a:bodyPr>
          <a:p>
            <a:r>
              <a:rPr lang="zh-CN" altLang="en-US" sz="1200" b="1" dirty="0">
                <a:solidFill>
                  <a:srgbClr val="FF0000"/>
                </a:solidFill>
                <a:latin typeface="微软雅黑" panose="020B0503020204020204" charset="-122"/>
                <a:ea typeface="微软雅黑" panose="020B0503020204020204" charset="-122"/>
                <a:sym typeface="微软雅黑" panose="020B0503020204020204" charset="-122"/>
              </a:rPr>
              <a:t>首次对策：</a:t>
            </a:r>
            <a:endParaRPr lang="zh-CN" altLang="en-US" sz="1200" b="1" dirty="0">
              <a:solidFill>
                <a:srgbClr val="4D4D4D"/>
              </a:solidFill>
              <a:latin typeface="微软雅黑" panose="020B0503020204020204" charset="-122"/>
              <a:ea typeface="微软雅黑" panose="020B0503020204020204" charset="-122"/>
              <a:sym typeface="微软雅黑" panose="020B0503020204020204" charset="-122"/>
            </a:endParaRPr>
          </a:p>
          <a:p>
            <a:r>
              <a:rPr lang="zh-CN" altLang="en-US" sz="1200" b="1" dirty="0">
                <a:solidFill>
                  <a:srgbClr val="4D4D4D"/>
                </a:solidFill>
                <a:latin typeface="微软雅黑" panose="020B0503020204020204" charset="-122"/>
                <a:ea typeface="微软雅黑" panose="020B0503020204020204" charset="-122"/>
                <a:sym typeface="微软雅黑" panose="020B0503020204020204" charset="-122"/>
              </a:rPr>
              <a:t>亲让我好难哦、、、这个价格是从来没有出售过的呢，即使是批发价，也是要</a:t>
            </a:r>
            <a:r>
              <a:rPr lang="zh-CN" altLang="zh-CN" sz="1200" b="1" dirty="0">
                <a:solidFill>
                  <a:srgbClr val="4D4D4D"/>
                </a:solidFill>
                <a:latin typeface="微软雅黑" panose="020B0503020204020204" charset="-122"/>
                <a:ea typeface="微软雅黑" panose="020B0503020204020204" charset="-122"/>
                <a:sym typeface="微软雅黑" panose="020B0503020204020204" charset="-122"/>
              </a:rPr>
              <a:t>XX</a:t>
            </a:r>
            <a:r>
              <a:rPr lang="zh-CN" altLang="en-US" sz="1200" b="1" dirty="0">
                <a:solidFill>
                  <a:srgbClr val="4D4D4D"/>
                </a:solidFill>
                <a:latin typeface="微软雅黑" panose="020B0503020204020204" charset="-122"/>
                <a:ea typeface="微软雅黑" panose="020B0503020204020204" charset="-122"/>
                <a:sym typeface="微软雅黑" panose="020B0503020204020204" charset="-122"/>
              </a:rPr>
              <a:t>元的</a:t>
            </a:r>
            <a:r>
              <a:rPr lang="zh-CN" altLang="zh-CN" sz="1200" b="1" dirty="0">
                <a:solidFill>
                  <a:srgbClr val="4D4D4D"/>
                </a:solidFill>
                <a:latin typeface="微软雅黑" panose="020B0503020204020204" charset="-122"/>
                <a:ea typeface="微软雅黑" panose="020B0503020204020204" charset="-122"/>
                <a:sym typeface="微软雅黑" panose="020B0503020204020204" charset="-122"/>
              </a:rPr>
              <a:t>..</a:t>
            </a:r>
            <a:r>
              <a:rPr lang="zh-CN" altLang="en-US" sz="1200" b="1" dirty="0">
                <a:solidFill>
                  <a:srgbClr val="4D4D4D"/>
                </a:solidFill>
                <a:latin typeface="微软雅黑" panose="020B0503020204020204" charset="-122"/>
                <a:ea typeface="微软雅黑" panose="020B0503020204020204" charset="-122"/>
                <a:sym typeface="微软雅黑" panose="020B0503020204020204" charset="-122"/>
              </a:rPr>
              <a:t>这样吧，我帮亲申请下负责人看看，请稍等！</a:t>
            </a:r>
            <a:endParaRPr lang="zh-CN" altLang="en-US" sz="1200" b="1" dirty="0">
              <a:solidFill>
                <a:srgbClr val="FF0000"/>
              </a:solidFill>
              <a:latin typeface="微软雅黑" panose="020B0503020204020204" charset="-122"/>
              <a:ea typeface="微软雅黑" panose="020B0503020204020204" charset="-122"/>
              <a:sym typeface="微软雅黑" panose="020B0503020204020204" charset="-122"/>
            </a:endParaRPr>
          </a:p>
          <a:p>
            <a:r>
              <a:rPr lang="zh-CN" altLang="en-US" sz="1200" b="1" dirty="0">
                <a:solidFill>
                  <a:srgbClr val="FF0000"/>
                </a:solidFill>
                <a:latin typeface="微软雅黑" panose="020B0503020204020204" charset="-122"/>
                <a:ea typeface="微软雅黑" panose="020B0503020204020204" charset="-122"/>
                <a:sym typeface="微软雅黑" panose="020B0503020204020204" charset="-122"/>
              </a:rPr>
              <a:t> 如果申请下来：</a:t>
            </a:r>
            <a:endParaRPr lang="zh-CN" altLang="en-US" sz="1200" b="1" dirty="0">
              <a:solidFill>
                <a:srgbClr val="4D4D4D"/>
              </a:solidFill>
              <a:latin typeface="微软雅黑" panose="020B0503020204020204" charset="-122"/>
              <a:ea typeface="微软雅黑" panose="020B0503020204020204" charset="-122"/>
              <a:sym typeface="微软雅黑" panose="020B0503020204020204" charset="-122"/>
            </a:endParaRPr>
          </a:p>
          <a:p>
            <a:r>
              <a:rPr lang="zh-CN" altLang="en-US" sz="1200" b="1" dirty="0">
                <a:solidFill>
                  <a:srgbClr val="4D4D4D"/>
                </a:solidFill>
                <a:latin typeface="微软雅黑" panose="020B0503020204020204" charset="-122"/>
                <a:ea typeface="微软雅黑" panose="020B0503020204020204" charset="-122"/>
                <a:sym typeface="微软雅黑" panose="020B0503020204020204" charset="-122"/>
              </a:rPr>
              <a:t>亲好不容易跟店长申请下来了，给您价格的是销售以来最低的一次了（无奈表情），收到满意的话，一定要给我们全</a:t>
            </a:r>
            <a:r>
              <a:rPr lang="zh-CN" altLang="zh-CN" sz="1200" b="1" dirty="0">
                <a:solidFill>
                  <a:srgbClr val="4D4D4D"/>
                </a:solidFill>
                <a:latin typeface="微软雅黑" panose="020B0503020204020204" charset="-122"/>
                <a:ea typeface="微软雅黑" panose="020B0503020204020204" charset="-122"/>
                <a:sym typeface="微软雅黑" panose="020B0503020204020204" charset="-122"/>
              </a:rPr>
              <a:t>5</a:t>
            </a:r>
            <a:r>
              <a:rPr lang="zh-CN" altLang="en-US" sz="1200" b="1" dirty="0">
                <a:solidFill>
                  <a:srgbClr val="4D4D4D"/>
                </a:solidFill>
                <a:latin typeface="微软雅黑" panose="020B0503020204020204" charset="-122"/>
                <a:ea typeface="微软雅黑" panose="020B0503020204020204" charset="-122"/>
                <a:sym typeface="微软雅黑" panose="020B0503020204020204" charset="-122"/>
              </a:rPr>
              <a:t>星好评多多支持的噢，由于我们是天猫不能直接修改订单金额，亲亲现在拍下吧， 我来帮您备注收货后退差价</a:t>
            </a:r>
            <a:endParaRPr lang="zh-CN" altLang="en-US" sz="1200" b="1" dirty="0">
              <a:solidFill>
                <a:srgbClr val="FF0000"/>
              </a:solidFill>
              <a:latin typeface="微软雅黑" panose="020B0503020204020204" charset="-122"/>
              <a:ea typeface="微软雅黑" panose="020B0503020204020204" charset="-122"/>
              <a:sym typeface="微软雅黑" panose="020B0503020204020204" charset="-122"/>
            </a:endParaRPr>
          </a:p>
          <a:p>
            <a:r>
              <a:rPr lang="zh-CN" altLang="en-US" sz="1200" b="1" dirty="0">
                <a:solidFill>
                  <a:srgbClr val="FF0000"/>
                </a:solidFill>
                <a:latin typeface="微软雅黑" panose="020B0503020204020204" charset="-122"/>
                <a:ea typeface="微软雅黑" panose="020B0503020204020204" charset="-122"/>
                <a:sym typeface="微软雅黑" panose="020B0503020204020204" charset="-122"/>
              </a:rPr>
              <a:t> 价格低的无法满足买家：</a:t>
            </a:r>
            <a:endParaRPr lang="zh-CN" altLang="en-US" sz="1200" b="1" dirty="0">
              <a:solidFill>
                <a:srgbClr val="4D4D4D"/>
              </a:solidFill>
              <a:latin typeface="微软雅黑" panose="020B0503020204020204" charset="-122"/>
              <a:ea typeface="微软雅黑" panose="020B0503020204020204" charset="-122"/>
              <a:sym typeface="微软雅黑" panose="020B0503020204020204" charset="-122"/>
            </a:endParaRPr>
          </a:p>
          <a:p>
            <a:r>
              <a:rPr lang="zh-CN" altLang="en-US" sz="1200" b="1" dirty="0">
                <a:solidFill>
                  <a:srgbClr val="4D4D4D"/>
                </a:solidFill>
                <a:latin typeface="微软雅黑" panose="020B0503020204020204" charset="-122"/>
                <a:ea typeface="微软雅黑" panose="020B0503020204020204" charset="-122"/>
                <a:sym typeface="微软雅黑" panose="020B0503020204020204" charset="-122"/>
              </a:rPr>
              <a:t>非常抱歉呢 亲  您要的价格无法给您申请到哦，最低可以按批发价</a:t>
            </a:r>
            <a:r>
              <a:rPr lang="zh-CN" altLang="zh-CN" sz="1200" b="1" dirty="0">
                <a:solidFill>
                  <a:srgbClr val="4D4D4D"/>
                </a:solidFill>
                <a:latin typeface="微软雅黑" panose="020B0503020204020204" charset="-122"/>
                <a:ea typeface="微软雅黑" panose="020B0503020204020204" charset="-122"/>
                <a:sym typeface="微软雅黑" panose="020B0503020204020204" charset="-122"/>
              </a:rPr>
              <a:t>XX</a:t>
            </a:r>
            <a:r>
              <a:rPr lang="zh-CN" altLang="en-US" sz="1200" b="1" dirty="0">
                <a:solidFill>
                  <a:srgbClr val="4D4D4D"/>
                </a:solidFill>
                <a:latin typeface="微软雅黑" panose="020B0503020204020204" charset="-122"/>
                <a:ea typeface="微软雅黑" panose="020B0503020204020204" charset="-122"/>
                <a:sym typeface="微软雅黑" panose="020B0503020204020204" charset="-122"/>
              </a:rPr>
              <a:t>元给您，您再考虑下呢，这款是当季很热销的一款宝贝，活动只是赚个人气而已的，没有利润的呢</a:t>
            </a:r>
            <a:endParaRPr lang="zh-CN" altLang="en-US" sz="1200" b="1" dirty="0">
              <a:solidFill>
                <a:srgbClr val="FF0000"/>
              </a:solidFill>
              <a:latin typeface="微软雅黑" panose="020B0503020204020204" charset="-122"/>
              <a:ea typeface="微软雅黑" panose="020B0503020204020204" charset="-122"/>
              <a:sym typeface="微软雅黑" panose="020B0503020204020204" charset="-122"/>
            </a:endParaRPr>
          </a:p>
          <a:p>
            <a:r>
              <a:rPr lang="zh-CN" altLang="en-US" sz="1200" b="1" dirty="0">
                <a:solidFill>
                  <a:srgbClr val="FF0000"/>
                </a:solidFill>
                <a:latin typeface="微软雅黑" panose="020B0503020204020204" charset="-122"/>
                <a:ea typeface="微软雅黑" panose="020B0503020204020204" charset="-122"/>
                <a:sym typeface="微软雅黑" panose="020B0503020204020204" charset="-122"/>
              </a:rPr>
              <a:t> 买家坚持不退让：</a:t>
            </a:r>
            <a:endParaRPr lang="zh-CN" altLang="en-US" sz="1200" b="1" dirty="0">
              <a:solidFill>
                <a:srgbClr val="4D4D4D"/>
              </a:solidFill>
              <a:latin typeface="微软雅黑" panose="020B0503020204020204" charset="-122"/>
              <a:ea typeface="微软雅黑" panose="020B0503020204020204" charset="-122"/>
              <a:sym typeface="微软雅黑" panose="020B0503020204020204" charset="-122"/>
            </a:endParaRPr>
          </a:p>
          <a:p>
            <a:r>
              <a:rPr lang="zh-CN" altLang="en-US" sz="1200" b="1" dirty="0">
                <a:solidFill>
                  <a:srgbClr val="4D4D4D"/>
                </a:solidFill>
                <a:latin typeface="微软雅黑" panose="020B0503020204020204" charset="-122"/>
                <a:ea typeface="微软雅黑" panose="020B0503020204020204" charset="-122"/>
                <a:sym typeface="微软雅黑" panose="020B0503020204020204" charset="-122"/>
              </a:rPr>
              <a:t>那亲可以收藏下我们店铺，希望有机会可以下次合作的哦，虽然这次就很想跟亲达成交易、但是您说的价格真心无法给到您的、、、、已经超出了我们的极限了。。。</a:t>
            </a:r>
            <a:r>
              <a:rPr lang="zh-CN" altLang="zh-CN" sz="1200" b="1" dirty="0">
                <a:solidFill>
                  <a:srgbClr val="4D4D4D"/>
                </a:solidFill>
                <a:latin typeface="微软雅黑" panose="020B0503020204020204" charset="-122"/>
                <a:ea typeface="微软雅黑" panose="020B0503020204020204" charset="-122"/>
                <a:sym typeface="微软雅黑" panose="020B0503020204020204" charset="-122"/>
              </a:rPr>
              <a:t>/(</a:t>
            </a:r>
            <a:r>
              <a:rPr lang="zh-CN" altLang="en-US" sz="1200" b="1" dirty="0">
                <a:solidFill>
                  <a:srgbClr val="4D4D4D"/>
                </a:solidFill>
                <a:latin typeface="微软雅黑" panose="020B0503020204020204" charset="-122"/>
                <a:ea typeface="微软雅黑" panose="020B0503020204020204" charset="-122"/>
                <a:sym typeface="微软雅黑" panose="020B0503020204020204" charset="-122"/>
              </a:rPr>
              <a:t>ㄒ</a:t>
            </a:r>
            <a:r>
              <a:rPr lang="zh-CN" altLang="zh-CN" sz="1200" b="1" dirty="0">
                <a:solidFill>
                  <a:srgbClr val="4D4D4D"/>
                </a:solidFill>
                <a:latin typeface="微软雅黑" panose="020B0503020204020204" charset="-122"/>
                <a:ea typeface="微软雅黑" panose="020B0503020204020204" charset="-122"/>
                <a:sym typeface="微软雅黑" panose="020B0503020204020204" charset="-122"/>
              </a:rPr>
              <a:t>o</a:t>
            </a:r>
            <a:r>
              <a:rPr lang="zh-CN" altLang="en-US" sz="1200" b="1" dirty="0">
                <a:solidFill>
                  <a:srgbClr val="4D4D4D"/>
                </a:solidFill>
                <a:latin typeface="微软雅黑" panose="020B0503020204020204" charset="-122"/>
                <a:ea typeface="微软雅黑" panose="020B0503020204020204" charset="-122"/>
                <a:sym typeface="微软雅黑" panose="020B0503020204020204" charset="-122"/>
              </a:rPr>
              <a:t>ㄒ</a:t>
            </a:r>
            <a:r>
              <a:rPr lang="zh-CN" altLang="zh-CN" sz="1200" b="1" dirty="0">
                <a:solidFill>
                  <a:srgbClr val="4D4D4D"/>
                </a:solidFill>
                <a:latin typeface="微软雅黑" panose="020B0503020204020204" charset="-122"/>
                <a:ea typeface="微软雅黑" panose="020B0503020204020204" charset="-122"/>
                <a:sym typeface="微软雅黑" panose="020B0503020204020204" charset="-122"/>
              </a:rPr>
              <a:t>)/~~</a:t>
            </a:r>
            <a:endParaRPr lang="zh-CN" altLang="zh-CN" sz="1200" dirty="0">
              <a:latin typeface="Arial" panose="020B0604020202020204" pitchFamily="34" charset="0"/>
            </a:endParaRPr>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
        <p:nvSpPr>
          <p:cNvPr id="7" name="直角三角形 10"/>
          <p:cNvSpPr>
            <a:spLocks noChangeAspect="1"/>
          </p:cNvSpPr>
          <p:nvPr/>
        </p:nvSpPr>
        <p:spPr>
          <a:xfrm rot="-2854302" flipH="1">
            <a:off x="-1073524" y="67535"/>
            <a:ext cx="2757805" cy="1682750"/>
          </a:xfrm>
          <a:custGeom>
            <a:avLst/>
            <a:gdLst>
              <a:gd name="connsiteX0" fmla="*/ 33 w 4343"/>
              <a:gd name="connsiteY0" fmla="*/ 2650 h 2650"/>
              <a:gd name="connsiteX1" fmla="*/ 0 w 4343"/>
              <a:gd name="connsiteY1" fmla="*/ 1581 h 2650"/>
              <a:gd name="connsiteX2" fmla="*/ 1447 w 4343"/>
              <a:gd name="connsiteY2" fmla="*/ 0 h 2650"/>
              <a:gd name="connsiteX3" fmla="*/ 4343 w 4343"/>
              <a:gd name="connsiteY3" fmla="*/ 2650 h 2650"/>
              <a:gd name="connsiteX4" fmla="*/ 33 w 4343"/>
              <a:gd name="connsiteY4" fmla="*/ 2650 h 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 h="2650">
                <a:moveTo>
                  <a:pt x="33" y="2650"/>
                </a:moveTo>
                <a:lnTo>
                  <a:pt x="0" y="1581"/>
                </a:lnTo>
                <a:lnTo>
                  <a:pt x="1447" y="0"/>
                </a:lnTo>
                <a:lnTo>
                  <a:pt x="4343" y="2650"/>
                </a:lnTo>
                <a:lnTo>
                  <a:pt x="33" y="2650"/>
                </a:lnTo>
                <a:close/>
              </a:path>
            </a:pathLst>
          </a:custGeom>
          <a:solidFill>
            <a:srgbClr val="BE1333"/>
          </a:solidFill>
          <a:ln w="9525">
            <a:noFill/>
          </a:ln>
        </p:spPr>
        <p:txBody>
          <a:bodyPr/>
          <a:p>
            <a:pPr eaLnBrk="0" hangingPunct="0"/>
            <a:endParaRPr lang="zh-CN" altLang="zh-CN" sz="2400" b="1" i="1" dirty="0">
              <a:latin typeface="Times New Roman" panose="02020603050405020304" charset="0"/>
              <a:sym typeface="Times New Roman" panose="02020603050405020304" charset="0"/>
            </a:endParaRPr>
          </a:p>
        </p:txBody>
      </p:sp>
      <p:grpSp>
        <p:nvGrpSpPr>
          <p:cNvPr id="10" name="组合 11"/>
          <p:cNvGrpSpPr/>
          <p:nvPr/>
        </p:nvGrpSpPr>
        <p:grpSpPr>
          <a:xfrm>
            <a:off x="327025" y="523875"/>
            <a:ext cx="344488" cy="720725"/>
            <a:chOff x="0" y="0"/>
            <a:chExt cx="344841" cy="720000"/>
          </a:xfrm>
        </p:grpSpPr>
        <p:sp>
          <p:nvSpPr>
            <p:cNvPr id="14" name="椭圆 2245"/>
            <p:cNvSpPr/>
            <p:nvPr/>
          </p:nvSpPr>
          <p:spPr>
            <a:xfrm>
              <a:off x="114027" y="0"/>
              <a:ext cx="230814" cy="277555"/>
            </a:xfrm>
            <a:custGeom>
              <a:avLst/>
              <a:gdLst>
                <a:gd name="txL" fmla="*/ 0 w 576064"/>
                <a:gd name="txT" fmla="*/ 0 h 576064"/>
                <a:gd name="txR" fmla="*/ 576064 w 576064"/>
                <a:gd name="txB" fmla="*/ 576064 h 576064"/>
              </a:gdLst>
              <a:ahLst/>
              <a:cxnLst>
                <a:cxn ang="0">
                  <a:pos x="0" y="0"/>
                </a:cxn>
              </a:cxnLst>
              <a:rect l="txL" t="txT" r="txR" b="txB"/>
              <a:pathLst>
                <a:path w="576064" h="576064">
                  <a:moveTo>
                    <a:pt x="346087" y="86216"/>
                  </a:moveTo>
                  <a:cubicBezTo>
                    <a:pt x="246665" y="86216"/>
                    <a:pt x="166067" y="186955"/>
                    <a:pt x="166067" y="311223"/>
                  </a:cubicBezTo>
                  <a:cubicBezTo>
                    <a:pt x="166067" y="435491"/>
                    <a:pt x="246665" y="536230"/>
                    <a:pt x="346087" y="536230"/>
                  </a:cubicBezTo>
                  <a:cubicBezTo>
                    <a:pt x="445509" y="536230"/>
                    <a:pt x="526107" y="435491"/>
                    <a:pt x="526107" y="311223"/>
                  </a:cubicBezTo>
                  <a:cubicBezTo>
                    <a:pt x="526107" y="186955"/>
                    <a:pt x="445509" y="86216"/>
                    <a:pt x="346087" y="86216"/>
                  </a:cubicBezTo>
                  <a:close/>
                  <a:moveTo>
                    <a:pt x="288032" y="0"/>
                  </a:moveTo>
                  <a:cubicBezTo>
                    <a:pt x="447108" y="0"/>
                    <a:pt x="576064" y="128956"/>
                    <a:pt x="576064" y="288032"/>
                  </a:cubicBezTo>
                  <a:cubicBezTo>
                    <a:pt x="576064" y="447108"/>
                    <a:pt x="447108" y="576064"/>
                    <a:pt x="288032" y="576064"/>
                  </a:cubicBezTo>
                  <a:cubicBezTo>
                    <a:pt x="128956" y="576064"/>
                    <a:pt x="0" y="447108"/>
                    <a:pt x="0" y="288032"/>
                  </a:cubicBezTo>
                  <a:cubicBezTo>
                    <a:pt x="0" y="128956"/>
                    <a:pt x="128956" y="0"/>
                    <a:pt x="288032" y="0"/>
                  </a:cubicBezTo>
                  <a:close/>
                </a:path>
              </a:pathLst>
            </a:custGeom>
            <a:solidFill>
              <a:schemeClr val="bg1">
                <a:alpha val="100000"/>
              </a:schemeClr>
            </a:solidFill>
            <a:ln w="9525">
              <a:noFill/>
            </a:ln>
          </p:spPr>
          <p:txBody>
            <a:bodyPr/>
            <a:p>
              <a:endParaRPr lang="zh-CN" altLang="en-US"/>
            </a:p>
          </p:txBody>
        </p:sp>
        <p:sp>
          <p:nvSpPr>
            <p:cNvPr id="15" name="任意多边形 13"/>
            <p:cNvSpPr/>
            <p:nvPr/>
          </p:nvSpPr>
          <p:spPr>
            <a:xfrm>
              <a:off x="0" y="157404"/>
              <a:ext cx="263825" cy="558249"/>
            </a:xfrm>
            <a:custGeom>
              <a:avLst/>
              <a:gdLst>
                <a:gd name="txL" fmla="*/ 0 w 661715"/>
                <a:gd name="txT" fmla="*/ 0 h 1400175"/>
                <a:gd name="txR" fmla="*/ 661715 w 661715"/>
                <a:gd name="txB" fmla="*/ 1400175 h 1400175"/>
              </a:gdLst>
              <a:ahLst/>
              <a:cxnLst>
                <a:cxn ang="0">
                  <a:pos x="52698" y="0"/>
                </a:cxn>
                <a:cxn ang="0">
                  <a:pos x="17874" y="30282"/>
                </a:cxn>
                <a:cxn ang="0">
                  <a:pos x="1218" y="131727"/>
                </a:cxn>
                <a:cxn ang="0">
                  <a:pos x="209" y="140812"/>
                </a:cxn>
                <a:cxn ang="0">
                  <a:pos x="105187" y="119614"/>
                </a:cxn>
                <a:cxn ang="0">
                  <a:pos x="54212" y="204404"/>
                </a:cxn>
                <a:cxn ang="0">
                  <a:pos x="76923" y="222574"/>
                </a:cxn>
              </a:cxnLst>
              <a:rect l="txL" t="txT" r="txR" b="txB"/>
              <a:pathLst>
                <a:path w="661715" h="1400175">
                  <a:moveTo>
                    <a:pt x="331515" y="0"/>
                  </a:moveTo>
                  <a:lnTo>
                    <a:pt x="112440" y="190500"/>
                  </a:lnTo>
                  <a:lnTo>
                    <a:pt x="7665" y="828675"/>
                  </a:lnTo>
                  <a:cubicBezTo>
                    <a:pt x="14015" y="824442"/>
                    <a:pt x="-5035" y="890058"/>
                    <a:pt x="1315" y="885825"/>
                  </a:cubicBezTo>
                  <a:lnTo>
                    <a:pt x="661715" y="752475"/>
                  </a:lnTo>
                  <a:lnTo>
                    <a:pt x="341040" y="1285875"/>
                  </a:lnTo>
                  <a:lnTo>
                    <a:pt x="483915" y="14001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23" name="任意多边形 14"/>
            <p:cNvSpPr/>
            <p:nvPr/>
          </p:nvSpPr>
          <p:spPr>
            <a:xfrm>
              <a:off x="41032" y="244749"/>
              <a:ext cx="235452" cy="208869"/>
            </a:xfrm>
            <a:custGeom>
              <a:avLst/>
              <a:gdLst>
                <a:gd name="txL" fmla="*/ 0 w 590550"/>
                <a:gd name="txT" fmla="*/ 0 h 523875"/>
                <a:gd name="txR" fmla="*/ 590550 w 590550"/>
                <a:gd name="txB" fmla="*/ 523875 h 523875"/>
              </a:gdLst>
              <a:ahLst/>
              <a:cxnLst>
                <a:cxn ang="0">
                  <a:pos x="0" y="0"/>
                </a:cxn>
                <a:cxn ang="0">
                  <a:pos x="68135" y="83276"/>
                </a:cxn>
                <a:cxn ang="0">
                  <a:pos x="93875" y="16655"/>
                </a:cxn>
                <a:cxn ang="0">
                  <a:pos x="49965" y="22712"/>
                </a:cxn>
              </a:cxnLst>
              <a:rect l="txL" t="txT" r="txR" b="txB"/>
              <a:pathLst>
                <a:path w="590550" h="523875">
                  <a:moveTo>
                    <a:pt x="0" y="0"/>
                  </a:moveTo>
                  <a:lnTo>
                    <a:pt x="428625" y="523875"/>
                  </a:lnTo>
                  <a:lnTo>
                    <a:pt x="590550" y="104775"/>
                  </a:lnTo>
                  <a:lnTo>
                    <a:pt x="314325" y="1428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24" name="任意多边形 15"/>
            <p:cNvSpPr/>
            <p:nvPr/>
          </p:nvSpPr>
          <p:spPr>
            <a:xfrm>
              <a:off x="244837" y="450370"/>
              <a:ext cx="75952" cy="269630"/>
            </a:xfrm>
            <a:custGeom>
              <a:avLst/>
              <a:gdLst>
                <a:gd name="txL" fmla="*/ 0 w 190500"/>
                <a:gd name="txT" fmla="*/ 0 h 676275"/>
                <a:gd name="txR" fmla="*/ 190500 w 190500"/>
                <a:gd name="txB" fmla="*/ 676275 h 676275"/>
              </a:gdLst>
              <a:ahLst/>
              <a:cxnLst>
                <a:cxn ang="0">
                  <a:pos x="9085" y="0"/>
                </a:cxn>
                <a:cxn ang="0">
                  <a:pos x="0" y="90846"/>
                </a:cxn>
                <a:cxn ang="0">
                  <a:pos x="30282" y="107501"/>
                </a:cxn>
              </a:cxnLst>
              <a:rect l="txL" t="txT" r="txR" b="txB"/>
              <a:pathLst>
                <a:path w="190500" h="676275">
                  <a:moveTo>
                    <a:pt x="57150" y="0"/>
                  </a:moveTo>
                  <a:lnTo>
                    <a:pt x="0" y="571500"/>
                  </a:lnTo>
                  <a:lnTo>
                    <a:pt x="190500" y="6762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grpSp>
    </p:spTree>
  </p:cSld>
  <p:clrMapOvr>
    <a:masterClrMapping/>
  </p:clrMapOvr>
  <p:transition spd="slow" advTm="3000">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26"/>
          <p:cNvSpPr/>
          <p:nvPr/>
        </p:nvSpPr>
        <p:spPr>
          <a:xfrm>
            <a:off x="1547813" y="700088"/>
            <a:ext cx="4321175" cy="503237"/>
          </a:xfrm>
          <a:prstGeom prst="rect">
            <a:avLst/>
          </a:prstGeom>
          <a:noFill/>
          <a:ln w="9525">
            <a:noFill/>
          </a:ln>
        </p:spPr>
        <p:txBody>
          <a:bodyPr>
            <a:spAutoFit/>
          </a:bodyPr>
          <a:p>
            <a:pPr>
              <a:lnSpc>
                <a:spcPct val="150000"/>
              </a:lnSpc>
            </a:pPr>
            <a:r>
              <a:rPr lang="zh-CN" altLang="en-US" b="1" dirty="0">
                <a:solidFill>
                  <a:srgbClr val="000000"/>
                </a:solidFill>
                <a:latin typeface="微软雅黑" panose="020B0503020204020204" charset="-122"/>
                <a:ea typeface="微软雅黑" panose="020B0503020204020204" charset="-122"/>
                <a:sym typeface="微软雅黑" panose="020B0503020204020204" charset="-122"/>
              </a:rPr>
              <a:t>买家类型——博取同情型</a:t>
            </a:r>
            <a:endParaRPr lang="zh-CN" altLang="en-US" dirty="0">
              <a:latin typeface="Arial" panose="020B0604020202020204" pitchFamily="34" charset="0"/>
            </a:endParaRPr>
          </a:p>
        </p:txBody>
      </p:sp>
      <p:sp>
        <p:nvSpPr>
          <p:cNvPr id="45061" name="直角三角形 2"/>
          <p:cNvSpPr>
            <a:spLocks noChangeAspect="1"/>
          </p:cNvSpPr>
          <p:nvPr/>
        </p:nvSpPr>
        <p:spPr>
          <a:xfrm rot="2854302">
            <a:off x="8407400" y="3906838"/>
            <a:ext cx="1027113" cy="1646237"/>
          </a:xfrm>
          <a:custGeom>
            <a:avLst/>
            <a:gdLst>
              <a:gd name="txL" fmla="*/ 0 w 1026633"/>
              <a:gd name="txT" fmla="*/ 0 h 1647132"/>
              <a:gd name="txR" fmla="*/ 1026633 w 1026633"/>
              <a:gd name="txB" fmla="*/ 1647132 h 1647132"/>
            </a:gdLst>
            <a:ahLst/>
            <a:cxnLst>
              <a:cxn ang="0">
                <a:pos x="0" y="1645342"/>
              </a:cxn>
              <a:cxn ang="0">
                <a:pos x="0" y="0"/>
              </a:cxn>
              <a:cxn ang="0">
                <a:pos x="1027593" y="939227"/>
              </a:cxn>
              <a:cxn ang="0">
                <a:pos x="373663" y="1643710"/>
              </a:cxn>
              <a:cxn ang="0">
                <a:pos x="0" y="1645342"/>
              </a:cxn>
            </a:cxnLst>
            <a:rect l="txL" t="txT" r="txR" b="txB"/>
            <a:pathLst>
              <a:path w="1026633" h="1647132">
                <a:moveTo>
                  <a:pt x="0" y="1647132"/>
                </a:moveTo>
                <a:lnTo>
                  <a:pt x="0" y="0"/>
                </a:lnTo>
                <a:lnTo>
                  <a:pt x="1026633" y="940249"/>
                </a:lnTo>
                <a:lnTo>
                  <a:pt x="373313" y="1645498"/>
                </a:lnTo>
                <a:lnTo>
                  <a:pt x="0" y="1647132"/>
                </a:lnTo>
                <a:close/>
              </a:path>
            </a:pathLst>
          </a:custGeom>
          <a:solidFill>
            <a:srgbClr val="DADADA">
              <a:alpha val="100000"/>
            </a:srgbClr>
          </a:solidFill>
          <a:ln w="9525">
            <a:noFill/>
          </a:ln>
        </p:spPr>
        <p:txBody>
          <a:bodyPr/>
          <a:p>
            <a:endParaRPr lang="zh-CN" altLang="en-US"/>
          </a:p>
        </p:txBody>
      </p:sp>
      <p:sp>
        <p:nvSpPr>
          <p:cNvPr id="45062" name="灯片编号占位符 34"/>
          <p:cNvSpPr/>
          <p:nvPr/>
        </p:nvSpPr>
        <p:spPr>
          <a:xfrm>
            <a:off x="8388350" y="4660900"/>
            <a:ext cx="755650" cy="346075"/>
          </a:xfrm>
          <a:prstGeom prst="rect">
            <a:avLst/>
          </a:prstGeom>
          <a:noFill/>
          <a:ln w="9525">
            <a:noFill/>
          </a:ln>
        </p:spPr>
        <p:txBody>
          <a:bodyPr anchor="ctr"/>
          <a:p>
            <a:pPr algn="r"/>
            <a:endParaRPr lang="zh-CN" altLang="en-US" sz="3600" b="1" dirty="0">
              <a:solidFill>
                <a:srgbClr val="00B0F0"/>
              </a:solidFill>
              <a:latin typeface="Arial" panose="020B0604020202020204" pitchFamily="34" charset="0"/>
              <a:sym typeface="Arial" panose="020B0604020202020204" pitchFamily="34" charset="0"/>
            </a:endParaRPr>
          </a:p>
        </p:txBody>
      </p:sp>
      <p:grpSp>
        <p:nvGrpSpPr>
          <p:cNvPr id="45064" name="组合 24"/>
          <p:cNvGrpSpPr/>
          <p:nvPr/>
        </p:nvGrpSpPr>
        <p:grpSpPr>
          <a:xfrm>
            <a:off x="1547813" y="1087438"/>
            <a:ext cx="4897437" cy="231775"/>
            <a:chOff x="0" y="0"/>
            <a:chExt cx="4896395" cy="232166"/>
          </a:xfrm>
        </p:grpSpPr>
        <p:sp>
          <p:nvSpPr>
            <p:cNvPr id="45071" name="直接连接符 25"/>
            <p:cNvSpPr/>
            <p:nvPr/>
          </p:nvSpPr>
          <p:spPr>
            <a:xfrm>
              <a:off x="0" y="108324"/>
              <a:ext cx="4680371" cy="1"/>
            </a:xfrm>
            <a:prstGeom prst="line">
              <a:avLst/>
            </a:prstGeom>
            <a:ln w="19050" cap="flat" cmpd="sng">
              <a:solidFill>
                <a:srgbClr val="7F7F7F"/>
              </a:solidFill>
              <a:prstDash val="sysDot"/>
              <a:headEnd type="none" w="med" len="med"/>
              <a:tailEnd type="oval" w="med" len="med"/>
            </a:ln>
          </p:spPr>
        </p:sp>
        <p:sp>
          <p:nvSpPr>
            <p:cNvPr id="45072" name="椭圆 40"/>
            <p:cNvSpPr/>
            <p:nvPr/>
          </p:nvSpPr>
          <p:spPr>
            <a:xfrm>
              <a:off x="4680371" y="0"/>
              <a:ext cx="216024" cy="232166"/>
            </a:xfrm>
            <a:prstGeom prst="ellipse">
              <a:avLst/>
            </a:prstGeom>
            <a:noFill/>
            <a:ln w="25400" cap="flat" cmpd="sng">
              <a:solidFill>
                <a:srgbClr val="7F7F7F"/>
              </a:solidFill>
              <a:prstDash val="solid"/>
              <a:headEnd type="none" w="med" len="med"/>
              <a:tailEnd type="none" w="med" len="med"/>
            </a:ln>
          </p:spPr>
          <p:txBody>
            <a:bodyPr anchor="ctr"/>
            <a:p>
              <a:pPr algn="ctr"/>
              <a:endParaRPr lang="zh-CN" altLang="zh-CN" dirty="0">
                <a:solidFill>
                  <a:srgbClr val="FFFFFF"/>
                </a:solidFill>
                <a:latin typeface="Calibri" panose="020F0502020204030204" pitchFamily="34" charset="0"/>
                <a:ea typeface="Calibri" panose="020F0502020204030204" pitchFamily="34" charset="0"/>
                <a:sym typeface="Calibri" panose="020F0502020204030204" pitchFamily="34" charset="0"/>
              </a:endParaRPr>
            </a:p>
          </p:txBody>
        </p:sp>
      </p:grpSp>
      <p:sp>
        <p:nvSpPr>
          <p:cNvPr id="45065" name="直接连接符 41"/>
          <p:cNvSpPr/>
          <p:nvPr/>
        </p:nvSpPr>
        <p:spPr>
          <a:xfrm>
            <a:off x="1055688" y="1924050"/>
            <a:ext cx="1587" cy="2663825"/>
          </a:xfrm>
          <a:prstGeom prst="line">
            <a:avLst/>
          </a:prstGeom>
          <a:ln w="9525" cap="flat" cmpd="sng">
            <a:solidFill>
              <a:srgbClr val="7F7F7F"/>
            </a:solidFill>
            <a:prstDash val="solid"/>
            <a:headEnd type="none" w="med" len="med"/>
            <a:tailEnd type="none" w="med" len="med"/>
          </a:ln>
        </p:spPr>
      </p:sp>
      <p:sp>
        <p:nvSpPr>
          <p:cNvPr id="45066" name="TextBox 7"/>
          <p:cNvSpPr/>
          <p:nvPr/>
        </p:nvSpPr>
        <p:spPr>
          <a:xfrm>
            <a:off x="827088" y="2278063"/>
            <a:ext cx="457200" cy="1954212"/>
          </a:xfrm>
          <a:prstGeom prst="rect">
            <a:avLst/>
          </a:prstGeom>
          <a:solidFill>
            <a:schemeClr val="bg1"/>
          </a:solidFill>
          <a:ln w="9525">
            <a:noFill/>
          </a:ln>
        </p:spPr>
        <p:txBody>
          <a:bodyPr anchor="ctr"/>
          <a:p>
            <a:pPr algn="ctr"/>
            <a:r>
              <a:rPr lang="zh-CN" altLang="en-US" sz="2800" b="1" dirty="0">
                <a:solidFill>
                  <a:srgbClr val="C00000"/>
                </a:solidFill>
                <a:latin typeface="微软雅黑" panose="020B0503020204020204" charset="-122"/>
                <a:ea typeface="微软雅黑" panose="020B0503020204020204" charset="-122"/>
                <a:sym typeface="微软雅黑" panose="020B0503020204020204" charset="-122"/>
              </a:rPr>
              <a:t>技巧篇</a:t>
            </a:r>
            <a:endParaRPr lang="zh-CN" altLang="en-US" dirty="0">
              <a:latin typeface="Arial" panose="020B0604020202020204" pitchFamily="34" charset="0"/>
            </a:endParaRPr>
          </a:p>
        </p:txBody>
      </p:sp>
      <p:sp>
        <p:nvSpPr>
          <p:cNvPr id="45067" name="Text Box 17"/>
          <p:cNvSpPr txBox="1"/>
          <p:nvPr/>
        </p:nvSpPr>
        <p:spPr>
          <a:xfrm>
            <a:off x="2051050" y="2139950"/>
            <a:ext cx="3295650" cy="365125"/>
          </a:xfrm>
          <a:prstGeom prst="rect">
            <a:avLst/>
          </a:prstGeom>
          <a:noFill/>
          <a:ln w="9525">
            <a:noFill/>
          </a:ln>
        </p:spPr>
        <p:txBody>
          <a:bodyPr>
            <a:spAutoFit/>
          </a:bodyPr>
          <a:p>
            <a:endParaRPr lang="zh-CN" altLang="zh-CN" dirty="0">
              <a:latin typeface="Arial" panose="020B0604020202020204" pitchFamily="34" charset="0"/>
            </a:endParaRPr>
          </a:p>
        </p:txBody>
      </p:sp>
      <p:sp>
        <p:nvSpPr>
          <p:cNvPr id="45068" name="Text Box 18"/>
          <p:cNvSpPr txBox="1"/>
          <p:nvPr/>
        </p:nvSpPr>
        <p:spPr>
          <a:xfrm>
            <a:off x="1547813" y="1779588"/>
            <a:ext cx="5080000" cy="296862"/>
          </a:xfrm>
          <a:prstGeom prst="rect">
            <a:avLst/>
          </a:prstGeom>
          <a:noFill/>
          <a:ln w="9525">
            <a:noFill/>
          </a:ln>
        </p:spPr>
        <p:txBody>
          <a:bodyPr>
            <a:spAutoFit/>
          </a:bodyPr>
          <a:p>
            <a:r>
              <a:rPr lang="zh-CN" altLang="zh-CN" sz="1300" b="1" dirty="0">
                <a:solidFill>
                  <a:srgbClr val="0000FF"/>
                </a:solidFill>
                <a:latin typeface="微软雅黑" panose="020B0503020204020204" charset="-122"/>
                <a:ea typeface="微软雅黑" panose="020B0503020204020204" charset="-122"/>
                <a:sym typeface="微软雅黑" panose="020B0503020204020204" charset="-122"/>
              </a:rPr>
              <a:t>③</a:t>
            </a:r>
            <a:r>
              <a:rPr lang="zh-CN" altLang="en-US" sz="1300" b="1" dirty="0">
                <a:solidFill>
                  <a:srgbClr val="0000FF"/>
                </a:solidFill>
                <a:latin typeface="微软雅黑" panose="020B0503020204020204" charset="-122"/>
                <a:ea typeface="微软雅黑" panose="020B0503020204020204" charset="-122"/>
                <a:sym typeface="微软雅黑" panose="020B0503020204020204" charset="-122"/>
              </a:rPr>
              <a:t>：博取同情型</a:t>
            </a:r>
            <a:endParaRPr lang="zh-CN" altLang="en-US" dirty="0">
              <a:latin typeface="Arial" panose="020B0604020202020204" pitchFamily="34" charset="0"/>
            </a:endParaRPr>
          </a:p>
        </p:txBody>
      </p:sp>
      <p:pic>
        <p:nvPicPr>
          <p:cNvPr id="45069" name="Picture 19"/>
          <p:cNvPicPr/>
          <p:nvPr/>
        </p:nvPicPr>
        <p:blipFill>
          <a:blip r:embed="rId1"/>
          <a:stretch>
            <a:fillRect/>
          </a:stretch>
        </p:blipFill>
        <p:spPr>
          <a:xfrm>
            <a:off x="1763713" y="2284413"/>
            <a:ext cx="457200" cy="457200"/>
          </a:xfrm>
          <a:prstGeom prst="rect">
            <a:avLst/>
          </a:prstGeom>
          <a:noFill/>
          <a:ln w="9525">
            <a:noFill/>
          </a:ln>
        </p:spPr>
      </p:pic>
      <p:sp>
        <p:nvSpPr>
          <p:cNvPr id="45070" name="Text Box 20"/>
          <p:cNvSpPr txBox="1"/>
          <p:nvPr/>
        </p:nvSpPr>
        <p:spPr>
          <a:xfrm>
            <a:off x="1692275" y="2932113"/>
            <a:ext cx="4464050" cy="708025"/>
          </a:xfrm>
          <a:prstGeom prst="rect">
            <a:avLst/>
          </a:prstGeom>
          <a:noFill/>
          <a:ln w="9525">
            <a:noFill/>
          </a:ln>
        </p:spPr>
        <p:txBody>
          <a:bodyPr>
            <a:spAutoFit/>
          </a:bodyPr>
          <a:p>
            <a:r>
              <a:rPr lang="zh-CN" altLang="zh-CN" sz="1300" b="1" dirty="0">
                <a:solidFill>
                  <a:srgbClr val="0000FF"/>
                </a:solidFill>
                <a:latin typeface="微软雅黑" panose="020B0503020204020204" charset="-122"/>
                <a:ea typeface="微软雅黑" panose="020B0503020204020204" charset="-122"/>
                <a:sym typeface="微软雅黑" panose="020B0503020204020204" charset="-122"/>
              </a:rPr>
              <a:t> ——</a:t>
            </a:r>
            <a:r>
              <a:rPr lang="zh-CN" altLang="en-US" sz="1300" b="1" dirty="0">
                <a:solidFill>
                  <a:srgbClr val="0000FF"/>
                </a:solidFill>
                <a:latin typeface="微软雅黑" panose="020B0503020204020204" charset="-122"/>
                <a:ea typeface="微软雅黑" panose="020B0503020204020204" charset="-122"/>
                <a:sym typeface="微软雅黑" panose="020B0503020204020204" charset="-122"/>
              </a:rPr>
              <a:t>哎呀</a:t>
            </a:r>
            <a:r>
              <a:rPr lang="zh-CN" altLang="zh-CN" sz="1300" b="1" dirty="0">
                <a:solidFill>
                  <a:srgbClr val="0000FF"/>
                </a:solidFill>
                <a:latin typeface="微软雅黑" panose="020B0503020204020204" charset="-122"/>
                <a:ea typeface="微软雅黑" panose="020B0503020204020204" charset="-122"/>
                <a:sym typeface="微软雅黑" panose="020B0503020204020204" charset="-122"/>
              </a:rPr>
              <a:t>,</a:t>
            </a:r>
            <a:r>
              <a:rPr lang="zh-CN" altLang="en-US" sz="1300" b="1" dirty="0">
                <a:solidFill>
                  <a:srgbClr val="0000FF"/>
                </a:solidFill>
                <a:latin typeface="微软雅黑" panose="020B0503020204020204" charset="-122"/>
                <a:ea typeface="微软雅黑" panose="020B0503020204020204" charset="-122"/>
                <a:sym typeface="微软雅黑" panose="020B0503020204020204" charset="-122"/>
              </a:rPr>
              <a:t>人家仍是学生没有那么多钱啦！老板给我少一点啦！</a:t>
            </a:r>
            <a:endParaRPr lang="zh-CN" altLang="en-US" sz="1300" b="1" dirty="0">
              <a:solidFill>
                <a:srgbClr val="FF0000"/>
              </a:solidFill>
              <a:latin typeface="微软雅黑" panose="020B0503020204020204" charset="-122"/>
              <a:ea typeface="微软雅黑" panose="020B0503020204020204" charset="-122"/>
              <a:sym typeface="微软雅黑" panose="020B0503020204020204" charset="-122"/>
            </a:endParaRPr>
          </a:p>
          <a:p>
            <a:r>
              <a:rPr lang="zh-CN" altLang="en-US" sz="1300" b="1" dirty="0">
                <a:solidFill>
                  <a:srgbClr val="FF0000"/>
                </a:solidFill>
                <a:latin typeface="微软雅黑" panose="020B0503020204020204" charset="-122"/>
                <a:ea typeface="微软雅黑" panose="020B0503020204020204" charset="-122"/>
                <a:sym typeface="微软雅黑" panose="020B0503020204020204" charset="-122"/>
              </a:rPr>
              <a:t>分析：</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同是天边沦落人，你可怜我们也可怜呀！！</a:t>
            </a:r>
            <a:endParaRPr lang="zh-CN" altLang="en-US" dirty="0">
              <a:latin typeface="Arial" panose="020B0604020202020204" pitchFamily="34" charset="0"/>
            </a:endParaRPr>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
        <p:nvSpPr>
          <p:cNvPr id="3" name="直角三角形 10"/>
          <p:cNvSpPr>
            <a:spLocks noChangeAspect="1"/>
          </p:cNvSpPr>
          <p:nvPr/>
        </p:nvSpPr>
        <p:spPr>
          <a:xfrm rot="-2854302" flipH="1">
            <a:off x="-1073524" y="67535"/>
            <a:ext cx="2757805" cy="1682750"/>
          </a:xfrm>
          <a:custGeom>
            <a:avLst/>
            <a:gdLst>
              <a:gd name="connsiteX0" fmla="*/ 33 w 4343"/>
              <a:gd name="connsiteY0" fmla="*/ 2650 h 2650"/>
              <a:gd name="connsiteX1" fmla="*/ 0 w 4343"/>
              <a:gd name="connsiteY1" fmla="*/ 1581 h 2650"/>
              <a:gd name="connsiteX2" fmla="*/ 1447 w 4343"/>
              <a:gd name="connsiteY2" fmla="*/ 0 h 2650"/>
              <a:gd name="connsiteX3" fmla="*/ 4343 w 4343"/>
              <a:gd name="connsiteY3" fmla="*/ 2650 h 2650"/>
              <a:gd name="connsiteX4" fmla="*/ 33 w 4343"/>
              <a:gd name="connsiteY4" fmla="*/ 2650 h 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 h="2650">
                <a:moveTo>
                  <a:pt x="33" y="2650"/>
                </a:moveTo>
                <a:lnTo>
                  <a:pt x="0" y="1581"/>
                </a:lnTo>
                <a:lnTo>
                  <a:pt x="1447" y="0"/>
                </a:lnTo>
                <a:lnTo>
                  <a:pt x="4343" y="2650"/>
                </a:lnTo>
                <a:lnTo>
                  <a:pt x="33" y="2650"/>
                </a:lnTo>
                <a:close/>
              </a:path>
            </a:pathLst>
          </a:custGeom>
          <a:solidFill>
            <a:srgbClr val="BE1333"/>
          </a:solidFill>
          <a:ln w="9525">
            <a:noFill/>
          </a:ln>
        </p:spPr>
        <p:txBody>
          <a:bodyPr/>
          <a:p>
            <a:pPr eaLnBrk="0" hangingPunct="0"/>
            <a:endParaRPr lang="zh-CN" altLang="zh-CN" sz="2400" b="1" i="1" dirty="0">
              <a:latin typeface="Times New Roman" panose="02020603050405020304" charset="0"/>
              <a:sym typeface="Times New Roman" panose="02020603050405020304" charset="0"/>
            </a:endParaRPr>
          </a:p>
        </p:txBody>
      </p:sp>
      <p:grpSp>
        <p:nvGrpSpPr>
          <p:cNvPr id="4" name="组合 11"/>
          <p:cNvGrpSpPr/>
          <p:nvPr/>
        </p:nvGrpSpPr>
        <p:grpSpPr>
          <a:xfrm>
            <a:off x="327025" y="523875"/>
            <a:ext cx="344488" cy="720725"/>
            <a:chOff x="0" y="0"/>
            <a:chExt cx="344841" cy="720000"/>
          </a:xfrm>
        </p:grpSpPr>
        <p:sp>
          <p:nvSpPr>
            <p:cNvPr id="5" name="椭圆 2245"/>
            <p:cNvSpPr/>
            <p:nvPr/>
          </p:nvSpPr>
          <p:spPr>
            <a:xfrm>
              <a:off x="114027" y="0"/>
              <a:ext cx="230814" cy="277555"/>
            </a:xfrm>
            <a:custGeom>
              <a:avLst/>
              <a:gdLst>
                <a:gd name="txL" fmla="*/ 0 w 576064"/>
                <a:gd name="txT" fmla="*/ 0 h 576064"/>
                <a:gd name="txR" fmla="*/ 576064 w 576064"/>
                <a:gd name="txB" fmla="*/ 576064 h 576064"/>
              </a:gdLst>
              <a:ahLst/>
              <a:cxnLst>
                <a:cxn ang="0">
                  <a:pos x="0" y="0"/>
                </a:cxn>
              </a:cxnLst>
              <a:rect l="txL" t="txT" r="txR" b="txB"/>
              <a:pathLst>
                <a:path w="576064" h="576064">
                  <a:moveTo>
                    <a:pt x="346087" y="86216"/>
                  </a:moveTo>
                  <a:cubicBezTo>
                    <a:pt x="246665" y="86216"/>
                    <a:pt x="166067" y="186955"/>
                    <a:pt x="166067" y="311223"/>
                  </a:cubicBezTo>
                  <a:cubicBezTo>
                    <a:pt x="166067" y="435491"/>
                    <a:pt x="246665" y="536230"/>
                    <a:pt x="346087" y="536230"/>
                  </a:cubicBezTo>
                  <a:cubicBezTo>
                    <a:pt x="445509" y="536230"/>
                    <a:pt x="526107" y="435491"/>
                    <a:pt x="526107" y="311223"/>
                  </a:cubicBezTo>
                  <a:cubicBezTo>
                    <a:pt x="526107" y="186955"/>
                    <a:pt x="445509" y="86216"/>
                    <a:pt x="346087" y="86216"/>
                  </a:cubicBezTo>
                  <a:close/>
                  <a:moveTo>
                    <a:pt x="288032" y="0"/>
                  </a:moveTo>
                  <a:cubicBezTo>
                    <a:pt x="447108" y="0"/>
                    <a:pt x="576064" y="128956"/>
                    <a:pt x="576064" y="288032"/>
                  </a:cubicBezTo>
                  <a:cubicBezTo>
                    <a:pt x="576064" y="447108"/>
                    <a:pt x="447108" y="576064"/>
                    <a:pt x="288032" y="576064"/>
                  </a:cubicBezTo>
                  <a:cubicBezTo>
                    <a:pt x="128956" y="576064"/>
                    <a:pt x="0" y="447108"/>
                    <a:pt x="0" y="288032"/>
                  </a:cubicBezTo>
                  <a:cubicBezTo>
                    <a:pt x="0" y="128956"/>
                    <a:pt x="128956" y="0"/>
                    <a:pt x="288032" y="0"/>
                  </a:cubicBezTo>
                  <a:close/>
                </a:path>
              </a:pathLst>
            </a:custGeom>
            <a:solidFill>
              <a:schemeClr val="bg1">
                <a:alpha val="100000"/>
              </a:schemeClr>
            </a:solidFill>
            <a:ln w="9525">
              <a:noFill/>
            </a:ln>
          </p:spPr>
          <p:txBody>
            <a:bodyPr/>
            <a:p>
              <a:endParaRPr lang="zh-CN" altLang="en-US"/>
            </a:p>
          </p:txBody>
        </p:sp>
        <p:sp>
          <p:nvSpPr>
            <p:cNvPr id="7" name="任意多边形 13"/>
            <p:cNvSpPr/>
            <p:nvPr/>
          </p:nvSpPr>
          <p:spPr>
            <a:xfrm>
              <a:off x="0" y="157404"/>
              <a:ext cx="263825" cy="558249"/>
            </a:xfrm>
            <a:custGeom>
              <a:avLst/>
              <a:gdLst>
                <a:gd name="txL" fmla="*/ 0 w 661715"/>
                <a:gd name="txT" fmla="*/ 0 h 1400175"/>
                <a:gd name="txR" fmla="*/ 661715 w 661715"/>
                <a:gd name="txB" fmla="*/ 1400175 h 1400175"/>
              </a:gdLst>
              <a:ahLst/>
              <a:cxnLst>
                <a:cxn ang="0">
                  <a:pos x="52698" y="0"/>
                </a:cxn>
                <a:cxn ang="0">
                  <a:pos x="17874" y="30282"/>
                </a:cxn>
                <a:cxn ang="0">
                  <a:pos x="1218" y="131727"/>
                </a:cxn>
                <a:cxn ang="0">
                  <a:pos x="209" y="140812"/>
                </a:cxn>
                <a:cxn ang="0">
                  <a:pos x="105187" y="119614"/>
                </a:cxn>
                <a:cxn ang="0">
                  <a:pos x="54212" y="204404"/>
                </a:cxn>
                <a:cxn ang="0">
                  <a:pos x="76923" y="222574"/>
                </a:cxn>
              </a:cxnLst>
              <a:rect l="txL" t="txT" r="txR" b="txB"/>
              <a:pathLst>
                <a:path w="661715" h="1400175">
                  <a:moveTo>
                    <a:pt x="331515" y="0"/>
                  </a:moveTo>
                  <a:lnTo>
                    <a:pt x="112440" y="190500"/>
                  </a:lnTo>
                  <a:lnTo>
                    <a:pt x="7665" y="828675"/>
                  </a:lnTo>
                  <a:cubicBezTo>
                    <a:pt x="14015" y="824442"/>
                    <a:pt x="-5035" y="890058"/>
                    <a:pt x="1315" y="885825"/>
                  </a:cubicBezTo>
                  <a:lnTo>
                    <a:pt x="661715" y="752475"/>
                  </a:lnTo>
                  <a:lnTo>
                    <a:pt x="341040" y="1285875"/>
                  </a:lnTo>
                  <a:lnTo>
                    <a:pt x="483915" y="14001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8" name="任意多边形 14"/>
            <p:cNvSpPr/>
            <p:nvPr/>
          </p:nvSpPr>
          <p:spPr>
            <a:xfrm>
              <a:off x="41032" y="244749"/>
              <a:ext cx="235452" cy="208869"/>
            </a:xfrm>
            <a:custGeom>
              <a:avLst/>
              <a:gdLst>
                <a:gd name="txL" fmla="*/ 0 w 590550"/>
                <a:gd name="txT" fmla="*/ 0 h 523875"/>
                <a:gd name="txR" fmla="*/ 590550 w 590550"/>
                <a:gd name="txB" fmla="*/ 523875 h 523875"/>
              </a:gdLst>
              <a:ahLst/>
              <a:cxnLst>
                <a:cxn ang="0">
                  <a:pos x="0" y="0"/>
                </a:cxn>
                <a:cxn ang="0">
                  <a:pos x="68135" y="83276"/>
                </a:cxn>
                <a:cxn ang="0">
                  <a:pos x="93875" y="16655"/>
                </a:cxn>
                <a:cxn ang="0">
                  <a:pos x="49965" y="22712"/>
                </a:cxn>
              </a:cxnLst>
              <a:rect l="txL" t="txT" r="txR" b="txB"/>
              <a:pathLst>
                <a:path w="590550" h="523875">
                  <a:moveTo>
                    <a:pt x="0" y="0"/>
                  </a:moveTo>
                  <a:lnTo>
                    <a:pt x="428625" y="523875"/>
                  </a:lnTo>
                  <a:lnTo>
                    <a:pt x="590550" y="104775"/>
                  </a:lnTo>
                  <a:lnTo>
                    <a:pt x="314325" y="1428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9" name="任意多边形 15"/>
            <p:cNvSpPr/>
            <p:nvPr/>
          </p:nvSpPr>
          <p:spPr>
            <a:xfrm>
              <a:off x="244837" y="450370"/>
              <a:ext cx="75952" cy="269630"/>
            </a:xfrm>
            <a:custGeom>
              <a:avLst/>
              <a:gdLst>
                <a:gd name="txL" fmla="*/ 0 w 190500"/>
                <a:gd name="txT" fmla="*/ 0 h 676275"/>
                <a:gd name="txR" fmla="*/ 190500 w 190500"/>
                <a:gd name="txB" fmla="*/ 676275 h 676275"/>
              </a:gdLst>
              <a:ahLst/>
              <a:cxnLst>
                <a:cxn ang="0">
                  <a:pos x="9085" y="0"/>
                </a:cxn>
                <a:cxn ang="0">
                  <a:pos x="0" y="90846"/>
                </a:cxn>
                <a:cxn ang="0">
                  <a:pos x="30282" y="107501"/>
                </a:cxn>
              </a:cxnLst>
              <a:rect l="txL" t="txT" r="txR" b="txB"/>
              <a:pathLst>
                <a:path w="190500" h="676275">
                  <a:moveTo>
                    <a:pt x="57150" y="0"/>
                  </a:moveTo>
                  <a:lnTo>
                    <a:pt x="0" y="571500"/>
                  </a:lnTo>
                  <a:lnTo>
                    <a:pt x="190500" y="6762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grpSp>
    </p:spTree>
  </p:cSld>
  <p:clrMapOvr>
    <a:masterClrMapping/>
  </p:clrMapOvr>
  <p:transition spd="slow" advTm="3000">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6"/>
          <p:cNvSpPr/>
          <p:nvPr/>
        </p:nvSpPr>
        <p:spPr>
          <a:xfrm>
            <a:off x="1547813" y="700088"/>
            <a:ext cx="4321175" cy="503237"/>
          </a:xfrm>
          <a:prstGeom prst="rect">
            <a:avLst/>
          </a:prstGeom>
          <a:noFill/>
          <a:ln w="9525">
            <a:noFill/>
          </a:ln>
        </p:spPr>
        <p:txBody>
          <a:bodyPr>
            <a:spAutoFit/>
          </a:bodyPr>
          <a:p>
            <a:pPr>
              <a:lnSpc>
                <a:spcPct val="150000"/>
              </a:lnSpc>
            </a:pPr>
            <a:r>
              <a:rPr lang="zh-CN" altLang="en-US" b="1" dirty="0">
                <a:solidFill>
                  <a:srgbClr val="000000"/>
                </a:solidFill>
                <a:latin typeface="微软雅黑" panose="020B0503020204020204" charset="-122"/>
                <a:ea typeface="微软雅黑" panose="020B0503020204020204" charset="-122"/>
                <a:sym typeface="微软雅黑" panose="020B0503020204020204" charset="-122"/>
              </a:rPr>
              <a:t>买家类型——博取同情型</a:t>
            </a:r>
            <a:endParaRPr lang="zh-CN" altLang="en-US" dirty="0">
              <a:latin typeface="Arial" panose="020B0604020202020204" pitchFamily="34" charset="0"/>
            </a:endParaRPr>
          </a:p>
        </p:txBody>
      </p:sp>
      <p:sp>
        <p:nvSpPr>
          <p:cNvPr id="11" name="直角三角形 2"/>
          <p:cNvSpPr>
            <a:spLocks noChangeAspect="1"/>
          </p:cNvSpPr>
          <p:nvPr/>
        </p:nvSpPr>
        <p:spPr>
          <a:xfrm rot="2854302">
            <a:off x="8407400" y="3906838"/>
            <a:ext cx="1027113" cy="1646237"/>
          </a:xfrm>
          <a:custGeom>
            <a:avLst/>
            <a:gdLst>
              <a:gd name="txL" fmla="*/ 0 w 1026633"/>
              <a:gd name="txT" fmla="*/ 0 h 1647132"/>
              <a:gd name="txR" fmla="*/ 1026633 w 1026633"/>
              <a:gd name="txB" fmla="*/ 1647132 h 1647132"/>
            </a:gdLst>
            <a:ahLst/>
            <a:cxnLst>
              <a:cxn ang="0">
                <a:pos x="0" y="1645342"/>
              </a:cxn>
              <a:cxn ang="0">
                <a:pos x="0" y="0"/>
              </a:cxn>
              <a:cxn ang="0">
                <a:pos x="1027593" y="939227"/>
              </a:cxn>
              <a:cxn ang="0">
                <a:pos x="373663" y="1643710"/>
              </a:cxn>
              <a:cxn ang="0">
                <a:pos x="0" y="1645342"/>
              </a:cxn>
            </a:cxnLst>
            <a:rect l="txL" t="txT" r="txR" b="txB"/>
            <a:pathLst>
              <a:path w="1026633" h="1647132">
                <a:moveTo>
                  <a:pt x="0" y="1647132"/>
                </a:moveTo>
                <a:lnTo>
                  <a:pt x="0" y="0"/>
                </a:lnTo>
                <a:lnTo>
                  <a:pt x="1026633" y="940249"/>
                </a:lnTo>
                <a:lnTo>
                  <a:pt x="373313" y="1645498"/>
                </a:lnTo>
                <a:lnTo>
                  <a:pt x="0" y="1647132"/>
                </a:lnTo>
                <a:close/>
              </a:path>
            </a:pathLst>
          </a:custGeom>
          <a:solidFill>
            <a:srgbClr val="DADADA">
              <a:alpha val="100000"/>
            </a:srgbClr>
          </a:solidFill>
          <a:ln w="9525">
            <a:noFill/>
          </a:ln>
        </p:spPr>
        <p:txBody>
          <a:bodyPr/>
          <a:p>
            <a:endParaRPr lang="zh-CN" altLang="en-US"/>
          </a:p>
        </p:txBody>
      </p:sp>
      <p:sp>
        <p:nvSpPr>
          <p:cNvPr id="12" name="灯片编号占位符 34"/>
          <p:cNvSpPr/>
          <p:nvPr/>
        </p:nvSpPr>
        <p:spPr>
          <a:xfrm>
            <a:off x="8388350" y="4660900"/>
            <a:ext cx="755650" cy="346075"/>
          </a:xfrm>
          <a:prstGeom prst="rect">
            <a:avLst/>
          </a:prstGeom>
          <a:noFill/>
          <a:ln w="9525">
            <a:noFill/>
          </a:ln>
        </p:spPr>
        <p:txBody>
          <a:bodyPr anchor="ctr"/>
          <a:p>
            <a:pPr algn="r"/>
            <a:endParaRPr lang="zh-CN" altLang="en-US" sz="3600" b="1" dirty="0">
              <a:solidFill>
                <a:srgbClr val="00B0F0"/>
              </a:solidFill>
              <a:latin typeface="Arial" panose="020B0604020202020204" pitchFamily="34" charset="0"/>
              <a:sym typeface="Arial" panose="020B0604020202020204" pitchFamily="34" charset="0"/>
            </a:endParaRPr>
          </a:p>
        </p:txBody>
      </p:sp>
      <p:grpSp>
        <p:nvGrpSpPr>
          <p:cNvPr id="14" name="组合 24"/>
          <p:cNvGrpSpPr/>
          <p:nvPr/>
        </p:nvGrpSpPr>
        <p:grpSpPr>
          <a:xfrm>
            <a:off x="1547813" y="1087438"/>
            <a:ext cx="4897437" cy="231775"/>
            <a:chOff x="0" y="0"/>
            <a:chExt cx="4896395" cy="232166"/>
          </a:xfrm>
        </p:grpSpPr>
        <p:sp>
          <p:nvSpPr>
            <p:cNvPr id="15" name="直接连接符 25"/>
            <p:cNvSpPr/>
            <p:nvPr/>
          </p:nvSpPr>
          <p:spPr>
            <a:xfrm>
              <a:off x="0" y="108324"/>
              <a:ext cx="4680371" cy="1"/>
            </a:xfrm>
            <a:prstGeom prst="line">
              <a:avLst/>
            </a:prstGeom>
            <a:ln w="19050" cap="flat" cmpd="sng">
              <a:solidFill>
                <a:srgbClr val="7F7F7F"/>
              </a:solidFill>
              <a:prstDash val="sysDot"/>
              <a:headEnd type="none" w="med" len="med"/>
              <a:tailEnd type="oval" w="med" len="med"/>
            </a:ln>
          </p:spPr>
        </p:sp>
        <p:sp>
          <p:nvSpPr>
            <p:cNvPr id="16" name="椭圆 40"/>
            <p:cNvSpPr/>
            <p:nvPr/>
          </p:nvSpPr>
          <p:spPr>
            <a:xfrm>
              <a:off x="4680371" y="0"/>
              <a:ext cx="216024" cy="232166"/>
            </a:xfrm>
            <a:prstGeom prst="ellipse">
              <a:avLst/>
            </a:prstGeom>
            <a:noFill/>
            <a:ln w="25400" cap="flat" cmpd="sng">
              <a:solidFill>
                <a:srgbClr val="7F7F7F"/>
              </a:solidFill>
              <a:prstDash val="solid"/>
              <a:headEnd type="none" w="med" len="med"/>
              <a:tailEnd type="none" w="med" len="med"/>
            </a:ln>
          </p:spPr>
          <p:txBody>
            <a:bodyPr anchor="ctr"/>
            <a:p>
              <a:pPr algn="ctr"/>
              <a:endParaRPr lang="zh-CN" altLang="zh-CN" dirty="0">
                <a:solidFill>
                  <a:srgbClr val="FFFFFF"/>
                </a:solidFill>
                <a:latin typeface="Calibri" panose="020F0502020204030204" pitchFamily="34" charset="0"/>
                <a:ea typeface="Calibri" panose="020F0502020204030204" pitchFamily="34" charset="0"/>
                <a:sym typeface="Calibri" panose="020F0502020204030204" pitchFamily="34" charset="0"/>
              </a:endParaRPr>
            </a:p>
          </p:txBody>
        </p:sp>
      </p:grpSp>
      <p:sp>
        <p:nvSpPr>
          <p:cNvPr id="17" name="直接连接符 41"/>
          <p:cNvSpPr/>
          <p:nvPr/>
        </p:nvSpPr>
        <p:spPr>
          <a:xfrm>
            <a:off x="1055688" y="1924050"/>
            <a:ext cx="1587" cy="2663825"/>
          </a:xfrm>
          <a:prstGeom prst="line">
            <a:avLst/>
          </a:prstGeom>
          <a:ln w="9525" cap="flat" cmpd="sng">
            <a:solidFill>
              <a:srgbClr val="7F7F7F"/>
            </a:solidFill>
            <a:prstDash val="solid"/>
            <a:headEnd type="none" w="med" len="med"/>
            <a:tailEnd type="none" w="med" len="med"/>
          </a:ln>
        </p:spPr>
      </p:sp>
      <p:sp>
        <p:nvSpPr>
          <p:cNvPr id="18" name="TextBox 7"/>
          <p:cNvSpPr/>
          <p:nvPr/>
        </p:nvSpPr>
        <p:spPr>
          <a:xfrm>
            <a:off x="827088" y="2278063"/>
            <a:ext cx="457200" cy="1954212"/>
          </a:xfrm>
          <a:prstGeom prst="rect">
            <a:avLst/>
          </a:prstGeom>
          <a:solidFill>
            <a:schemeClr val="bg1"/>
          </a:solidFill>
          <a:ln w="9525">
            <a:noFill/>
          </a:ln>
        </p:spPr>
        <p:txBody>
          <a:bodyPr anchor="ctr"/>
          <a:p>
            <a:pPr algn="ctr"/>
            <a:r>
              <a:rPr lang="zh-CN" altLang="en-US" sz="2800" b="1" dirty="0">
                <a:solidFill>
                  <a:srgbClr val="C00000"/>
                </a:solidFill>
                <a:latin typeface="微软雅黑" panose="020B0503020204020204" charset="-122"/>
                <a:ea typeface="微软雅黑" panose="020B0503020204020204" charset="-122"/>
                <a:sym typeface="微软雅黑" panose="020B0503020204020204" charset="-122"/>
              </a:rPr>
              <a:t>技巧篇</a:t>
            </a:r>
            <a:endParaRPr lang="zh-CN" altLang="en-US" dirty="0">
              <a:latin typeface="Arial" panose="020B0604020202020204" pitchFamily="34" charset="0"/>
            </a:endParaRPr>
          </a:p>
        </p:txBody>
      </p:sp>
      <p:sp>
        <p:nvSpPr>
          <p:cNvPr id="19" name="Text Box 17"/>
          <p:cNvSpPr txBox="1"/>
          <p:nvPr/>
        </p:nvSpPr>
        <p:spPr>
          <a:xfrm>
            <a:off x="2051050" y="2139950"/>
            <a:ext cx="3295650" cy="365125"/>
          </a:xfrm>
          <a:prstGeom prst="rect">
            <a:avLst/>
          </a:prstGeom>
          <a:noFill/>
          <a:ln w="9525">
            <a:noFill/>
          </a:ln>
        </p:spPr>
        <p:txBody>
          <a:bodyPr>
            <a:spAutoFit/>
          </a:bodyPr>
          <a:p>
            <a:endParaRPr lang="zh-CN" altLang="zh-CN" dirty="0">
              <a:latin typeface="Arial" panose="020B0604020202020204" pitchFamily="34" charset="0"/>
            </a:endParaRPr>
          </a:p>
        </p:txBody>
      </p:sp>
      <p:sp>
        <p:nvSpPr>
          <p:cNvPr id="20" name="Text Box 18"/>
          <p:cNvSpPr txBox="1"/>
          <p:nvPr/>
        </p:nvSpPr>
        <p:spPr>
          <a:xfrm>
            <a:off x="1548130" y="1740535"/>
            <a:ext cx="6155690" cy="2491740"/>
          </a:xfrm>
          <a:prstGeom prst="rect">
            <a:avLst/>
          </a:prstGeom>
          <a:noFill/>
          <a:ln w="9525">
            <a:noFill/>
          </a:ln>
        </p:spPr>
        <p:txBody>
          <a:bodyPr wrap="square">
            <a:spAutoFit/>
          </a:bodyPr>
          <a:p>
            <a:r>
              <a:rPr lang="zh-CN" altLang="en-US" sz="1300" b="1" dirty="0">
                <a:solidFill>
                  <a:srgbClr val="FF0000"/>
                </a:solidFill>
                <a:latin typeface="微软雅黑" panose="020B0503020204020204" charset="-122"/>
                <a:ea typeface="微软雅黑" panose="020B0503020204020204" charset="-122"/>
                <a:sym typeface="微软雅黑" panose="020B0503020204020204" charset="-122"/>
              </a:rPr>
              <a:t>首次对策：</a:t>
            </a:r>
            <a:endParaRPr lang="zh-CN" altLang="en-US" sz="1300" b="1" dirty="0">
              <a:solidFill>
                <a:srgbClr val="4D4D4D"/>
              </a:solidFill>
              <a:latin typeface="微软雅黑" panose="020B0503020204020204" charset="-122"/>
              <a:ea typeface="微软雅黑" panose="020B0503020204020204" charset="-122"/>
              <a:sym typeface="微软雅黑" panose="020B0503020204020204" charset="-122"/>
            </a:endParaRPr>
          </a:p>
          <a:p>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1.</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亲，我也想给您优惠的呀，但是这款宝贝已经是活动促销商品的，价格低到极限了呢，如果再给亲优惠的话，估计我也要</a:t>
            </a:r>
            <a:r>
              <a:rPr lang="zh-CN" altLang="en-US" sz="1300" b="1" dirty="0">
                <a:solidFill>
                  <a:srgbClr val="FF0000"/>
                </a:solidFill>
                <a:latin typeface="微软雅黑" panose="020B0503020204020204" charset="-122"/>
                <a:ea typeface="微软雅黑" panose="020B0503020204020204" charset="-122"/>
                <a:sym typeface="微软雅黑" panose="020B0503020204020204" charset="-122"/>
              </a:rPr>
              <a:t>老板</a:t>
            </a:r>
            <a:r>
              <a:rPr lang="zh-CN" altLang="zh-CN" sz="1300" b="1" dirty="0">
                <a:solidFill>
                  <a:srgbClr val="FF0000"/>
                </a:solidFill>
                <a:latin typeface="微软雅黑" panose="020B0503020204020204" charset="-122"/>
                <a:ea typeface="微软雅黑" panose="020B0503020204020204" charset="-122"/>
                <a:sym typeface="微软雅黑" panose="020B0503020204020204" charset="-122"/>
              </a:rPr>
              <a:t>【</a:t>
            </a:r>
            <a:r>
              <a:rPr lang="zh-CN" altLang="en-US" sz="1300" b="1" dirty="0">
                <a:solidFill>
                  <a:srgbClr val="FF0000"/>
                </a:solidFill>
                <a:latin typeface="微软雅黑" panose="020B0503020204020204" charset="-122"/>
                <a:ea typeface="微软雅黑" panose="020B0503020204020204" charset="-122"/>
                <a:sym typeface="微软雅黑" panose="020B0503020204020204" charset="-122"/>
              </a:rPr>
              <a:t>改革开放</a:t>
            </a:r>
            <a:r>
              <a:rPr lang="zh-CN" altLang="zh-CN" sz="1300" b="1" dirty="0">
                <a:solidFill>
                  <a:srgbClr val="FF0000"/>
                </a:solidFill>
                <a:latin typeface="微软雅黑" panose="020B0503020204020204" charset="-122"/>
                <a:ea typeface="微软雅黑" panose="020B0503020204020204" charset="-122"/>
                <a:sym typeface="微软雅黑" panose="020B0503020204020204" charset="-122"/>
              </a:rPr>
              <a:t>】</a:t>
            </a:r>
            <a:r>
              <a:rPr lang="zh-CN" altLang="en-US" sz="1300" b="1" dirty="0">
                <a:solidFill>
                  <a:srgbClr val="FF0000"/>
                </a:solidFill>
                <a:latin typeface="微软雅黑" panose="020B0503020204020204" charset="-122"/>
                <a:ea typeface="微软雅黑" panose="020B0503020204020204" charset="-122"/>
                <a:sym typeface="微软雅黑" panose="020B0503020204020204" charset="-122"/>
              </a:rPr>
              <a:t>咯、、、、</a:t>
            </a:r>
            <a:endParaRPr lang="zh-CN" altLang="en-US" sz="1300" b="1" dirty="0">
              <a:solidFill>
                <a:srgbClr val="444444"/>
              </a:solidFill>
              <a:latin typeface="微软雅黑" panose="020B0503020204020204" charset="-122"/>
              <a:ea typeface="微软雅黑" panose="020B0503020204020204" charset="-122"/>
              <a:sym typeface="微软雅黑" panose="020B0503020204020204" charset="-122"/>
            </a:endParaRPr>
          </a:p>
          <a:p>
            <a:r>
              <a:rPr lang="zh-CN" altLang="zh-CN" sz="1300" b="1" dirty="0">
                <a:solidFill>
                  <a:srgbClr val="444444"/>
                </a:solidFill>
                <a:latin typeface="微软雅黑" panose="020B0503020204020204" charset="-122"/>
                <a:ea typeface="微软雅黑" panose="020B0503020204020204" charset="-122"/>
                <a:sym typeface="微软雅黑" panose="020B0503020204020204" charset="-122"/>
              </a:rPr>
              <a:t>2.</a:t>
            </a:r>
            <a:r>
              <a:rPr lang="zh-CN" altLang="en-US" sz="1300" b="1" dirty="0">
                <a:solidFill>
                  <a:srgbClr val="444444"/>
                </a:solidFill>
                <a:latin typeface="微软雅黑" panose="020B0503020204020204" charset="-122"/>
                <a:ea typeface="微软雅黑" panose="020B0503020204020204" charset="-122"/>
                <a:sym typeface="微软雅黑" panose="020B0503020204020204" charset="-122"/>
              </a:rPr>
              <a:t>现在淘宝的生意也难做呀，竞争也激烈，我们这个月的销售还没有完成任务呢，大家都不容易，何苦彼此为难呢？（流泪表情）亲再讲价的话，这个月我们就要以泪洗面了，请亲也理解一下我们的苦衷吧，好吗？</a:t>
            </a:r>
            <a:endParaRPr lang="zh-CN" altLang="en-US" sz="1300" b="1" dirty="0">
              <a:solidFill>
                <a:srgbClr val="FF0000"/>
              </a:solidFill>
              <a:latin typeface="微软雅黑" panose="020B0503020204020204" charset="-122"/>
              <a:ea typeface="微软雅黑" panose="020B0503020204020204" charset="-122"/>
              <a:sym typeface="微软雅黑" panose="020B0503020204020204" charset="-122"/>
            </a:endParaRPr>
          </a:p>
          <a:p>
            <a:r>
              <a:rPr lang="zh-CN" altLang="en-US" sz="1300" b="1" dirty="0">
                <a:solidFill>
                  <a:srgbClr val="FF0000"/>
                </a:solidFill>
                <a:latin typeface="微软雅黑" panose="020B0503020204020204" charset="-122"/>
                <a:ea typeface="微软雅黑" panose="020B0503020204020204" charset="-122"/>
                <a:sym typeface="微软雅黑" panose="020B0503020204020204" charset="-122"/>
              </a:rPr>
              <a:t> 再三纠结：</a:t>
            </a:r>
            <a:endParaRPr lang="zh-CN" altLang="en-US" sz="1300" b="1" dirty="0">
              <a:solidFill>
                <a:srgbClr val="4D4D4D"/>
              </a:solidFill>
              <a:latin typeface="微软雅黑" panose="020B0503020204020204" charset="-122"/>
              <a:ea typeface="微软雅黑" panose="020B0503020204020204" charset="-122"/>
              <a:sym typeface="微软雅黑" panose="020B0503020204020204" charset="-122"/>
            </a:endParaRPr>
          </a:p>
          <a:p>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这样吧 亲  我给您申请下，送您一个小礼物，您看怎么样呢，这个是别人都没有享受到的待遇哦</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价格的话 真心是最低的了啦</a:t>
            </a:r>
            <a:endParaRPr lang="zh-CN" altLang="en-US" sz="1300" b="1" dirty="0">
              <a:solidFill>
                <a:srgbClr val="FF0000"/>
              </a:solidFill>
              <a:latin typeface="微软雅黑" panose="020B0503020204020204" charset="-122"/>
              <a:ea typeface="微软雅黑" panose="020B0503020204020204" charset="-122"/>
              <a:sym typeface="微软雅黑" panose="020B0503020204020204" charset="-122"/>
            </a:endParaRPr>
          </a:p>
          <a:p>
            <a:r>
              <a:rPr lang="zh-CN" altLang="en-US" sz="1300" b="1" dirty="0">
                <a:solidFill>
                  <a:srgbClr val="FF0000"/>
                </a:solidFill>
                <a:latin typeface="微软雅黑" panose="020B0503020204020204" charset="-122"/>
                <a:ea typeface="微软雅黑" panose="020B0503020204020204" charset="-122"/>
                <a:sym typeface="微软雅黑" panose="020B0503020204020204" charset="-122"/>
              </a:rPr>
              <a:t> 考虑下：</a:t>
            </a:r>
            <a:endParaRPr lang="zh-CN" altLang="en-US" sz="1300" b="1" dirty="0">
              <a:solidFill>
                <a:srgbClr val="4D4D4D"/>
              </a:solidFill>
              <a:latin typeface="微软雅黑" panose="020B0503020204020204" charset="-122"/>
              <a:ea typeface="微软雅黑" panose="020B0503020204020204" charset="-122"/>
              <a:sym typeface="微软雅黑" panose="020B0503020204020204" charset="-122"/>
            </a:endParaRPr>
          </a:p>
          <a:p>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亲，这个价格真心是很实惠的呢  之前最低的时候都是要</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XX</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元的。。这个亏本价卖得我看到都心疼呢。。</a:t>
            </a:r>
            <a:endParaRPr lang="zh-CN" altLang="en-US" dirty="0">
              <a:latin typeface="Arial" panose="020B0604020202020204" pitchFamily="34" charset="0"/>
            </a:endParaRPr>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
        <p:nvSpPr>
          <p:cNvPr id="45059" name="直角三角形 10"/>
          <p:cNvSpPr>
            <a:spLocks noChangeAspect="1"/>
          </p:cNvSpPr>
          <p:nvPr/>
        </p:nvSpPr>
        <p:spPr>
          <a:xfrm rot="-2854302" flipH="1">
            <a:off x="-1073524" y="67535"/>
            <a:ext cx="2757805" cy="1682750"/>
          </a:xfrm>
          <a:custGeom>
            <a:avLst/>
            <a:gdLst>
              <a:gd name="connsiteX0" fmla="*/ 33 w 4343"/>
              <a:gd name="connsiteY0" fmla="*/ 2650 h 2650"/>
              <a:gd name="connsiteX1" fmla="*/ 0 w 4343"/>
              <a:gd name="connsiteY1" fmla="*/ 1581 h 2650"/>
              <a:gd name="connsiteX2" fmla="*/ 1447 w 4343"/>
              <a:gd name="connsiteY2" fmla="*/ 0 h 2650"/>
              <a:gd name="connsiteX3" fmla="*/ 4343 w 4343"/>
              <a:gd name="connsiteY3" fmla="*/ 2650 h 2650"/>
              <a:gd name="connsiteX4" fmla="*/ 33 w 4343"/>
              <a:gd name="connsiteY4" fmla="*/ 2650 h 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 h="2650">
                <a:moveTo>
                  <a:pt x="33" y="2650"/>
                </a:moveTo>
                <a:lnTo>
                  <a:pt x="0" y="1581"/>
                </a:lnTo>
                <a:lnTo>
                  <a:pt x="1447" y="0"/>
                </a:lnTo>
                <a:lnTo>
                  <a:pt x="4343" y="2650"/>
                </a:lnTo>
                <a:lnTo>
                  <a:pt x="33" y="2650"/>
                </a:lnTo>
                <a:close/>
              </a:path>
            </a:pathLst>
          </a:custGeom>
          <a:solidFill>
            <a:srgbClr val="BE1333"/>
          </a:solidFill>
          <a:ln w="9525">
            <a:noFill/>
          </a:ln>
        </p:spPr>
        <p:txBody>
          <a:bodyPr/>
          <a:p>
            <a:pPr eaLnBrk="0" hangingPunct="0"/>
            <a:endParaRPr lang="zh-CN" altLang="zh-CN" sz="2400" b="1" i="1" dirty="0">
              <a:latin typeface="Times New Roman" panose="02020603050405020304" charset="0"/>
              <a:sym typeface="Times New Roman" panose="02020603050405020304" charset="0"/>
            </a:endParaRPr>
          </a:p>
        </p:txBody>
      </p:sp>
      <p:grpSp>
        <p:nvGrpSpPr>
          <p:cNvPr id="45060" name="组合 11"/>
          <p:cNvGrpSpPr/>
          <p:nvPr/>
        </p:nvGrpSpPr>
        <p:grpSpPr>
          <a:xfrm>
            <a:off x="327025" y="523875"/>
            <a:ext cx="344488" cy="720725"/>
            <a:chOff x="0" y="0"/>
            <a:chExt cx="344841" cy="720000"/>
          </a:xfrm>
        </p:grpSpPr>
        <p:sp>
          <p:nvSpPr>
            <p:cNvPr id="45073" name="椭圆 2245"/>
            <p:cNvSpPr/>
            <p:nvPr/>
          </p:nvSpPr>
          <p:spPr>
            <a:xfrm>
              <a:off x="114027" y="0"/>
              <a:ext cx="230814" cy="277555"/>
            </a:xfrm>
            <a:custGeom>
              <a:avLst/>
              <a:gdLst>
                <a:gd name="txL" fmla="*/ 0 w 576064"/>
                <a:gd name="txT" fmla="*/ 0 h 576064"/>
                <a:gd name="txR" fmla="*/ 576064 w 576064"/>
                <a:gd name="txB" fmla="*/ 576064 h 576064"/>
              </a:gdLst>
              <a:ahLst/>
              <a:cxnLst>
                <a:cxn ang="0">
                  <a:pos x="0" y="0"/>
                </a:cxn>
              </a:cxnLst>
              <a:rect l="txL" t="txT" r="txR" b="txB"/>
              <a:pathLst>
                <a:path w="576064" h="576064">
                  <a:moveTo>
                    <a:pt x="346087" y="86216"/>
                  </a:moveTo>
                  <a:cubicBezTo>
                    <a:pt x="246665" y="86216"/>
                    <a:pt x="166067" y="186955"/>
                    <a:pt x="166067" y="311223"/>
                  </a:cubicBezTo>
                  <a:cubicBezTo>
                    <a:pt x="166067" y="435491"/>
                    <a:pt x="246665" y="536230"/>
                    <a:pt x="346087" y="536230"/>
                  </a:cubicBezTo>
                  <a:cubicBezTo>
                    <a:pt x="445509" y="536230"/>
                    <a:pt x="526107" y="435491"/>
                    <a:pt x="526107" y="311223"/>
                  </a:cubicBezTo>
                  <a:cubicBezTo>
                    <a:pt x="526107" y="186955"/>
                    <a:pt x="445509" y="86216"/>
                    <a:pt x="346087" y="86216"/>
                  </a:cubicBezTo>
                  <a:close/>
                  <a:moveTo>
                    <a:pt x="288032" y="0"/>
                  </a:moveTo>
                  <a:cubicBezTo>
                    <a:pt x="447108" y="0"/>
                    <a:pt x="576064" y="128956"/>
                    <a:pt x="576064" y="288032"/>
                  </a:cubicBezTo>
                  <a:cubicBezTo>
                    <a:pt x="576064" y="447108"/>
                    <a:pt x="447108" y="576064"/>
                    <a:pt x="288032" y="576064"/>
                  </a:cubicBezTo>
                  <a:cubicBezTo>
                    <a:pt x="128956" y="576064"/>
                    <a:pt x="0" y="447108"/>
                    <a:pt x="0" y="288032"/>
                  </a:cubicBezTo>
                  <a:cubicBezTo>
                    <a:pt x="0" y="128956"/>
                    <a:pt x="128956" y="0"/>
                    <a:pt x="288032" y="0"/>
                  </a:cubicBezTo>
                  <a:close/>
                </a:path>
              </a:pathLst>
            </a:custGeom>
            <a:solidFill>
              <a:schemeClr val="bg1">
                <a:alpha val="100000"/>
              </a:schemeClr>
            </a:solidFill>
            <a:ln w="9525">
              <a:noFill/>
            </a:ln>
          </p:spPr>
          <p:txBody>
            <a:bodyPr/>
            <a:p>
              <a:endParaRPr lang="zh-CN" altLang="en-US"/>
            </a:p>
          </p:txBody>
        </p:sp>
        <p:sp>
          <p:nvSpPr>
            <p:cNvPr id="45074" name="任意多边形 13"/>
            <p:cNvSpPr/>
            <p:nvPr/>
          </p:nvSpPr>
          <p:spPr>
            <a:xfrm>
              <a:off x="0" y="157404"/>
              <a:ext cx="263825" cy="558249"/>
            </a:xfrm>
            <a:custGeom>
              <a:avLst/>
              <a:gdLst>
                <a:gd name="txL" fmla="*/ 0 w 661715"/>
                <a:gd name="txT" fmla="*/ 0 h 1400175"/>
                <a:gd name="txR" fmla="*/ 661715 w 661715"/>
                <a:gd name="txB" fmla="*/ 1400175 h 1400175"/>
              </a:gdLst>
              <a:ahLst/>
              <a:cxnLst>
                <a:cxn ang="0">
                  <a:pos x="52698" y="0"/>
                </a:cxn>
                <a:cxn ang="0">
                  <a:pos x="17874" y="30282"/>
                </a:cxn>
                <a:cxn ang="0">
                  <a:pos x="1218" y="131727"/>
                </a:cxn>
                <a:cxn ang="0">
                  <a:pos x="209" y="140812"/>
                </a:cxn>
                <a:cxn ang="0">
                  <a:pos x="105187" y="119614"/>
                </a:cxn>
                <a:cxn ang="0">
                  <a:pos x="54212" y="204404"/>
                </a:cxn>
                <a:cxn ang="0">
                  <a:pos x="76923" y="222574"/>
                </a:cxn>
              </a:cxnLst>
              <a:rect l="txL" t="txT" r="txR" b="txB"/>
              <a:pathLst>
                <a:path w="661715" h="1400175">
                  <a:moveTo>
                    <a:pt x="331515" y="0"/>
                  </a:moveTo>
                  <a:lnTo>
                    <a:pt x="112440" y="190500"/>
                  </a:lnTo>
                  <a:lnTo>
                    <a:pt x="7665" y="828675"/>
                  </a:lnTo>
                  <a:cubicBezTo>
                    <a:pt x="14015" y="824442"/>
                    <a:pt x="-5035" y="890058"/>
                    <a:pt x="1315" y="885825"/>
                  </a:cubicBezTo>
                  <a:lnTo>
                    <a:pt x="661715" y="752475"/>
                  </a:lnTo>
                  <a:lnTo>
                    <a:pt x="341040" y="1285875"/>
                  </a:lnTo>
                  <a:lnTo>
                    <a:pt x="483915" y="14001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5075" name="任意多边形 14"/>
            <p:cNvSpPr/>
            <p:nvPr/>
          </p:nvSpPr>
          <p:spPr>
            <a:xfrm>
              <a:off x="41032" y="244749"/>
              <a:ext cx="235452" cy="208869"/>
            </a:xfrm>
            <a:custGeom>
              <a:avLst/>
              <a:gdLst>
                <a:gd name="txL" fmla="*/ 0 w 590550"/>
                <a:gd name="txT" fmla="*/ 0 h 523875"/>
                <a:gd name="txR" fmla="*/ 590550 w 590550"/>
                <a:gd name="txB" fmla="*/ 523875 h 523875"/>
              </a:gdLst>
              <a:ahLst/>
              <a:cxnLst>
                <a:cxn ang="0">
                  <a:pos x="0" y="0"/>
                </a:cxn>
                <a:cxn ang="0">
                  <a:pos x="68135" y="83276"/>
                </a:cxn>
                <a:cxn ang="0">
                  <a:pos x="93875" y="16655"/>
                </a:cxn>
                <a:cxn ang="0">
                  <a:pos x="49965" y="22712"/>
                </a:cxn>
              </a:cxnLst>
              <a:rect l="txL" t="txT" r="txR" b="txB"/>
              <a:pathLst>
                <a:path w="590550" h="523875">
                  <a:moveTo>
                    <a:pt x="0" y="0"/>
                  </a:moveTo>
                  <a:lnTo>
                    <a:pt x="428625" y="523875"/>
                  </a:lnTo>
                  <a:lnTo>
                    <a:pt x="590550" y="104775"/>
                  </a:lnTo>
                  <a:lnTo>
                    <a:pt x="314325" y="1428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5076" name="任意多边形 15"/>
            <p:cNvSpPr/>
            <p:nvPr/>
          </p:nvSpPr>
          <p:spPr>
            <a:xfrm>
              <a:off x="244837" y="450370"/>
              <a:ext cx="75952" cy="269630"/>
            </a:xfrm>
            <a:custGeom>
              <a:avLst/>
              <a:gdLst>
                <a:gd name="txL" fmla="*/ 0 w 190500"/>
                <a:gd name="txT" fmla="*/ 0 h 676275"/>
                <a:gd name="txR" fmla="*/ 190500 w 190500"/>
                <a:gd name="txB" fmla="*/ 676275 h 676275"/>
              </a:gdLst>
              <a:ahLst/>
              <a:cxnLst>
                <a:cxn ang="0">
                  <a:pos x="9085" y="0"/>
                </a:cxn>
                <a:cxn ang="0">
                  <a:pos x="0" y="90846"/>
                </a:cxn>
                <a:cxn ang="0">
                  <a:pos x="30282" y="107501"/>
                </a:cxn>
              </a:cxnLst>
              <a:rect l="txL" t="txT" r="txR" b="txB"/>
              <a:pathLst>
                <a:path w="190500" h="676275">
                  <a:moveTo>
                    <a:pt x="57150" y="0"/>
                  </a:moveTo>
                  <a:lnTo>
                    <a:pt x="0" y="571500"/>
                  </a:lnTo>
                  <a:lnTo>
                    <a:pt x="190500" y="6762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grpSp>
    </p:spTree>
  </p:cSld>
  <p:clrMapOvr>
    <a:masterClrMapping/>
  </p:clrMapOvr>
  <p:transition spd="slow" advTm="3000">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6"/>
          <p:cNvSpPr/>
          <p:nvPr/>
        </p:nvSpPr>
        <p:spPr>
          <a:xfrm>
            <a:off x="1547813" y="700088"/>
            <a:ext cx="4321175" cy="503237"/>
          </a:xfrm>
          <a:prstGeom prst="rect">
            <a:avLst/>
          </a:prstGeom>
          <a:noFill/>
          <a:ln w="9525">
            <a:noFill/>
          </a:ln>
        </p:spPr>
        <p:txBody>
          <a:bodyPr>
            <a:spAutoFit/>
          </a:bodyPr>
          <a:p>
            <a:pPr>
              <a:lnSpc>
                <a:spcPct val="150000"/>
              </a:lnSpc>
            </a:pPr>
            <a:r>
              <a:rPr lang="zh-CN" altLang="en-US" b="1" dirty="0">
                <a:solidFill>
                  <a:srgbClr val="000000"/>
                </a:solidFill>
                <a:latin typeface="微软雅黑" panose="020B0503020204020204" charset="-122"/>
                <a:ea typeface="微软雅黑" panose="020B0503020204020204" charset="-122"/>
                <a:sym typeface="微软雅黑" panose="020B0503020204020204" charset="-122"/>
              </a:rPr>
              <a:t>买家类型——借口型</a:t>
            </a:r>
            <a:endParaRPr lang="zh-CN" altLang="en-US" dirty="0">
              <a:latin typeface="Arial" panose="020B0604020202020204" pitchFamily="34" charset="0"/>
            </a:endParaRPr>
          </a:p>
        </p:txBody>
      </p:sp>
      <p:sp>
        <p:nvSpPr>
          <p:cNvPr id="11" name="直角三角形 2"/>
          <p:cNvSpPr>
            <a:spLocks noChangeAspect="1"/>
          </p:cNvSpPr>
          <p:nvPr/>
        </p:nvSpPr>
        <p:spPr>
          <a:xfrm rot="2854302">
            <a:off x="8407400" y="3906838"/>
            <a:ext cx="1027113" cy="1646237"/>
          </a:xfrm>
          <a:custGeom>
            <a:avLst/>
            <a:gdLst>
              <a:gd name="txL" fmla="*/ 0 w 1026633"/>
              <a:gd name="txT" fmla="*/ 0 h 1647132"/>
              <a:gd name="txR" fmla="*/ 1026633 w 1026633"/>
              <a:gd name="txB" fmla="*/ 1647132 h 1647132"/>
            </a:gdLst>
            <a:ahLst/>
            <a:cxnLst>
              <a:cxn ang="0">
                <a:pos x="0" y="1645342"/>
              </a:cxn>
              <a:cxn ang="0">
                <a:pos x="0" y="0"/>
              </a:cxn>
              <a:cxn ang="0">
                <a:pos x="1027593" y="939227"/>
              </a:cxn>
              <a:cxn ang="0">
                <a:pos x="373663" y="1643710"/>
              </a:cxn>
              <a:cxn ang="0">
                <a:pos x="0" y="1645342"/>
              </a:cxn>
            </a:cxnLst>
            <a:rect l="txL" t="txT" r="txR" b="txB"/>
            <a:pathLst>
              <a:path w="1026633" h="1647132">
                <a:moveTo>
                  <a:pt x="0" y="1647132"/>
                </a:moveTo>
                <a:lnTo>
                  <a:pt x="0" y="0"/>
                </a:lnTo>
                <a:lnTo>
                  <a:pt x="1026633" y="940249"/>
                </a:lnTo>
                <a:lnTo>
                  <a:pt x="373313" y="1645498"/>
                </a:lnTo>
                <a:lnTo>
                  <a:pt x="0" y="1647132"/>
                </a:lnTo>
                <a:close/>
              </a:path>
            </a:pathLst>
          </a:custGeom>
          <a:solidFill>
            <a:srgbClr val="DADADA">
              <a:alpha val="100000"/>
            </a:srgbClr>
          </a:solidFill>
          <a:ln w="9525">
            <a:noFill/>
          </a:ln>
        </p:spPr>
        <p:txBody>
          <a:bodyPr/>
          <a:p>
            <a:endParaRPr lang="zh-CN" altLang="en-US"/>
          </a:p>
        </p:txBody>
      </p:sp>
      <p:sp>
        <p:nvSpPr>
          <p:cNvPr id="12" name="灯片编号占位符 34"/>
          <p:cNvSpPr/>
          <p:nvPr/>
        </p:nvSpPr>
        <p:spPr>
          <a:xfrm>
            <a:off x="8388350" y="4660900"/>
            <a:ext cx="755650" cy="346075"/>
          </a:xfrm>
          <a:prstGeom prst="rect">
            <a:avLst/>
          </a:prstGeom>
          <a:noFill/>
          <a:ln w="9525">
            <a:noFill/>
          </a:ln>
        </p:spPr>
        <p:txBody>
          <a:bodyPr anchor="ctr"/>
          <a:p>
            <a:pPr algn="r"/>
            <a:endParaRPr lang="zh-CN" altLang="en-US" sz="3600" b="1" dirty="0">
              <a:solidFill>
                <a:srgbClr val="00B0F0"/>
              </a:solidFill>
              <a:latin typeface="Arial" panose="020B0604020202020204" pitchFamily="34" charset="0"/>
              <a:sym typeface="Arial" panose="020B0604020202020204" pitchFamily="34" charset="0"/>
            </a:endParaRPr>
          </a:p>
        </p:txBody>
      </p:sp>
      <p:grpSp>
        <p:nvGrpSpPr>
          <p:cNvPr id="14" name="组合 24"/>
          <p:cNvGrpSpPr/>
          <p:nvPr/>
        </p:nvGrpSpPr>
        <p:grpSpPr>
          <a:xfrm>
            <a:off x="1547813" y="1087438"/>
            <a:ext cx="4897437" cy="231775"/>
            <a:chOff x="0" y="0"/>
            <a:chExt cx="4896395" cy="232166"/>
          </a:xfrm>
        </p:grpSpPr>
        <p:sp>
          <p:nvSpPr>
            <p:cNvPr id="15" name="直接连接符 25"/>
            <p:cNvSpPr/>
            <p:nvPr/>
          </p:nvSpPr>
          <p:spPr>
            <a:xfrm>
              <a:off x="0" y="108324"/>
              <a:ext cx="4680371" cy="1"/>
            </a:xfrm>
            <a:prstGeom prst="line">
              <a:avLst/>
            </a:prstGeom>
            <a:ln w="19050" cap="flat" cmpd="sng">
              <a:solidFill>
                <a:srgbClr val="7F7F7F"/>
              </a:solidFill>
              <a:prstDash val="sysDot"/>
              <a:headEnd type="none" w="med" len="med"/>
              <a:tailEnd type="oval" w="med" len="med"/>
            </a:ln>
          </p:spPr>
        </p:sp>
        <p:sp>
          <p:nvSpPr>
            <p:cNvPr id="16" name="椭圆 40"/>
            <p:cNvSpPr/>
            <p:nvPr/>
          </p:nvSpPr>
          <p:spPr>
            <a:xfrm>
              <a:off x="4680371" y="0"/>
              <a:ext cx="216024" cy="232166"/>
            </a:xfrm>
            <a:prstGeom prst="ellipse">
              <a:avLst/>
            </a:prstGeom>
            <a:noFill/>
            <a:ln w="25400" cap="flat" cmpd="sng">
              <a:solidFill>
                <a:srgbClr val="7F7F7F"/>
              </a:solidFill>
              <a:prstDash val="solid"/>
              <a:headEnd type="none" w="med" len="med"/>
              <a:tailEnd type="none" w="med" len="med"/>
            </a:ln>
          </p:spPr>
          <p:txBody>
            <a:bodyPr anchor="ctr"/>
            <a:p>
              <a:pPr algn="ctr"/>
              <a:endParaRPr lang="zh-CN" altLang="zh-CN" dirty="0">
                <a:solidFill>
                  <a:srgbClr val="FFFFFF"/>
                </a:solidFill>
                <a:latin typeface="Calibri" panose="020F0502020204030204" pitchFamily="34" charset="0"/>
                <a:ea typeface="Calibri" panose="020F0502020204030204" pitchFamily="34" charset="0"/>
                <a:sym typeface="Calibri" panose="020F0502020204030204" pitchFamily="34" charset="0"/>
              </a:endParaRPr>
            </a:p>
          </p:txBody>
        </p:sp>
      </p:grpSp>
      <p:sp>
        <p:nvSpPr>
          <p:cNvPr id="17" name="直接连接符 41"/>
          <p:cNvSpPr/>
          <p:nvPr/>
        </p:nvSpPr>
        <p:spPr>
          <a:xfrm>
            <a:off x="1055688" y="1924050"/>
            <a:ext cx="1587" cy="2663825"/>
          </a:xfrm>
          <a:prstGeom prst="line">
            <a:avLst/>
          </a:prstGeom>
          <a:ln w="9525" cap="flat" cmpd="sng">
            <a:solidFill>
              <a:srgbClr val="7F7F7F"/>
            </a:solidFill>
            <a:prstDash val="solid"/>
            <a:headEnd type="none" w="med" len="med"/>
            <a:tailEnd type="none" w="med" len="med"/>
          </a:ln>
        </p:spPr>
      </p:sp>
      <p:sp>
        <p:nvSpPr>
          <p:cNvPr id="18" name="TextBox 7"/>
          <p:cNvSpPr/>
          <p:nvPr/>
        </p:nvSpPr>
        <p:spPr>
          <a:xfrm>
            <a:off x="827088" y="2278063"/>
            <a:ext cx="457200" cy="1954212"/>
          </a:xfrm>
          <a:prstGeom prst="rect">
            <a:avLst/>
          </a:prstGeom>
          <a:solidFill>
            <a:schemeClr val="bg1"/>
          </a:solidFill>
          <a:ln w="9525">
            <a:noFill/>
          </a:ln>
        </p:spPr>
        <p:txBody>
          <a:bodyPr anchor="ctr"/>
          <a:p>
            <a:pPr algn="ctr"/>
            <a:r>
              <a:rPr lang="zh-CN" altLang="en-US" sz="2800" b="1" dirty="0">
                <a:solidFill>
                  <a:srgbClr val="C00000"/>
                </a:solidFill>
                <a:latin typeface="微软雅黑" panose="020B0503020204020204" charset="-122"/>
                <a:ea typeface="微软雅黑" panose="020B0503020204020204" charset="-122"/>
                <a:sym typeface="微软雅黑" panose="020B0503020204020204" charset="-122"/>
              </a:rPr>
              <a:t>技巧篇</a:t>
            </a:r>
            <a:endParaRPr lang="zh-CN" altLang="en-US" dirty="0">
              <a:latin typeface="Arial" panose="020B0604020202020204" pitchFamily="34" charset="0"/>
            </a:endParaRPr>
          </a:p>
        </p:txBody>
      </p:sp>
      <p:sp>
        <p:nvSpPr>
          <p:cNvPr id="19" name="Text Box 17"/>
          <p:cNvSpPr txBox="1"/>
          <p:nvPr/>
        </p:nvSpPr>
        <p:spPr>
          <a:xfrm>
            <a:off x="1547813" y="1635125"/>
            <a:ext cx="5151437" cy="298450"/>
          </a:xfrm>
          <a:prstGeom prst="rect">
            <a:avLst/>
          </a:prstGeom>
          <a:noFill/>
          <a:ln w="9525">
            <a:noFill/>
          </a:ln>
        </p:spPr>
        <p:txBody>
          <a:bodyPr>
            <a:spAutoFit/>
          </a:bodyPr>
          <a:p>
            <a:r>
              <a:rPr lang="zh-CN" altLang="zh-CN" sz="1300" b="1" dirty="0">
                <a:solidFill>
                  <a:schemeClr val="hlink"/>
                </a:solidFill>
                <a:latin typeface="微软雅黑" panose="020B0503020204020204" charset="-122"/>
                <a:ea typeface="微软雅黑" panose="020B0503020204020204" charset="-122"/>
                <a:sym typeface="微软雅黑" panose="020B0503020204020204" charset="-122"/>
              </a:rPr>
              <a:t> ④</a:t>
            </a:r>
            <a:r>
              <a:rPr lang="zh-CN" altLang="en-US" sz="1300" b="1" dirty="0">
                <a:solidFill>
                  <a:schemeClr val="hlink"/>
                </a:solidFill>
                <a:latin typeface="微软雅黑" panose="020B0503020204020204" charset="-122"/>
                <a:ea typeface="微软雅黑" panose="020B0503020204020204" charset="-122"/>
                <a:sym typeface="微软雅黑" panose="020B0503020204020204" charset="-122"/>
              </a:rPr>
              <a:t>：借口型</a:t>
            </a:r>
            <a:endParaRPr lang="zh-CN" altLang="en-US" sz="1300" b="1" dirty="0">
              <a:solidFill>
                <a:schemeClr val="hlink"/>
              </a:solidFill>
              <a:latin typeface="微软雅黑" panose="020B0503020204020204" charset="-122"/>
              <a:ea typeface="微软雅黑" panose="020B0503020204020204" charset="-122"/>
              <a:sym typeface="微软雅黑" panose="020B0503020204020204" charset="-122"/>
            </a:endParaRPr>
          </a:p>
        </p:txBody>
      </p:sp>
      <p:pic>
        <p:nvPicPr>
          <p:cNvPr id="20" name="Picture 18"/>
          <p:cNvPicPr/>
          <p:nvPr/>
        </p:nvPicPr>
        <p:blipFill>
          <a:blip r:embed="rId1"/>
          <a:stretch>
            <a:fillRect/>
          </a:stretch>
        </p:blipFill>
        <p:spPr>
          <a:xfrm>
            <a:off x="1692275" y="2068513"/>
            <a:ext cx="523875" cy="457200"/>
          </a:xfrm>
          <a:prstGeom prst="rect">
            <a:avLst/>
          </a:prstGeom>
          <a:noFill/>
          <a:ln w="9525">
            <a:noFill/>
          </a:ln>
        </p:spPr>
      </p:pic>
      <p:sp>
        <p:nvSpPr>
          <p:cNvPr id="21" name="Text Box 19"/>
          <p:cNvSpPr txBox="1"/>
          <p:nvPr/>
        </p:nvSpPr>
        <p:spPr>
          <a:xfrm>
            <a:off x="1692275" y="2716530"/>
            <a:ext cx="5274945" cy="1291590"/>
          </a:xfrm>
          <a:prstGeom prst="rect">
            <a:avLst/>
          </a:prstGeom>
          <a:noFill/>
          <a:ln w="9525">
            <a:noFill/>
          </a:ln>
        </p:spPr>
        <p:txBody>
          <a:bodyPr wrap="square">
            <a:spAutoFit/>
          </a:bodyPr>
          <a:p>
            <a:r>
              <a:rPr lang="zh-CN" altLang="zh-CN" sz="1300" b="1" dirty="0">
                <a:solidFill>
                  <a:schemeClr val="hlink"/>
                </a:solidFill>
                <a:latin typeface="微软雅黑" panose="020B0503020204020204" charset="-122"/>
                <a:ea typeface="微软雅黑" panose="020B0503020204020204" charset="-122"/>
                <a:sym typeface="微软雅黑" panose="020B0503020204020204" charset="-122"/>
              </a:rPr>
              <a:t> ——</a:t>
            </a:r>
            <a:r>
              <a:rPr lang="zh-CN" altLang="en-US" sz="1300" b="1" dirty="0">
                <a:solidFill>
                  <a:schemeClr val="hlink"/>
                </a:solidFill>
                <a:latin typeface="微软雅黑" panose="020B0503020204020204" charset="-122"/>
                <a:ea typeface="微软雅黑" panose="020B0503020204020204" charset="-122"/>
                <a:sym typeface="微软雅黑" panose="020B0503020204020204" charset="-122"/>
              </a:rPr>
              <a:t>我真的很喜欢这款宝贝，但是我支付宝里面就那么多钱了，亲就成全了我吧</a:t>
            </a:r>
            <a:endParaRPr lang="zh-CN" altLang="en-US" sz="1300" b="1" dirty="0">
              <a:solidFill>
                <a:schemeClr val="hlink"/>
              </a:solidFill>
              <a:latin typeface="微软雅黑" panose="020B0503020204020204" charset="-122"/>
              <a:ea typeface="微软雅黑" panose="020B0503020204020204" charset="-122"/>
              <a:sym typeface="微软雅黑" panose="020B0503020204020204" charset="-122"/>
            </a:endParaRPr>
          </a:p>
          <a:p>
            <a:r>
              <a:rPr lang="zh-CN" altLang="en-US" sz="1300" b="1" dirty="0">
                <a:solidFill>
                  <a:schemeClr val="hlink"/>
                </a:solidFill>
                <a:latin typeface="微软雅黑" panose="020B0503020204020204" charset="-122"/>
                <a:ea typeface="微软雅黑" panose="020B0503020204020204" charset="-122"/>
                <a:sym typeface="微软雅黑" panose="020B0503020204020204" charset="-122"/>
              </a:rPr>
              <a:t>分析：</a:t>
            </a:r>
            <a:endParaRPr lang="zh-CN" altLang="en-US" sz="1300" b="1" dirty="0">
              <a:solidFill>
                <a:schemeClr val="hlink"/>
              </a:solidFill>
              <a:latin typeface="微软雅黑" panose="020B0503020204020204" charset="-122"/>
              <a:ea typeface="微软雅黑" panose="020B0503020204020204" charset="-122"/>
              <a:sym typeface="微软雅黑" panose="020B0503020204020204" charset="-122"/>
            </a:endParaRPr>
          </a:p>
          <a:p>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有</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2</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种原因可以理解：</a:t>
            </a:r>
            <a:endParaRPr lang="zh-CN" altLang="en-US" sz="1300" b="1" dirty="0">
              <a:solidFill>
                <a:srgbClr val="4D4D4D"/>
              </a:solidFill>
              <a:latin typeface="微软雅黑" panose="020B0503020204020204" charset="-122"/>
              <a:ea typeface="微软雅黑" panose="020B0503020204020204" charset="-122"/>
              <a:sym typeface="微软雅黑" panose="020B0503020204020204" charset="-122"/>
            </a:endParaRPr>
          </a:p>
          <a:p>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一：的确是因为支付宝里钱不够；</a:t>
            </a:r>
            <a:endParaRPr lang="zh-CN" altLang="en-US" sz="1300" b="1" dirty="0">
              <a:solidFill>
                <a:srgbClr val="4D4D4D"/>
              </a:solidFill>
              <a:latin typeface="微软雅黑" panose="020B0503020204020204" charset="-122"/>
              <a:ea typeface="微软雅黑" panose="020B0503020204020204" charset="-122"/>
              <a:sym typeface="微软雅黑" panose="020B0503020204020204" charset="-122"/>
            </a:endParaRPr>
          </a:p>
          <a:p>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二：也有一种可能就是贪小便宜的买家，想要得到更低的优惠</a:t>
            </a:r>
            <a:endParaRPr lang="zh-CN" altLang="en-US" dirty="0">
              <a:latin typeface="Arial" panose="020B0604020202020204" pitchFamily="34" charset="0"/>
            </a:endParaRPr>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
        <p:nvSpPr>
          <p:cNvPr id="45059" name="直角三角形 10"/>
          <p:cNvSpPr>
            <a:spLocks noChangeAspect="1"/>
          </p:cNvSpPr>
          <p:nvPr/>
        </p:nvSpPr>
        <p:spPr>
          <a:xfrm rot="-2854302" flipH="1">
            <a:off x="-1073524" y="67535"/>
            <a:ext cx="2757805" cy="1682750"/>
          </a:xfrm>
          <a:custGeom>
            <a:avLst/>
            <a:gdLst>
              <a:gd name="connsiteX0" fmla="*/ 33 w 4343"/>
              <a:gd name="connsiteY0" fmla="*/ 2650 h 2650"/>
              <a:gd name="connsiteX1" fmla="*/ 0 w 4343"/>
              <a:gd name="connsiteY1" fmla="*/ 1581 h 2650"/>
              <a:gd name="connsiteX2" fmla="*/ 1447 w 4343"/>
              <a:gd name="connsiteY2" fmla="*/ 0 h 2650"/>
              <a:gd name="connsiteX3" fmla="*/ 4343 w 4343"/>
              <a:gd name="connsiteY3" fmla="*/ 2650 h 2650"/>
              <a:gd name="connsiteX4" fmla="*/ 33 w 4343"/>
              <a:gd name="connsiteY4" fmla="*/ 2650 h 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 h="2650">
                <a:moveTo>
                  <a:pt x="33" y="2650"/>
                </a:moveTo>
                <a:lnTo>
                  <a:pt x="0" y="1581"/>
                </a:lnTo>
                <a:lnTo>
                  <a:pt x="1447" y="0"/>
                </a:lnTo>
                <a:lnTo>
                  <a:pt x="4343" y="2650"/>
                </a:lnTo>
                <a:lnTo>
                  <a:pt x="33" y="2650"/>
                </a:lnTo>
                <a:close/>
              </a:path>
            </a:pathLst>
          </a:custGeom>
          <a:solidFill>
            <a:srgbClr val="BE1333"/>
          </a:solidFill>
          <a:ln w="9525">
            <a:noFill/>
          </a:ln>
        </p:spPr>
        <p:txBody>
          <a:bodyPr/>
          <a:p>
            <a:pPr eaLnBrk="0" hangingPunct="0"/>
            <a:endParaRPr lang="zh-CN" altLang="zh-CN" sz="2400" b="1" i="1" dirty="0">
              <a:latin typeface="Times New Roman" panose="02020603050405020304" charset="0"/>
              <a:sym typeface="Times New Roman" panose="02020603050405020304" charset="0"/>
            </a:endParaRPr>
          </a:p>
        </p:txBody>
      </p:sp>
      <p:grpSp>
        <p:nvGrpSpPr>
          <p:cNvPr id="45060" name="组合 11"/>
          <p:cNvGrpSpPr/>
          <p:nvPr/>
        </p:nvGrpSpPr>
        <p:grpSpPr>
          <a:xfrm>
            <a:off x="327025" y="523875"/>
            <a:ext cx="344488" cy="720725"/>
            <a:chOff x="0" y="0"/>
            <a:chExt cx="344841" cy="720000"/>
          </a:xfrm>
        </p:grpSpPr>
        <p:sp>
          <p:nvSpPr>
            <p:cNvPr id="45073" name="椭圆 2245"/>
            <p:cNvSpPr/>
            <p:nvPr/>
          </p:nvSpPr>
          <p:spPr>
            <a:xfrm>
              <a:off x="114027" y="0"/>
              <a:ext cx="230814" cy="277555"/>
            </a:xfrm>
            <a:custGeom>
              <a:avLst/>
              <a:gdLst>
                <a:gd name="txL" fmla="*/ 0 w 576064"/>
                <a:gd name="txT" fmla="*/ 0 h 576064"/>
                <a:gd name="txR" fmla="*/ 576064 w 576064"/>
                <a:gd name="txB" fmla="*/ 576064 h 576064"/>
              </a:gdLst>
              <a:ahLst/>
              <a:cxnLst>
                <a:cxn ang="0">
                  <a:pos x="0" y="0"/>
                </a:cxn>
              </a:cxnLst>
              <a:rect l="txL" t="txT" r="txR" b="txB"/>
              <a:pathLst>
                <a:path w="576064" h="576064">
                  <a:moveTo>
                    <a:pt x="346087" y="86216"/>
                  </a:moveTo>
                  <a:cubicBezTo>
                    <a:pt x="246665" y="86216"/>
                    <a:pt x="166067" y="186955"/>
                    <a:pt x="166067" y="311223"/>
                  </a:cubicBezTo>
                  <a:cubicBezTo>
                    <a:pt x="166067" y="435491"/>
                    <a:pt x="246665" y="536230"/>
                    <a:pt x="346087" y="536230"/>
                  </a:cubicBezTo>
                  <a:cubicBezTo>
                    <a:pt x="445509" y="536230"/>
                    <a:pt x="526107" y="435491"/>
                    <a:pt x="526107" y="311223"/>
                  </a:cubicBezTo>
                  <a:cubicBezTo>
                    <a:pt x="526107" y="186955"/>
                    <a:pt x="445509" y="86216"/>
                    <a:pt x="346087" y="86216"/>
                  </a:cubicBezTo>
                  <a:close/>
                  <a:moveTo>
                    <a:pt x="288032" y="0"/>
                  </a:moveTo>
                  <a:cubicBezTo>
                    <a:pt x="447108" y="0"/>
                    <a:pt x="576064" y="128956"/>
                    <a:pt x="576064" y="288032"/>
                  </a:cubicBezTo>
                  <a:cubicBezTo>
                    <a:pt x="576064" y="447108"/>
                    <a:pt x="447108" y="576064"/>
                    <a:pt x="288032" y="576064"/>
                  </a:cubicBezTo>
                  <a:cubicBezTo>
                    <a:pt x="128956" y="576064"/>
                    <a:pt x="0" y="447108"/>
                    <a:pt x="0" y="288032"/>
                  </a:cubicBezTo>
                  <a:cubicBezTo>
                    <a:pt x="0" y="128956"/>
                    <a:pt x="128956" y="0"/>
                    <a:pt x="288032" y="0"/>
                  </a:cubicBezTo>
                  <a:close/>
                </a:path>
              </a:pathLst>
            </a:custGeom>
            <a:solidFill>
              <a:schemeClr val="bg1">
                <a:alpha val="100000"/>
              </a:schemeClr>
            </a:solidFill>
            <a:ln w="9525">
              <a:noFill/>
            </a:ln>
          </p:spPr>
          <p:txBody>
            <a:bodyPr/>
            <a:p>
              <a:endParaRPr lang="zh-CN" altLang="en-US"/>
            </a:p>
          </p:txBody>
        </p:sp>
        <p:sp>
          <p:nvSpPr>
            <p:cNvPr id="45074" name="任意多边形 13"/>
            <p:cNvSpPr/>
            <p:nvPr/>
          </p:nvSpPr>
          <p:spPr>
            <a:xfrm>
              <a:off x="0" y="157404"/>
              <a:ext cx="263825" cy="558249"/>
            </a:xfrm>
            <a:custGeom>
              <a:avLst/>
              <a:gdLst>
                <a:gd name="txL" fmla="*/ 0 w 661715"/>
                <a:gd name="txT" fmla="*/ 0 h 1400175"/>
                <a:gd name="txR" fmla="*/ 661715 w 661715"/>
                <a:gd name="txB" fmla="*/ 1400175 h 1400175"/>
              </a:gdLst>
              <a:ahLst/>
              <a:cxnLst>
                <a:cxn ang="0">
                  <a:pos x="52698" y="0"/>
                </a:cxn>
                <a:cxn ang="0">
                  <a:pos x="17874" y="30282"/>
                </a:cxn>
                <a:cxn ang="0">
                  <a:pos x="1218" y="131727"/>
                </a:cxn>
                <a:cxn ang="0">
                  <a:pos x="209" y="140812"/>
                </a:cxn>
                <a:cxn ang="0">
                  <a:pos x="105187" y="119614"/>
                </a:cxn>
                <a:cxn ang="0">
                  <a:pos x="54212" y="204404"/>
                </a:cxn>
                <a:cxn ang="0">
                  <a:pos x="76923" y="222574"/>
                </a:cxn>
              </a:cxnLst>
              <a:rect l="txL" t="txT" r="txR" b="txB"/>
              <a:pathLst>
                <a:path w="661715" h="1400175">
                  <a:moveTo>
                    <a:pt x="331515" y="0"/>
                  </a:moveTo>
                  <a:lnTo>
                    <a:pt x="112440" y="190500"/>
                  </a:lnTo>
                  <a:lnTo>
                    <a:pt x="7665" y="828675"/>
                  </a:lnTo>
                  <a:cubicBezTo>
                    <a:pt x="14015" y="824442"/>
                    <a:pt x="-5035" y="890058"/>
                    <a:pt x="1315" y="885825"/>
                  </a:cubicBezTo>
                  <a:lnTo>
                    <a:pt x="661715" y="752475"/>
                  </a:lnTo>
                  <a:lnTo>
                    <a:pt x="341040" y="1285875"/>
                  </a:lnTo>
                  <a:lnTo>
                    <a:pt x="483915" y="14001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5075" name="任意多边形 14"/>
            <p:cNvSpPr/>
            <p:nvPr/>
          </p:nvSpPr>
          <p:spPr>
            <a:xfrm>
              <a:off x="41032" y="244749"/>
              <a:ext cx="235452" cy="208869"/>
            </a:xfrm>
            <a:custGeom>
              <a:avLst/>
              <a:gdLst>
                <a:gd name="txL" fmla="*/ 0 w 590550"/>
                <a:gd name="txT" fmla="*/ 0 h 523875"/>
                <a:gd name="txR" fmla="*/ 590550 w 590550"/>
                <a:gd name="txB" fmla="*/ 523875 h 523875"/>
              </a:gdLst>
              <a:ahLst/>
              <a:cxnLst>
                <a:cxn ang="0">
                  <a:pos x="0" y="0"/>
                </a:cxn>
                <a:cxn ang="0">
                  <a:pos x="68135" y="83276"/>
                </a:cxn>
                <a:cxn ang="0">
                  <a:pos x="93875" y="16655"/>
                </a:cxn>
                <a:cxn ang="0">
                  <a:pos x="49965" y="22712"/>
                </a:cxn>
              </a:cxnLst>
              <a:rect l="txL" t="txT" r="txR" b="txB"/>
              <a:pathLst>
                <a:path w="590550" h="523875">
                  <a:moveTo>
                    <a:pt x="0" y="0"/>
                  </a:moveTo>
                  <a:lnTo>
                    <a:pt x="428625" y="523875"/>
                  </a:lnTo>
                  <a:lnTo>
                    <a:pt x="590550" y="104775"/>
                  </a:lnTo>
                  <a:lnTo>
                    <a:pt x="314325" y="1428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5076" name="任意多边形 15"/>
            <p:cNvSpPr/>
            <p:nvPr/>
          </p:nvSpPr>
          <p:spPr>
            <a:xfrm>
              <a:off x="244837" y="450370"/>
              <a:ext cx="75952" cy="269630"/>
            </a:xfrm>
            <a:custGeom>
              <a:avLst/>
              <a:gdLst>
                <a:gd name="txL" fmla="*/ 0 w 190500"/>
                <a:gd name="txT" fmla="*/ 0 h 676275"/>
                <a:gd name="txR" fmla="*/ 190500 w 190500"/>
                <a:gd name="txB" fmla="*/ 676275 h 676275"/>
              </a:gdLst>
              <a:ahLst/>
              <a:cxnLst>
                <a:cxn ang="0">
                  <a:pos x="9085" y="0"/>
                </a:cxn>
                <a:cxn ang="0">
                  <a:pos x="0" y="90846"/>
                </a:cxn>
                <a:cxn ang="0">
                  <a:pos x="30282" y="107501"/>
                </a:cxn>
              </a:cxnLst>
              <a:rect l="txL" t="txT" r="txR" b="txB"/>
              <a:pathLst>
                <a:path w="190500" h="676275">
                  <a:moveTo>
                    <a:pt x="57150" y="0"/>
                  </a:moveTo>
                  <a:lnTo>
                    <a:pt x="0" y="571500"/>
                  </a:lnTo>
                  <a:lnTo>
                    <a:pt x="190500" y="6762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grpSp>
    </p:spTree>
  </p:cSld>
  <p:clrMapOvr>
    <a:masterClrMapping/>
  </p:clrMapOvr>
  <p:transition spd="slow" advTm="3000">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26"/>
          <p:cNvSpPr/>
          <p:nvPr/>
        </p:nvSpPr>
        <p:spPr>
          <a:xfrm>
            <a:off x="1547813" y="700088"/>
            <a:ext cx="4321175" cy="503237"/>
          </a:xfrm>
          <a:prstGeom prst="rect">
            <a:avLst/>
          </a:prstGeom>
          <a:noFill/>
          <a:ln w="9525">
            <a:noFill/>
          </a:ln>
        </p:spPr>
        <p:txBody>
          <a:bodyPr>
            <a:spAutoFit/>
          </a:bodyPr>
          <a:p>
            <a:pPr>
              <a:lnSpc>
                <a:spcPct val="150000"/>
              </a:lnSpc>
            </a:pPr>
            <a:r>
              <a:rPr lang="zh-CN" altLang="en-US" b="1" dirty="0">
                <a:solidFill>
                  <a:srgbClr val="000000"/>
                </a:solidFill>
                <a:latin typeface="微软雅黑" panose="020B0503020204020204" charset="-122"/>
                <a:ea typeface="微软雅黑" panose="020B0503020204020204" charset="-122"/>
                <a:sym typeface="微软雅黑" panose="020B0503020204020204" charset="-122"/>
              </a:rPr>
              <a:t>买家类型——借口型</a:t>
            </a:r>
            <a:endParaRPr lang="zh-CN" altLang="en-US" dirty="0">
              <a:latin typeface="Arial" panose="020B0604020202020204" pitchFamily="34" charset="0"/>
            </a:endParaRPr>
          </a:p>
        </p:txBody>
      </p:sp>
      <p:sp>
        <p:nvSpPr>
          <p:cNvPr id="48133" name="直角三角形 2"/>
          <p:cNvSpPr>
            <a:spLocks noChangeAspect="1"/>
          </p:cNvSpPr>
          <p:nvPr/>
        </p:nvSpPr>
        <p:spPr>
          <a:xfrm rot="2854302">
            <a:off x="8407400" y="3906838"/>
            <a:ext cx="1027113" cy="1646237"/>
          </a:xfrm>
          <a:custGeom>
            <a:avLst/>
            <a:gdLst>
              <a:gd name="txL" fmla="*/ 0 w 1026633"/>
              <a:gd name="txT" fmla="*/ 0 h 1647132"/>
              <a:gd name="txR" fmla="*/ 1026633 w 1026633"/>
              <a:gd name="txB" fmla="*/ 1647132 h 1647132"/>
            </a:gdLst>
            <a:ahLst/>
            <a:cxnLst>
              <a:cxn ang="0">
                <a:pos x="0" y="1645342"/>
              </a:cxn>
              <a:cxn ang="0">
                <a:pos x="0" y="0"/>
              </a:cxn>
              <a:cxn ang="0">
                <a:pos x="1027593" y="939227"/>
              </a:cxn>
              <a:cxn ang="0">
                <a:pos x="373663" y="1643710"/>
              </a:cxn>
              <a:cxn ang="0">
                <a:pos x="0" y="1645342"/>
              </a:cxn>
            </a:cxnLst>
            <a:rect l="txL" t="txT" r="txR" b="txB"/>
            <a:pathLst>
              <a:path w="1026633" h="1647132">
                <a:moveTo>
                  <a:pt x="0" y="1647132"/>
                </a:moveTo>
                <a:lnTo>
                  <a:pt x="0" y="0"/>
                </a:lnTo>
                <a:lnTo>
                  <a:pt x="1026633" y="940249"/>
                </a:lnTo>
                <a:lnTo>
                  <a:pt x="373313" y="1645498"/>
                </a:lnTo>
                <a:lnTo>
                  <a:pt x="0" y="1647132"/>
                </a:lnTo>
                <a:close/>
              </a:path>
            </a:pathLst>
          </a:custGeom>
          <a:solidFill>
            <a:srgbClr val="DADADA">
              <a:alpha val="100000"/>
            </a:srgbClr>
          </a:solidFill>
          <a:ln w="9525">
            <a:noFill/>
          </a:ln>
        </p:spPr>
        <p:txBody>
          <a:bodyPr/>
          <a:p>
            <a:endParaRPr lang="zh-CN" altLang="en-US"/>
          </a:p>
        </p:txBody>
      </p:sp>
      <p:grpSp>
        <p:nvGrpSpPr>
          <p:cNvPr id="48136" name="组合 24"/>
          <p:cNvGrpSpPr/>
          <p:nvPr/>
        </p:nvGrpSpPr>
        <p:grpSpPr>
          <a:xfrm>
            <a:off x="1547813" y="1087438"/>
            <a:ext cx="4897437" cy="231775"/>
            <a:chOff x="0" y="0"/>
            <a:chExt cx="4896395" cy="232166"/>
          </a:xfrm>
        </p:grpSpPr>
        <p:sp>
          <p:nvSpPr>
            <p:cNvPr id="48141" name="直接连接符 25"/>
            <p:cNvSpPr/>
            <p:nvPr/>
          </p:nvSpPr>
          <p:spPr>
            <a:xfrm>
              <a:off x="0" y="108324"/>
              <a:ext cx="4680371" cy="1"/>
            </a:xfrm>
            <a:prstGeom prst="line">
              <a:avLst/>
            </a:prstGeom>
            <a:ln w="19050" cap="flat" cmpd="sng">
              <a:solidFill>
                <a:srgbClr val="7F7F7F"/>
              </a:solidFill>
              <a:prstDash val="sysDot"/>
              <a:headEnd type="none" w="med" len="med"/>
              <a:tailEnd type="oval" w="med" len="med"/>
            </a:ln>
          </p:spPr>
        </p:sp>
        <p:sp>
          <p:nvSpPr>
            <p:cNvPr id="48142" name="椭圆 40"/>
            <p:cNvSpPr/>
            <p:nvPr/>
          </p:nvSpPr>
          <p:spPr>
            <a:xfrm>
              <a:off x="4680371" y="0"/>
              <a:ext cx="216024" cy="232166"/>
            </a:xfrm>
            <a:prstGeom prst="ellipse">
              <a:avLst/>
            </a:prstGeom>
            <a:noFill/>
            <a:ln w="25400" cap="flat" cmpd="sng">
              <a:solidFill>
                <a:srgbClr val="7F7F7F"/>
              </a:solidFill>
              <a:prstDash val="solid"/>
              <a:headEnd type="none" w="med" len="med"/>
              <a:tailEnd type="none" w="med" len="med"/>
            </a:ln>
          </p:spPr>
          <p:txBody>
            <a:bodyPr anchor="ctr"/>
            <a:p>
              <a:pPr algn="ctr"/>
              <a:endParaRPr lang="zh-CN" altLang="zh-CN" dirty="0">
                <a:solidFill>
                  <a:srgbClr val="FFFFFF"/>
                </a:solidFill>
                <a:latin typeface="Calibri" panose="020F0502020204030204" pitchFamily="34" charset="0"/>
                <a:ea typeface="Calibri" panose="020F0502020204030204" pitchFamily="34" charset="0"/>
                <a:sym typeface="Calibri" panose="020F0502020204030204" pitchFamily="34" charset="0"/>
              </a:endParaRPr>
            </a:p>
          </p:txBody>
        </p:sp>
      </p:grpSp>
      <p:sp>
        <p:nvSpPr>
          <p:cNvPr id="48137" name="直接连接符 41"/>
          <p:cNvSpPr/>
          <p:nvPr/>
        </p:nvSpPr>
        <p:spPr>
          <a:xfrm>
            <a:off x="1055688" y="1924050"/>
            <a:ext cx="1587" cy="2663825"/>
          </a:xfrm>
          <a:prstGeom prst="line">
            <a:avLst/>
          </a:prstGeom>
          <a:ln w="9525" cap="flat" cmpd="sng">
            <a:solidFill>
              <a:srgbClr val="7F7F7F"/>
            </a:solidFill>
            <a:prstDash val="solid"/>
            <a:headEnd type="none" w="med" len="med"/>
            <a:tailEnd type="none" w="med" len="med"/>
          </a:ln>
        </p:spPr>
      </p:sp>
      <p:sp>
        <p:nvSpPr>
          <p:cNvPr id="48138" name="TextBox 7"/>
          <p:cNvSpPr/>
          <p:nvPr/>
        </p:nvSpPr>
        <p:spPr>
          <a:xfrm>
            <a:off x="827088" y="2278063"/>
            <a:ext cx="457200" cy="1954212"/>
          </a:xfrm>
          <a:prstGeom prst="rect">
            <a:avLst/>
          </a:prstGeom>
          <a:solidFill>
            <a:schemeClr val="bg1"/>
          </a:solidFill>
          <a:ln w="9525">
            <a:noFill/>
          </a:ln>
        </p:spPr>
        <p:txBody>
          <a:bodyPr anchor="ctr"/>
          <a:p>
            <a:pPr algn="ctr"/>
            <a:r>
              <a:rPr lang="zh-CN" altLang="en-US" sz="2800" b="1" dirty="0">
                <a:solidFill>
                  <a:srgbClr val="C00000"/>
                </a:solidFill>
                <a:latin typeface="微软雅黑" panose="020B0503020204020204" charset="-122"/>
                <a:ea typeface="微软雅黑" panose="020B0503020204020204" charset="-122"/>
                <a:sym typeface="微软雅黑" panose="020B0503020204020204" charset="-122"/>
              </a:rPr>
              <a:t>技巧篇</a:t>
            </a:r>
            <a:endParaRPr lang="zh-CN" altLang="en-US" dirty="0">
              <a:latin typeface="Arial" panose="020B0604020202020204" pitchFamily="34" charset="0"/>
            </a:endParaRPr>
          </a:p>
        </p:txBody>
      </p:sp>
      <p:sp>
        <p:nvSpPr>
          <p:cNvPr id="48139" name="Text Box 17"/>
          <p:cNvSpPr txBox="1"/>
          <p:nvPr/>
        </p:nvSpPr>
        <p:spPr>
          <a:xfrm>
            <a:off x="2051050" y="2139950"/>
            <a:ext cx="3295650" cy="365125"/>
          </a:xfrm>
          <a:prstGeom prst="rect">
            <a:avLst/>
          </a:prstGeom>
          <a:noFill/>
          <a:ln w="9525">
            <a:noFill/>
          </a:ln>
        </p:spPr>
        <p:txBody>
          <a:bodyPr>
            <a:spAutoFit/>
          </a:bodyPr>
          <a:p>
            <a:endParaRPr lang="zh-CN" altLang="zh-CN" dirty="0">
              <a:latin typeface="Arial" panose="020B0604020202020204" pitchFamily="34" charset="0"/>
            </a:endParaRPr>
          </a:p>
        </p:txBody>
      </p:sp>
      <p:sp>
        <p:nvSpPr>
          <p:cNvPr id="48140" name="Text Box 18"/>
          <p:cNvSpPr txBox="1"/>
          <p:nvPr/>
        </p:nvSpPr>
        <p:spPr>
          <a:xfrm>
            <a:off x="1548130" y="1708150"/>
            <a:ext cx="5927725" cy="2491740"/>
          </a:xfrm>
          <a:prstGeom prst="rect">
            <a:avLst/>
          </a:prstGeom>
          <a:noFill/>
          <a:ln w="9525">
            <a:noFill/>
          </a:ln>
        </p:spPr>
        <p:txBody>
          <a:bodyPr wrap="square">
            <a:spAutoFit/>
          </a:bodyPr>
          <a:p>
            <a:r>
              <a:rPr lang="zh-CN" altLang="en-US" sz="1300" b="1" dirty="0">
                <a:solidFill>
                  <a:srgbClr val="FF0000"/>
                </a:solidFill>
                <a:latin typeface="微软雅黑" panose="020B0503020204020204" charset="-122"/>
                <a:ea typeface="微软雅黑" panose="020B0503020204020204" charset="-122"/>
                <a:sym typeface="微软雅黑" panose="020B0503020204020204" charset="-122"/>
              </a:rPr>
              <a:t>对策：</a:t>
            </a:r>
            <a:endParaRPr lang="zh-CN" altLang="en-US" sz="1300" b="1" dirty="0">
              <a:solidFill>
                <a:srgbClr val="4D4D4D"/>
              </a:solidFill>
              <a:latin typeface="微软雅黑" panose="020B0503020204020204" charset="-122"/>
              <a:ea typeface="微软雅黑" panose="020B0503020204020204" charset="-122"/>
              <a:sym typeface="微软雅黑" panose="020B0503020204020204" charset="-122"/>
            </a:endParaRPr>
          </a:p>
          <a:p>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1.</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唉</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亲，我也真想给您优惠呀，但是我们是天猫店修改不了价格的（悲伤的表情），木有这个权限呢，要不您看看是否有朋友可以给您转账或帮您代付一下呢？</a:t>
            </a:r>
            <a:endParaRPr lang="zh-CN" altLang="en-US" sz="1300" b="1" dirty="0">
              <a:solidFill>
                <a:srgbClr val="000000"/>
              </a:solidFill>
              <a:latin typeface="微软雅黑" panose="020B0503020204020204" charset="-122"/>
              <a:ea typeface="微软雅黑" panose="020B0503020204020204" charset="-122"/>
              <a:sym typeface="微软雅黑" panose="020B0503020204020204" charset="-122"/>
            </a:endParaRPr>
          </a:p>
          <a:p>
            <a:r>
              <a:rPr lang="zh-CN" altLang="zh-CN" sz="1300" b="1" dirty="0">
                <a:solidFill>
                  <a:srgbClr val="000000"/>
                </a:solidFill>
                <a:latin typeface="微软雅黑" panose="020B0503020204020204" charset="-122"/>
                <a:ea typeface="微软雅黑" panose="020B0503020204020204" charset="-122"/>
                <a:sym typeface="微软雅黑" panose="020B0503020204020204" charset="-122"/>
              </a:rPr>
              <a:t>2.</a:t>
            </a:r>
            <a:r>
              <a:rPr lang="zh-CN" altLang="en-US" sz="1300" b="1" dirty="0">
                <a:solidFill>
                  <a:srgbClr val="000000"/>
                </a:solidFill>
                <a:latin typeface="微软雅黑" panose="020B0503020204020204" charset="-122"/>
                <a:ea typeface="微软雅黑" panose="020B0503020204020204" charset="-122"/>
                <a:sym typeface="微软雅黑" panose="020B0503020204020204" charset="-122"/>
              </a:rPr>
              <a:t>没关系的，亲，您看您方便在什么时候充值到支付宝呢？我看可不可以尽量为您保留到那个时候，您付款了我们立即就为您发货，当然这个时间也不可以太久的。</a:t>
            </a:r>
            <a:endParaRPr lang="zh-CN" altLang="en-US" sz="1300" b="1" dirty="0">
              <a:solidFill>
                <a:srgbClr val="FF0000"/>
              </a:solidFill>
              <a:latin typeface="微软雅黑" panose="020B0503020204020204" charset="-122"/>
              <a:ea typeface="微软雅黑" panose="020B0503020204020204" charset="-122"/>
              <a:sym typeface="微软雅黑" panose="020B0503020204020204" charset="-122"/>
            </a:endParaRPr>
          </a:p>
          <a:p>
            <a:r>
              <a:rPr lang="zh-CN" altLang="en-US" sz="1300" b="1" dirty="0">
                <a:solidFill>
                  <a:srgbClr val="FF0000"/>
                </a:solidFill>
                <a:latin typeface="微软雅黑" panose="020B0503020204020204" charset="-122"/>
                <a:ea typeface="微软雅黑" panose="020B0503020204020204" charset="-122"/>
                <a:sym typeface="微软雅黑" panose="020B0503020204020204" charset="-122"/>
              </a:rPr>
              <a:t> 相差太多，充值后再购买：</a:t>
            </a:r>
            <a:endParaRPr lang="zh-CN" altLang="en-US" sz="1300" b="1" dirty="0">
              <a:solidFill>
                <a:srgbClr val="4D4D4D"/>
              </a:solidFill>
              <a:latin typeface="微软雅黑" panose="020B0503020204020204" charset="-122"/>
              <a:ea typeface="微软雅黑" panose="020B0503020204020204" charset="-122"/>
              <a:sym typeface="微软雅黑" panose="020B0503020204020204" charset="-122"/>
            </a:endParaRPr>
          </a:p>
          <a:p>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A</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：我现在支付宝钱不够了，我晚点充好了再来拍</a:t>
            </a:r>
            <a:endParaRPr lang="zh-CN" altLang="en-US" sz="1300" b="1" dirty="0">
              <a:solidFill>
                <a:srgbClr val="4D4D4D"/>
              </a:solidFill>
              <a:latin typeface="微软雅黑" panose="020B0503020204020204" charset="-122"/>
              <a:ea typeface="微软雅黑" panose="020B0503020204020204" charset="-122"/>
              <a:sym typeface="微软雅黑" panose="020B0503020204020204" charset="-122"/>
            </a:endParaRPr>
          </a:p>
          <a:p>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O</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1</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）：好滴嗯 亲，建议您可以先提交订单的哦  充值好了之后  直接付款就好的啦</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a:t>
            </a:r>
            <a:endParaRPr lang="zh-CN" altLang="zh-CN" sz="1300" b="1" dirty="0">
              <a:solidFill>
                <a:srgbClr val="4D4D4D"/>
              </a:solidFill>
              <a:latin typeface="微软雅黑" panose="020B0503020204020204" charset="-122"/>
              <a:ea typeface="微软雅黑" panose="020B0503020204020204" charset="-122"/>
              <a:sym typeface="微软雅黑" panose="020B0503020204020204" charset="-122"/>
            </a:endParaRPr>
          </a:p>
          <a:p>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O</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2</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）：好滴呢 亲，可以收藏下我们店铺  方便下次找到我们哦</a:t>
            </a:r>
            <a:endParaRPr lang="zh-CN" altLang="en-US" dirty="0">
              <a:latin typeface="Arial" panose="020B0604020202020204" pitchFamily="34" charset="0"/>
            </a:endParaRPr>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
        <p:nvSpPr>
          <p:cNvPr id="45059" name="直角三角形 10"/>
          <p:cNvSpPr>
            <a:spLocks noChangeAspect="1"/>
          </p:cNvSpPr>
          <p:nvPr/>
        </p:nvSpPr>
        <p:spPr>
          <a:xfrm rot="-2854302" flipH="1">
            <a:off x="-1073524" y="67535"/>
            <a:ext cx="2757805" cy="1682750"/>
          </a:xfrm>
          <a:custGeom>
            <a:avLst/>
            <a:gdLst>
              <a:gd name="connsiteX0" fmla="*/ 33 w 4343"/>
              <a:gd name="connsiteY0" fmla="*/ 2650 h 2650"/>
              <a:gd name="connsiteX1" fmla="*/ 0 w 4343"/>
              <a:gd name="connsiteY1" fmla="*/ 1581 h 2650"/>
              <a:gd name="connsiteX2" fmla="*/ 1447 w 4343"/>
              <a:gd name="connsiteY2" fmla="*/ 0 h 2650"/>
              <a:gd name="connsiteX3" fmla="*/ 4343 w 4343"/>
              <a:gd name="connsiteY3" fmla="*/ 2650 h 2650"/>
              <a:gd name="connsiteX4" fmla="*/ 33 w 4343"/>
              <a:gd name="connsiteY4" fmla="*/ 2650 h 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 h="2650">
                <a:moveTo>
                  <a:pt x="33" y="2650"/>
                </a:moveTo>
                <a:lnTo>
                  <a:pt x="0" y="1581"/>
                </a:lnTo>
                <a:lnTo>
                  <a:pt x="1447" y="0"/>
                </a:lnTo>
                <a:lnTo>
                  <a:pt x="4343" y="2650"/>
                </a:lnTo>
                <a:lnTo>
                  <a:pt x="33" y="2650"/>
                </a:lnTo>
                <a:close/>
              </a:path>
            </a:pathLst>
          </a:custGeom>
          <a:solidFill>
            <a:srgbClr val="BE1333"/>
          </a:solidFill>
          <a:ln w="9525">
            <a:noFill/>
          </a:ln>
        </p:spPr>
        <p:txBody>
          <a:bodyPr/>
          <a:p>
            <a:pPr eaLnBrk="0" hangingPunct="0"/>
            <a:endParaRPr lang="zh-CN" altLang="zh-CN" sz="2400" b="1" i="1" dirty="0">
              <a:latin typeface="Times New Roman" panose="02020603050405020304" charset="0"/>
              <a:sym typeface="Times New Roman" panose="02020603050405020304" charset="0"/>
            </a:endParaRPr>
          </a:p>
        </p:txBody>
      </p:sp>
      <p:grpSp>
        <p:nvGrpSpPr>
          <p:cNvPr id="45060" name="组合 11"/>
          <p:cNvGrpSpPr/>
          <p:nvPr/>
        </p:nvGrpSpPr>
        <p:grpSpPr>
          <a:xfrm>
            <a:off x="327025" y="523875"/>
            <a:ext cx="344488" cy="720725"/>
            <a:chOff x="0" y="0"/>
            <a:chExt cx="344841" cy="720000"/>
          </a:xfrm>
        </p:grpSpPr>
        <p:sp>
          <p:nvSpPr>
            <p:cNvPr id="45073" name="椭圆 2245"/>
            <p:cNvSpPr/>
            <p:nvPr/>
          </p:nvSpPr>
          <p:spPr>
            <a:xfrm>
              <a:off x="114027" y="0"/>
              <a:ext cx="230814" cy="277555"/>
            </a:xfrm>
            <a:custGeom>
              <a:avLst/>
              <a:gdLst>
                <a:gd name="txL" fmla="*/ 0 w 576064"/>
                <a:gd name="txT" fmla="*/ 0 h 576064"/>
                <a:gd name="txR" fmla="*/ 576064 w 576064"/>
                <a:gd name="txB" fmla="*/ 576064 h 576064"/>
              </a:gdLst>
              <a:ahLst/>
              <a:cxnLst>
                <a:cxn ang="0">
                  <a:pos x="0" y="0"/>
                </a:cxn>
              </a:cxnLst>
              <a:rect l="txL" t="txT" r="txR" b="txB"/>
              <a:pathLst>
                <a:path w="576064" h="576064">
                  <a:moveTo>
                    <a:pt x="346087" y="86216"/>
                  </a:moveTo>
                  <a:cubicBezTo>
                    <a:pt x="246665" y="86216"/>
                    <a:pt x="166067" y="186955"/>
                    <a:pt x="166067" y="311223"/>
                  </a:cubicBezTo>
                  <a:cubicBezTo>
                    <a:pt x="166067" y="435491"/>
                    <a:pt x="246665" y="536230"/>
                    <a:pt x="346087" y="536230"/>
                  </a:cubicBezTo>
                  <a:cubicBezTo>
                    <a:pt x="445509" y="536230"/>
                    <a:pt x="526107" y="435491"/>
                    <a:pt x="526107" y="311223"/>
                  </a:cubicBezTo>
                  <a:cubicBezTo>
                    <a:pt x="526107" y="186955"/>
                    <a:pt x="445509" y="86216"/>
                    <a:pt x="346087" y="86216"/>
                  </a:cubicBezTo>
                  <a:close/>
                  <a:moveTo>
                    <a:pt x="288032" y="0"/>
                  </a:moveTo>
                  <a:cubicBezTo>
                    <a:pt x="447108" y="0"/>
                    <a:pt x="576064" y="128956"/>
                    <a:pt x="576064" y="288032"/>
                  </a:cubicBezTo>
                  <a:cubicBezTo>
                    <a:pt x="576064" y="447108"/>
                    <a:pt x="447108" y="576064"/>
                    <a:pt x="288032" y="576064"/>
                  </a:cubicBezTo>
                  <a:cubicBezTo>
                    <a:pt x="128956" y="576064"/>
                    <a:pt x="0" y="447108"/>
                    <a:pt x="0" y="288032"/>
                  </a:cubicBezTo>
                  <a:cubicBezTo>
                    <a:pt x="0" y="128956"/>
                    <a:pt x="128956" y="0"/>
                    <a:pt x="288032" y="0"/>
                  </a:cubicBezTo>
                  <a:close/>
                </a:path>
              </a:pathLst>
            </a:custGeom>
            <a:solidFill>
              <a:schemeClr val="bg1">
                <a:alpha val="100000"/>
              </a:schemeClr>
            </a:solidFill>
            <a:ln w="9525">
              <a:noFill/>
            </a:ln>
          </p:spPr>
          <p:txBody>
            <a:bodyPr/>
            <a:p>
              <a:endParaRPr lang="zh-CN" altLang="en-US"/>
            </a:p>
          </p:txBody>
        </p:sp>
        <p:sp>
          <p:nvSpPr>
            <p:cNvPr id="45074" name="任意多边形 13"/>
            <p:cNvSpPr/>
            <p:nvPr/>
          </p:nvSpPr>
          <p:spPr>
            <a:xfrm>
              <a:off x="0" y="157404"/>
              <a:ext cx="263825" cy="558249"/>
            </a:xfrm>
            <a:custGeom>
              <a:avLst/>
              <a:gdLst>
                <a:gd name="txL" fmla="*/ 0 w 661715"/>
                <a:gd name="txT" fmla="*/ 0 h 1400175"/>
                <a:gd name="txR" fmla="*/ 661715 w 661715"/>
                <a:gd name="txB" fmla="*/ 1400175 h 1400175"/>
              </a:gdLst>
              <a:ahLst/>
              <a:cxnLst>
                <a:cxn ang="0">
                  <a:pos x="52698" y="0"/>
                </a:cxn>
                <a:cxn ang="0">
                  <a:pos x="17874" y="30282"/>
                </a:cxn>
                <a:cxn ang="0">
                  <a:pos x="1218" y="131727"/>
                </a:cxn>
                <a:cxn ang="0">
                  <a:pos x="209" y="140812"/>
                </a:cxn>
                <a:cxn ang="0">
                  <a:pos x="105187" y="119614"/>
                </a:cxn>
                <a:cxn ang="0">
                  <a:pos x="54212" y="204404"/>
                </a:cxn>
                <a:cxn ang="0">
                  <a:pos x="76923" y="222574"/>
                </a:cxn>
              </a:cxnLst>
              <a:rect l="txL" t="txT" r="txR" b="txB"/>
              <a:pathLst>
                <a:path w="661715" h="1400175">
                  <a:moveTo>
                    <a:pt x="331515" y="0"/>
                  </a:moveTo>
                  <a:lnTo>
                    <a:pt x="112440" y="190500"/>
                  </a:lnTo>
                  <a:lnTo>
                    <a:pt x="7665" y="828675"/>
                  </a:lnTo>
                  <a:cubicBezTo>
                    <a:pt x="14015" y="824442"/>
                    <a:pt x="-5035" y="890058"/>
                    <a:pt x="1315" y="885825"/>
                  </a:cubicBezTo>
                  <a:lnTo>
                    <a:pt x="661715" y="752475"/>
                  </a:lnTo>
                  <a:lnTo>
                    <a:pt x="341040" y="1285875"/>
                  </a:lnTo>
                  <a:lnTo>
                    <a:pt x="483915" y="14001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5075" name="任意多边形 14"/>
            <p:cNvSpPr/>
            <p:nvPr/>
          </p:nvSpPr>
          <p:spPr>
            <a:xfrm>
              <a:off x="41032" y="244749"/>
              <a:ext cx="235452" cy="208869"/>
            </a:xfrm>
            <a:custGeom>
              <a:avLst/>
              <a:gdLst>
                <a:gd name="txL" fmla="*/ 0 w 590550"/>
                <a:gd name="txT" fmla="*/ 0 h 523875"/>
                <a:gd name="txR" fmla="*/ 590550 w 590550"/>
                <a:gd name="txB" fmla="*/ 523875 h 523875"/>
              </a:gdLst>
              <a:ahLst/>
              <a:cxnLst>
                <a:cxn ang="0">
                  <a:pos x="0" y="0"/>
                </a:cxn>
                <a:cxn ang="0">
                  <a:pos x="68135" y="83276"/>
                </a:cxn>
                <a:cxn ang="0">
                  <a:pos x="93875" y="16655"/>
                </a:cxn>
                <a:cxn ang="0">
                  <a:pos x="49965" y="22712"/>
                </a:cxn>
              </a:cxnLst>
              <a:rect l="txL" t="txT" r="txR" b="txB"/>
              <a:pathLst>
                <a:path w="590550" h="523875">
                  <a:moveTo>
                    <a:pt x="0" y="0"/>
                  </a:moveTo>
                  <a:lnTo>
                    <a:pt x="428625" y="523875"/>
                  </a:lnTo>
                  <a:lnTo>
                    <a:pt x="590550" y="104775"/>
                  </a:lnTo>
                  <a:lnTo>
                    <a:pt x="314325" y="1428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5076" name="任意多边形 15"/>
            <p:cNvSpPr/>
            <p:nvPr/>
          </p:nvSpPr>
          <p:spPr>
            <a:xfrm>
              <a:off x="244837" y="450370"/>
              <a:ext cx="75952" cy="269630"/>
            </a:xfrm>
            <a:custGeom>
              <a:avLst/>
              <a:gdLst>
                <a:gd name="txL" fmla="*/ 0 w 190500"/>
                <a:gd name="txT" fmla="*/ 0 h 676275"/>
                <a:gd name="txR" fmla="*/ 190500 w 190500"/>
                <a:gd name="txB" fmla="*/ 676275 h 676275"/>
              </a:gdLst>
              <a:ahLst/>
              <a:cxnLst>
                <a:cxn ang="0">
                  <a:pos x="9085" y="0"/>
                </a:cxn>
                <a:cxn ang="0">
                  <a:pos x="0" y="90846"/>
                </a:cxn>
                <a:cxn ang="0">
                  <a:pos x="30282" y="107501"/>
                </a:cxn>
              </a:cxnLst>
              <a:rect l="txL" t="txT" r="txR" b="txB"/>
              <a:pathLst>
                <a:path w="190500" h="676275">
                  <a:moveTo>
                    <a:pt x="57150" y="0"/>
                  </a:moveTo>
                  <a:lnTo>
                    <a:pt x="0" y="571500"/>
                  </a:lnTo>
                  <a:lnTo>
                    <a:pt x="190500" y="6762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grpSp>
    </p:spTree>
  </p:cSld>
  <p:clrMapOvr>
    <a:masterClrMapping/>
  </p:clrMapOvr>
  <p:transition spd="slow" advTm="3000">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26"/>
          <p:cNvSpPr/>
          <p:nvPr/>
        </p:nvSpPr>
        <p:spPr>
          <a:xfrm>
            <a:off x="1547813" y="700088"/>
            <a:ext cx="4321175" cy="503237"/>
          </a:xfrm>
          <a:prstGeom prst="rect">
            <a:avLst/>
          </a:prstGeom>
          <a:noFill/>
          <a:ln w="9525">
            <a:noFill/>
          </a:ln>
        </p:spPr>
        <p:txBody>
          <a:bodyPr>
            <a:spAutoFit/>
          </a:bodyPr>
          <a:p>
            <a:pPr>
              <a:lnSpc>
                <a:spcPct val="150000"/>
              </a:lnSpc>
            </a:pPr>
            <a:r>
              <a:rPr lang="zh-CN" altLang="en-US" b="1" dirty="0">
                <a:solidFill>
                  <a:srgbClr val="000000"/>
                </a:solidFill>
                <a:latin typeface="微软雅黑" panose="020B0503020204020204" charset="-122"/>
                <a:ea typeface="微软雅黑" panose="020B0503020204020204" charset="-122"/>
                <a:sym typeface="微软雅黑" panose="020B0503020204020204" charset="-122"/>
              </a:rPr>
              <a:t>买家类型——允诺型</a:t>
            </a:r>
            <a:endParaRPr lang="zh-CN" altLang="en-US" dirty="0">
              <a:latin typeface="Arial" panose="020B0604020202020204" pitchFamily="34" charset="0"/>
            </a:endParaRPr>
          </a:p>
        </p:txBody>
      </p:sp>
      <p:sp>
        <p:nvSpPr>
          <p:cNvPr id="49157" name="直角三角形 2"/>
          <p:cNvSpPr>
            <a:spLocks noChangeAspect="1"/>
          </p:cNvSpPr>
          <p:nvPr/>
        </p:nvSpPr>
        <p:spPr>
          <a:xfrm rot="2854302">
            <a:off x="8407400" y="3906838"/>
            <a:ext cx="1027113" cy="1646237"/>
          </a:xfrm>
          <a:custGeom>
            <a:avLst/>
            <a:gdLst>
              <a:gd name="txL" fmla="*/ 0 w 1026633"/>
              <a:gd name="txT" fmla="*/ 0 h 1647132"/>
              <a:gd name="txR" fmla="*/ 1026633 w 1026633"/>
              <a:gd name="txB" fmla="*/ 1647132 h 1647132"/>
            </a:gdLst>
            <a:ahLst/>
            <a:cxnLst>
              <a:cxn ang="0">
                <a:pos x="0" y="1645342"/>
              </a:cxn>
              <a:cxn ang="0">
                <a:pos x="0" y="0"/>
              </a:cxn>
              <a:cxn ang="0">
                <a:pos x="1027593" y="939227"/>
              </a:cxn>
              <a:cxn ang="0">
                <a:pos x="373663" y="1643710"/>
              </a:cxn>
              <a:cxn ang="0">
                <a:pos x="0" y="1645342"/>
              </a:cxn>
            </a:cxnLst>
            <a:rect l="txL" t="txT" r="txR" b="txB"/>
            <a:pathLst>
              <a:path w="1026633" h="1647132">
                <a:moveTo>
                  <a:pt x="0" y="1647132"/>
                </a:moveTo>
                <a:lnTo>
                  <a:pt x="0" y="0"/>
                </a:lnTo>
                <a:lnTo>
                  <a:pt x="1026633" y="940249"/>
                </a:lnTo>
                <a:lnTo>
                  <a:pt x="373313" y="1645498"/>
                </a:lnTo>
                <a:lnTo>
                  <a:pt x="0" y="1647132"/>
                </a:lnTo>
                <a:close/>
              </a:path>
            </a:pathLst>
          </a:custGeom>
          <a:solidFill>
            <a:srgbClr val="DADADA">
              <a:alpha val="100000"/>
            </a:srgbClr>
          </a:solidFill>
          <a:ln w="9525">
            <a:noFill/>
          </a:ln>
        </p:spPr>
        <p:txBody>
          <a:bodyPr/>
          <a:p>
            <a:endParaRPr lang="zh-CN" altLang="en-US"/>
          </a:p>
        </p:txBody>
      </p:sp>
      <p:grpSp>
        <p:nvGrpSpPr>
          <p:cNvPr id="49160" name="组合 24"/>
          <p:cNvGrpSpPr/>
          <p:nvPr/>
        </p:nvGrpSpPr>
        <p:grpSpPr>
          <a:xfrm>
            <a:off x="1547813" y="1087438"/>
            <a:ext cx="4897437" cy="231775"/>
            <a:chOff x="0" y="0"/>
            <a:chExt cx="4896395" cy="232166"/>
          </a:xfrm>
        </p:grpSpPr>
        <p:sp>
          <p:nvSpPr>
            <p:cNvPr id="49165" name="直接连接符 25"/>
            <p:cNvSpPr/>
            <p:nvPr/>
          </p:nvSpPr>
          <p:spPr>
            <a:xfrm>
              <a:off x="0" y="108324"/>
              <a:ext cx="4680371" cy="1"/>
            </a:xfrm>
            <a:prstGeom prst="line">
              <a:avLst/>
            </a:prstGeom>
            <a:ln w="19050" cap="flat" cmpd="sng">
              <a:solidFill>
                <a:srgbClr val="7F7F7F"/>
              </a:solidFill>
              <a:prstDash val="sysDot"/>
              <a:headEnd type="none" w="med" len="med"/>
              <a:tailEnd type="oval" w="med" len="med"/>
            </a:ln>
          </p:spPr>
        </p:sp>
        <p:sp>
          <p:nvSpPr>
            <p:cNvPr id="49166" name="椭圆 40"/>
            <p:cNvSpPr/>
            <p:nvPr/>
          </p:nvSpPr>
          <p:spPr>
            <a:xfrm>
              <a:off x="4680371" y="0"/>
              <a:ext cx="216024" cy="232166"/>
            </a:xfrm>
            <a:prstGeom prst="ellipse">
              <a:avLst/>
            </a:prstGeom>
            <a:noFill/>
            <a:ln w="25400" cap="flat" cmpd="sng">
              <a:solidFill>
                <a:srgbClr val="7F7F7F"/>
              </a:solidFill>
              <a:prstDash val="solid"/>
              <a:headEnd type="none" w="med" len="med"/>
              <a:tailEnd type="none" w="med" len="med"/>
            </a:ln>
          </p:spPr>
          <p:txBody>
            <a:bodyPr anchor="ctr"/>
            <a:p>
              <a:pPr algn="ctr"/>
              <a:endParaRPr lang="zh-CN" altLang="zh-CN" dirty="0">
                <a:solidFill>
                  <a:srgbClr val="FFFFFF"/>
                </a:solidFill>
                <a:latin typeface="Calibri" panose="020F0502020204030204" pitchFamily="34" charset="0"/>
                <a:ea typeface="Calibri" panose="020F0502020204030204" pitchFamily="34" charset="0"/>
                <a:sym typeface="Calibri" panose="020F0502020204030204" pitchFamily="34" charset="0"/>
              </a:endParaRPr>
            </a:p>
          </p:txBody>
        </p:sp>
      </p:grpSp>
      <p:sp>
        <p:nvSpPr>
          <p:cNvPr id="49161" name="直接连接符 41"/>
          <p:cNvSpPr/>
          <p:nvPr/>
        </p:nvSpPr>
        <p:spPr>
          <a:xfrm>
            <a:off x="1055688" y="1924050"/>
            <a:ext cx="1587" cy="2663825"/>
          </a:xfrm>
          <a:prstGeom prst="line">
            <a:avLst/>
          </a:prstGeom>
          <a:ln w="9525" cap="flat" cmpd="sng">
            <a:solidFill>
              <a:srgbClr val="7F7F7F"/>
            </a:solidFill>
            <a:prstDash val="solid"/>
            <a:headEnd type="none" w="med" len="med"/>
            <a:tailEnd type="none" w="med" len="med"/>
          </a:ln>
        </p:spPr>
      </p:sp>
      <p:sp>
        <p:nvSpPr>
          <p:cNvPr id="49162" name="TextBox 7"/>
          <p:cNvSpPr/>
          <p:nvPr/>
        </p:nvSpPr>
        <p:spPr>
          <a:xfrm>
            <a:off x="827088" y="2278063"/>
            <a:ext cx="457200" cy="1954212"/>
          </a:xfrm>
          <a:prstGeom prst="rect">
            <a:avLst/>
          </a:prstGeom>
          <a:solidFill>
            <a:schemeClr val="bg1"/>
          </a:solidFill>
          <a:ln w="9525">
            <a:noFill/>
          </a:ln>
        </p:spPr>
        <p:txBody>
          <a:bodyPr anchor="ctr"/>
          <a:p>
            <a:pPr algn="ctr"/>
            <a:r>
              <a:rPr lang="zh-CN" altLang="en-US" sz="2800" b="1" dirty="0">
                <a:solidFill>
                  <a:srgbClr val="C00000"/>
                </a:solidFill>
                <a:latin typeface="微软雅黑" panose="020B0503020204020204" charset="-122"/>
                <a:ea typeface="微软雅黑" panose="020B0503020204020204" charset="-122"/>
                <a:sym typeface="微软雅黑" panose="020B0503020204020204" charset="-122"/>
              </a:rPr>
              <a:t>技巧篇</a:t>
            </a:r>
            <a:endParaRPr lang="zh-CN" altLang="en-US" dirty="0">
              <a:latin typeface="Arial" panose="020B0604020202020204" pitchFamily="34" charset="0"/>
            </a:endParaRPr>
          </a:p>
        </p:txBody>
      </p:sp>
      <p:sp>
        <p:nvSpPr>
          <p:cNvPr id="49163" name="Text Box 17"/>
          <p:cNvSpPr txBox="1"/>
          <p:nvPr/>
        </p:nvSpPr>
        <p:spPr>
          <a:xfrm>
            <a:off x="1619250" y="1708150"/>
            <a:ext cx="5080000" cy="296863"/>
          </a:xfrm>
          <a:prstGeom prst="rect">
            <a:avLst/>
          </a:prstGeom>
          <a:noFill/>
          <a:ln w="9525">
            <a:noFill/>
          </a:ln>
        </p:spPr>
        <p:txBody>
          <a:bodyPr>
            <a:spAutoFit/>
          </a:bodyPr>
          <a:p>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 </a:t>
            </a:r>
            <a:r>
              <a:rPr lang="zh-CN" altLang="zh-CN" sz="1300" b="1" dirty="0">
                <a:solidFill>
                  <a:srgbClr val="0000FF"/>
                </a:solidFill>
                <a:latin typeface="微软雅黑" panose="020B0503020204020204" charset="-122"/>
                <a:ea typeface="微软雅黑" panose="020B0503020204020204" charset="-122"/>
                <a:sym typeface="微软雅黑" panose="020B0503020204020204" charset="-122"/>
              </a:rPr>
              <a:t>⑤</a:t>
            </a:r>
            <a:r>
              <a:rPr lang="zh-CN" altLang="en-US" sz="1300" b="1" dirty="0">
                <a:solidFill>
                  <a:srgbClr val="0000FF"/>
                </a:solidFill>
                <a:latin typeface="微软雅黑" panose="020B0503020204020204" charset="-122"/>
                <a:ea typeface="微软雅黑" panose="020B0503020204020204" charset="-122"/>
                <a:sym typeface="微软雅黑" panose="020B0503020204020204" charset="-122"/>
              </a:rPr>
              <a:t>：允诺型</a:t>
            </a:r>
            <a:endParaRPr lang="zh-CN" altLang="en-US" dirty="0">
              <a:latin typeface="Arial" panose="020B0604020202020204" pitchFamily="34" charset="0"/>
            </a:endParaRPr>
          </a:p>
        </p:txBody>
      </p:sp>
      <p:sp>
        <p:nvSpPr>
          <p:cNvPr id="49164" name="Text Box 18"/>
          <p:cNvSpPr txBox="1"/>
          <p:nvPr/>
        </p:nvSpPr>
        <p:spPr>
          <a:xfrm>
            <a:off x="1764030" y="2284730"/>
            <a:ext cx="6202680" cy="1091565"/>
          </a:xfrm>
          <a:prstGeom prst="rect">
            <a:avLst/>
          </a:prstGeom>
          <a:noFill/>
          <a:ln w="9525">
            <a:noFill/>
          </a:ln>
        </p:spPr>
        <p:txBody>
          <a:bodyPr wrap="square">
            <a:spAutoFit/>
          </a:bodyPr>
          <a:p>
            <a:r>
              <a:rPr lang="zh-CN" altLang="zh-CN" sz="1300" b="1" dirty="0">
                <a:solidFill>
                  <a:srgbClr val="0000FF"/>
                </a:solidFill>
                <a:latin typeface="微软雅黑" panose="020B0503020204020204" charset="-122"/>
                <a:ea typeface="微软雅黑" panose="020B0503020204020204" charset="-122"/>
                <a:sym typeface="微软雅黑" panose="020B0503020204020204" charset="-122"/>
              </a:rPr>
              <a:t> ——</a:t>
            </a:r>
            <a:r>
              <a:rPr lang="zh-CN" altLang="en-US" sz="1300" b="1" dirty="0">
                <a:solidFill>
                  <a:srgbClr val="0000FF"/>
                </a:solidFill>
                <a:latin typeface="微软雅黑" panose="020B0503020204020204" charset="-122"/>
                <a:ea typeface="微软雅黑" panose="020B0503020204020204" charset="-122"/>
                <a:sym typeface="微软雅黑" panose="020B0503020204020204" charset="-122"/>
              </a:rPr>
              <a:t>太贵了，第一次来你给我便宜点，我下次会再来买的，还有很多朋友也会来买的</a:t>
            </a:r>
            <a:endParaRPr lang="zh-CN" altLang="en-US" sz="1300" b="1" dirty="0">
              <a:solidFill>
                <a:srgbClr val="FF0000"/>
              </a:solidFill>
              <a:latin typeface="微软雅黑" panose="020B0503020204020204" charset="-122"/>
              <a:ea typeface="微软雅黑" panose="020B0503020204020204" charset="-122"/>
              <a:sym typeface="微软雅黑" panose="020B0503020204020204" charset="-122"/>
            </a:endParaRPr>
          </a:p>
          <a:p>
            <a:r>
              <a:rPr lang="zh-CN" altLang="en-US" sz="1300" b="1" dirty="0">
                <a:solidFill>
                  <a:srgbClr val="FF0000"/>
                </a:solidFill>
                <a:latin typeface="微软雅黑" panose="020B0503020204020204" charset="-122"/>
                <a:ea typeface="微软雅黑" panose="020B0503020204020204" charset="-122"/>
                <a:sym typeface="微软雅黑" panose="020B0503020204020204" charset="-122"/>
              </a:rPr>
              <a:t>分析：</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这样的买家一般都已经决定了买的 想通过”下次再来”引诱我们给出优惠，’下次来’其实已经成了买家议价的一个口头禅啦，当然我们不能直接指出来，要装傻配合好买家</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a:t>
            </a:r>
            <a:endParaRPr lang="zh-CN" altLang="zh-CN" dirty="0">
              <a:latin typeface="Arial" panose="020B0604020202020204" pitchFamily="34" charset="0"/>
            </a:endParaRPr>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
        <p:nvSpPr>
          <p:cNvPr id="45059" name="直角三角形 10"/>
          <p:cNvSpPr>
            <a:spLocks noChangeAspect="1"/>
          </p:cNvSpPr>
          <p:nvPr/>
        </p:nvSpPr>
        <p:spPr>
          <a:xfrm rot="-2854302" flipH="1">
            <a:off x="-1073524" y="67535"/>
            <a:ext cx="2757805" cy="1682750"/>
          </a:xfrm>
          <a:custGeom>
            <a:avLst/>
            <a:gdLst>
              <a:gd name="connsiteX0" fmla="*/ 33 w 4343"/>
              <a:gd name="connsiteY0" fmla="*/ 2650 h 2650"/>
              <a:gd name="connsiteX1" fmla="*/ 0 w 4343"/>
              <a:gd name="connsiteY1" fmla="*/ 1581 h 2650"/>
              <a:gd name="connsiteX2" fmla="*/ 1447 w 4343"/>
              <a:gd name="connsiteY2" fmla="*/ 0 h 2650"/>
              <a:gd name="connsiteX3" fmla="*/ 4343 w 4343"/>
              <a:gd name="connsiteY3" fmla="*/ 2650 h 2650"/>
              <a:gd name="connsiteX4" fmla="*/ 33 w 4343"/>
              <a:gd name="connsiteY4" fmla="*/ 2650 h 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 h="2650">
                <a:moveTo>
                  <a:pt x="33" y="2650"/>
                </a:moveTo>
                <a:lnTo>
                  <a:pt x="0" y="1581"/>
                </a:lnTo>
                <a:lnTo>
                  <a:pt x="1447" y="0"/>
                </a:lnTo>
                <a:lnTo>
                  <a:pt x="4343" y="2650"/>
                </a:lnTo>
                <a:lnTo>
                  <a:pt x="33" y="2650"/>
                </a:lnTo>
                <a:close/>
              </a:path>
            </a:pathLst>
          </a:custGeom>
          <a:solidFill>
            <a:srgbClr val="BE1333"/>
          </a:solidFill>
          <a:ln w="9525">
            <a:noFill/>
          </a:ln>
        </p:spPr>
        <p:txBody>
          <a:bodyPr/>
          <a:p>
            <a:pPr eaLnBrk="0" hangingPunct="0"/>
            <a:endParaRPr lang="zh-CN" altLang="zh-CN" sz="2400" b="1" i="1" dirty="0">
              <a:latin typeface="Times New Roman" panose="02020603050405020304" charset="0"/>
              <a:sym typeface="Times New Roman" panose="02020603050405020304" charset="0"/>
            </a:endParaRPr>
          </a:p>
        </p:txBody>
      </p:sp>
      <p:grpSp>
        <p:nvGrpSpPr>
          <p:cNvPr id="45060" name="组合 11"/>
          <p:cNvGrpSpPr/>
          <p:nvPr/>
        </p:nvGrpSpPr>
        <p:grpSpPr>
          <a:xfrm>
            <a:off x="327025" y="523875"/>
            <a:ext cx="344488" cy="720725"/>
            <a:chOff x="0" y="0"/>
            <a:chExt cx="344841" cy="720000"/>
          </a:xfrm>
        </p:grpSpPr>
        <p:sp>
          <p:nvSpPr>
            <p:cNvPr id="45073" name="椭圆 2245"/>
            <p:cNvSpPr/>
            <p:nvPr/>
          </p:nvSpPr>
          <p:spPr>
            <a:xfrm>
              <a:off x="114027" y="0"/>
              <a:ext cx="230814" cy="277555"/>
            </a:xfrm>
            <a:custGeom>
              <a:avLst/>
              <a:gdLst>
                <a:gd name="txL" fmla="*/ 0 w 576064"/>
                <a:gd name="txT" fmla="*/ 0 h 576064"/>
                <a:gd name="txR" fmla="*/ 576064 w 576064"/>
                <a:gd name="txB" fmla="*/ 576064 h 576064"/>
              </a:gdLst>
              <a:ahLst/>
              <a:cxnLst>
                <a:cxn ang="0">
                  <a:pos x="0" y="0"/>
                </a:cxn>
              </a:cxnLst>
              <a:rect l="txL" t="txT" r="txR" b="txB"/>
              <a:pathLst>
                <a:path w="576064" h="576064">
                  <a:moveTo>
                    <a:pt x="346087" y="86216"/>
                  </a:moveTo>
                  <a:cubicBezTo>
                    <a:pt x="246665" y="86216"/>
                    <a:pt x="166067" y="186955"/>
                    <a:pt x="166067" y="311223"/>
                  </a:cubicBezTo>
                  <a:cubicBezTo>
                    <a:pt x="166067" y="435491"/>
                    <a:pt x="246665" y="536230"/>
                    <a:pt x="346087" y="536230"/>
                  </a:cubicBezTo>
                  <a:cubicBezTo>
                    <a:pt x="445509" y="536230"/>
                    <a:pt x="526107" y="435491"/>
                    <a:pt x="526107" y="311223"/>
                  </a:cubicBezTo>
                  <a:cubicBezTo>
                    <a:pt x="526107" y="186955"/>
                    <a:pt x="445509" y="86216"/>
                    <a:pt x="346087" y="86216"/>
                  </a:cubicBezTo>
                  <a:close/>
                  <a:moveTo>
                    <a:pt x="288032" y="0"/>
                  </a:moveTo>
                  <a:cubicBezTo>
                    <a:pt x="447108" y="0"/>
                    <a:pt x="576064" y="128956"/>
                    <a:pt x="576064" y="288032"/>
                  </a:cubicBezTo>
                  <a:cubicBezTo>
                    <a:pt x="576064" y="447108"/>
                    <a:pt x="447108" y="576064"/>
                    <a:pt x="288032" y="576064"/>
                  </a:cubicBezTo>
                  <a:cubicBezTo>
                    <a:pt x="128956" y="576064"/>
                    <a:pt x="0" y="447108"/>
                    <a:pt x="0" y="288032"/>
                  </a:cubicBezTo>
                  <a:cubicBezTo>
                    <a:pt x="0" y="128956"/>
                    <a:pt x="128956" y="0"/>
                    <a:pt x="288032" y="0"/>
                  </a:cubicBezTo>
                  <a:close/>
                </a:path>
              </a:pathLst>
            </a:custGeom>
            <a:solidFill>
              <a:schemeClr val="bg1">
                <a:alpha val="100000"/>
              </a:schemeClr>
            </a:solidFill>
            <a:ln w="9525">
              <a:noFill/>
            </a:ln>
          </p:spPr>
          <p:txBody>
            <a:bodyPr/>
            <a:p>
              <a:endParaRPr lang="zh-CN" altLang="en-US"/>
            </a:p>
          </p:txBody>
        </p:sp>
        <p:sp>
          <p:nvSpPr>
            <p:cNvPr id="45074" name="任意多边形 13"/>
            <p:cNvSpPr/>
            <p:nvPr/>
          </p:nvSpPr>
          <p:spPr>
            <a:xfrm>
              <a:off x="0" y="157404"/>
              <a:ext cx="263825" cy="558249"/>
            </a:xfrm>
            <a:custGeom>
              <a:avLst/>
              <a:gdLst>
                <a:gd name="txL" fmla="*/ 0 w 661715"/>
                <a:gd name="txT" fmla="*/ 0 h 1400175"/>
                <a:gd name="txR" fmla="*/ 661715 w 661715"/>
                <a:gd name="txB" fmla="*/ 1400175 h 1400175"/>
              </a:gdLst>
              <a:ahLst/>
              <a:cxnLst>
                <a:cxn ang="0">
                  <a:pos x="52698" y="0"/>
                </a:cxn>
                <a:cxn ang="0">
                  <a:pos x="17874" y="30282"/>
                </a:cxn>
                <a:cxn ang="0">
                  <a:pos x="1218" y="131727"/>
                </a:cxn>
                <a:cxn ang="0">
                  <a:pos x="209" y="140812"/>
                </a:cxn>
                <a:cxn ang="0">
                  <a:pos x="105187" y="119614"/>
                </a:cxn>
                <a:cxn ang="0">
                  <a:pos x="54212" y="204404"/>
                </a:cxn>
                <a:cxn ang="0">
                  <a:pos x="76923" y="222574"/>
                </a:cxn>
              </a:cxnLst>
              <a:rect l="txL" t="txT" r="txR" b="txB"/>
              <a:pathLst>
                <a:path w="661715" h="1400175">
                  <a:moveTo>
                    <a:pt x="331515" y="0"/>
                  </a:moveTo>
                  <a:lnTo>
                    <a:pt x="112440" y="190500"/>
                  </a:lnTo>
                  <a:lnTo>
                    <a:pt x="7665" y="828675"/>
                  </a:lnTo>
                  <a:cubicBezTo>
                    <a:pt x="14015" y="824442"/>
                    <a:pt x="-5035" y="890058"/>
                    <a:pt x="1315" y="885825"/>
                  </a:cubicBezTo>
                  <a:lnTo>
                    <a:pt x="661715" y="752475"/>
                  </a:lnTo>
                  <a:lnTo>
                    <a:pt x="341040" y="1285875"/>
                  </a:lnTo>
                  <a:lnTo>
                    <a:pt x="483915" y="14001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5075" name="任意多边形 14"/>
            <p:cNvSpPr/>
            <p:nvPr/>
          </p:nvSpPr>
          <p:spPr>
            <a:xfrm>
              <a:off x="41032" y="244749"/>
              <a:ext cx="235452" cy="208869"/>
            </a:xfrm>
            <a:custGeom>
              <a:avLst/>
              <a:gdLst>
                <a:gd name="txL" fmla="*/ 0 w 590550"/>
                <a:gd name="txT" fmla="*/ 0 h 523875"/>
                <a:gd name="txR" fmla="*/ 590550 w 590550"/>
                <a:gd name="txB" fmla="*/ 523875 h 523875"/>
              </a:gdLst>
              <a:ahLst/>
              <a:cxnLst>
                <a:cxn ang="0">
                  <a:pos x="0" y="0"/>
                </a:cxn>
                <a:cxn ang="0">
                  <a:pos x="68135" y="83276"/>
                </a:cxn>
                <a:cxn ang="0">
                  <a:pos x="93875" y="16655"/>
                </a:cxn>
                <a:cxn ang="0">
                  <a:pos x="49965" y="22712"/>
                </a:cxn>
              </a:cxnLst>
              <a:rect l="txL" t="txT" r="txR" b="txB"/>
              <a:pathLst>
                <a:path w="590550" h="523875">
                  <a:moveTo>
                    <a:pt x="0" y="0"/>
                  </a:moveTo>
                  <a:lnTo>
                    <a:pt x="428625" y="523875"/>
                  </a:lnTo>
                  <a:lnTo>
                    <a:pt x="590550" y="104775"/>
                  </a:lnTo>
                  <a:lnTo>
                    <a:pt x="314325" y="1428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5076" name="任意多边形 15"/>
            <p:cNvSpPr/>
            <p:nvPr/>
          </p:nvSpPr>
          <p:spPr>
            <a:xfrm>
              <a:off x="244837" y="450370"/>
              <a:ext cx="75952" cy="269630"/>
            </a:xfrm>
            <a:custGeom>
              <a:avLst/>
              <a:gdLst>
                <a:gd name="txL" fmla="*/ 0 w 190500"/>
                <a:gd name="txT" fmla="*/ 0 h 676275"/>
                <a:gd name="txR" fmla="*/ 190500 w 190500"/>
                <a:gd name="txB" fmla="*/ 676275 h 676275"/>
              </a:gdLst>
              <a:ahLst/>
              <a:cxnLst>
                <a:cxn ang="0">
                  <a:pos x="9085" y="0"/>
                </a:cxn>
                <a:cxn ang="0">
                  <a:pos x="0" y="90846"/>
                </a:cxn>
                <a:cxn ang="0">
                  <a:pos x="30282" y="107501"/>
                </a:cxn>
              </a:cxnLst>
              <a:rect l="txL" t="txT" r="txR" b="txB"/>
              <a:pathLst>
                <a:path w="190500" h="676275">
                  <a:moveTo>
                    <a:pt x="57150" y="0"/>
                  </a:moveTo>
                  <a:lnTo>
                    <a:pt x="0" y="571500"/>
                  </a:lnTo>
                  <a:lnTo>
                    <a:pt x="190500" y="6762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grpSp>
    </p:spTree>
  </p:cSld>
  <p:clrMapOvr>
    <a:masterClrMapping/>
  </p:clrMapOvr>
  <p:transition spd="slow" advTm="300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rot="5400000">
            <a:off x="5552930" y="5495464"/>
            <a:ext cx="1086138" cy="768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页脚占位符 2"/>
          <p:cNvSpPr>
            <a:spLocks noGrp="1"/>
          </p:cNvSpPr>
          <p:nvPr>
            <p:ph type="ftr" sz="quarter" idx="11"/>
          </p:nvPr>
        </p:nvSpPr>
        <p:spPr/>
        <p:txBody>
          <a:bodyPr/>
          <a:lstStyle/>
          <a:p>
            <a:r>
              <a:rPr lang="en-US" altLang="zh-CN" smtClean="0"/>
              <a:t>PPT </a:t>
            </a:r>
            <a:r>
              <a:rPr lang="zh-CN" altLang="en-US" smtClean="0"/>
              <a:t>淘商学院 天晨</a:t>
            </a:r>
            <a:endParaRPr lang="zh-CN" altLang="en-US" smtClean="0"/>
          </a:p>
        </p:txBody>
      </p:sp>
      <p:sp>
        <p:nvSpPr>
          <p:cNvPr id="4" name="灯片编号占位符 3"/>
          <p:cNvSpPr>
            <a:spLocks noGrp="1"/>
          </p:cNvSpPr>
          <p:nvPr>
            <p:ph type="sldNum" sz="quarter" idx="12"/>
          </p:nvPr>
        </p:nvSpPr>
        <p:spPr/>
        <p:txBody>
          <a:bodyPr/>
          <a:lstStyle/>
          <a:p>
            <a:fld id="{1F635950-07F0-4B50-A63D-04BC7B7435F6}" type="slidenum">
              <a:rPr lang="zh-CN" altLang="en-US" smtClean="0"/>
            </a:fld>
            <a:endParaRPr lang="zh-CN" altLang="en-US"/>
          </a:p>
        </p:txBody>
      </p:sp>
      <p:sp>
        <p:nvSpPr>
          <p:cNvPr id="40" name="矩形 39"/>
          <p:cNvSpPr/>
          <p:nvPr/>
        </p:nvSpPr>
        <p:spPr>
          <a:xfrm rot="5400000">
            <a:off x="5552930" y="2137294"/>
            <a:ext cx="1086138" cy="768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 14"/>
          <p:cNvGrpSpPr/>
          <p:nvPr/>
        </p:nvGrpSpPr>
        <p:grpSpPr>
          <a:xfrm>
            <a:off x="1081215" y="1344757"/>
            <a:ext cx="4976369" cy="1000030"/>
            <a:chOff x="1081215" y="1344757"/>
            <a:chExt cx="4976369" cy="1000030"/>
          </a:xfrm>
        </p:grpSpPr>
        <p:grpSp>
          <p:nvGrpSpPr>
            <p:cNvPr id="57" name="组合 48"/>
            <p:cNvGrpSpPr/>
            <p:nvPr/>
          </p:nvGrpSpPr>
          <p:grpSpPr>
            <a:xfrm>
              <a:off x="1081215" y="1344757"/>
              <a:ext cx="4976369" cy="1000030"/>
              <a:chOff x="1081215" y="1154257"/>
              <a:chExt cx="4976369" cy="1000030"/>
            </a:xfrm>
          </p:grpSpPr>
          <p:sp>
            <p:nvSpPr>
              <p:cNvPr id="58" name="对角圆角矩形 57"/>
              <p:cNvSpPr/>
              <p:nvPr userDrawn="1"/>
            </p:nvSpPr>
            <p:spPr>
              <a:xfrm>
                <a:off x="1941342" y="1443600"/>
                <a:ext cx="4116242" cy="710687"/>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泪滴形 44"/>
              <p:cNvSpPr/>
              <p:nvPr userDrawn="1"/>
            </p:nvSpPr>
            <p:spPr>
              <a:xfrm flipV="1">
                <a:off x="1081215" y="1154257"/>
                <a:ext cx="999935" cy="999935"/>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3207186" y="1797179"/>
              <a:ext cx="1706880" cy="460375"/>
            </a:xfrm>
            <a:prstGeom prst="rect">
              <a:avLst/>
            </a:prstGeom>
          </p:spPr>
          <p:txBody>
            <a:bodyPr wrap="none" anchor="ctr">
              <a:spAutoFit/>
            </a:bodyPr>
            <a:lstStyle/>
            <a:p>
              <a:pPr algn="ctr"/>
              <a:r>
                <a:rPr lang="zh-CN" altLang="en-US" sz="2400" dirty="0">
                  <a:solidFill>
                    <a:schemeClr val="bg1"/>
                  </a:solidFill>
                </a:rPr>
                <a:t>话术的魅力</a:t>
              </a:r>
              <a:endParaRPr lang="zh-CN" altLang="en-US" sz="2400" dirty="0">
                <a:solidFill>
                  <a:schemeClr val="bg1"/>
                </a:solidFill>
              </a:endParaRPr>
            </a:p>
          </p:txBody>
        </p:sp>
        <p:grpSp>
          <p:nvGrpSpPr>
            <p:cNvPr id="14" name="Group 30163"/>
            <p:cNvGrpSpPr>
              <a:grpSpLocks noChangeAspect="1"/>
            </p:cNvGrpSpPr>
            <p:nvPr/>
          </p:nvGrpSpPr>
          <p:grpSpPr bwMode="auto">
            <a:xfrm>
              <a:off x="1228543" y="1520911"/>
              <a:ext cx="700090" cy="700090"/>
              <a:chOff x="3809" y="1943"/>
              <a:chExt cx="235" cy="235"/>
            </a:xfrm>
          </p:grpSpPr>
          <p:sp>
            <p:nvSpPr>
              <p:cNvPr id="16" name="Freeform 30164"/>
              <p:cNvSpPr>
                <a:spLocks noEditPoints="1"/>
              </p:cNvSpPr>
              <p:nvPr/>
            </p:nvSpPr>
            <p:spPr bwMode="auto">
              <a:xfrm>
                <a:off x="3908" y="1980"/>
                <a:ext cx="37" cy="124"/>
              </a:xfrm>
              <a:custGeom>
                <a:avLst/>
                <a:gdLst>
                  <a:gd name="T0" fmla="*/ 0 w 3"/>
                  <a:gd name="T1" fmla="*/ 3 h 10"/>
                  <a:gd name="T2" fmla="*/ 0 w 3"/>
                  <a:gd name="T3" fmla="*/ 3 h 10"/>
                  <a:gd name="T4" fmla="*/ 1 w 3"/>
                  <a:gd name="T5" fmla="*/ 3 h 10"/>
                  <a:gd name="T6" fmla="*/ 1 w 3"/>
                  <a:gd name="T7" fmla="*/ 3 h 10"/>
                  <a:gd name="T8" fmla="*/ 1 w 3"/>
                  <a:gd name="T9" fmla="*/ 3 h 10"/>
                  <a:gd name="T10" fmla="*/ 2 w 3"/>
                  <a:gd name="T11" fmla="*/ 3 h 10"/>
                  <a:gd name="T12" fmla="*/ 2 w 3"/>
                  <a:gd name="T13" fmla="*/ 3 h 10"/>
                  <a:gd name="T14" fmla="*/ 2 w 3"/>
                  <a:gd name="T15" fmla="*/ 3 h 10"/>
                  <a:gd name="T16" fmla="*/ 3 w 3"/>
                  <a:gd name="T17" fmla="*/ 3 h 10"/>
                  <a:gd name="T18" fmla="*/ 3 w 3"/>
                  <a:gd name="T19" fmla="*/ 4 h 10"/>
                  <a:gd name="T20" fmla="*/ 2 w 3"/>
                  <a:gd name="T21" fmla="*/ 4 h 10"/>
                  <a:gd name="T22" fmla="*/ 2 w 3"/>
                  <a:gd name="T23" fmla="*/ 5 h 10"/>
                  <a:gd name="T24" fmla="*/ 3 w 3"/>
                  <a:gd name="T25" fmla="*/ 5 h 10"/>
                  <a:gd name="T26" fmla="*/ 3 w 3"/>
                  <a:gd name="T27" fmla="*/ 6 h 10"/>
                  <a:gd name="T28" fmla="*/ 2 w 3"/>
                  <a:gd name="T29" fmla="*/ 6 h 10"/>
                  <a:gd name="T30" fmla="*/ 2 w 3"/>
                  <a:gd name="T31" fmla="*/ 6 h 10"/>
                  <a:gd name="T32" fmla="*/ 2 w 3"/>
                  <a:gd name="T33" fmla="*/ 6 h 10"/>
                  <a:gd name="T34" fmla="*/ 2 w 3"/>
                  <a:gd name="T35" fmla="*/ 7 h 10"/>
                  <a:gd name="T36" fmla="*/ 2 w 3"/>
                  <a:gd name="T37" fmla="*/ 7 h 10"/>
                  <a:gd name="T38" fmla="*/ 2 w 3"/>
                  <a:gd name="T39" fmla="*/ 7 h 10"/>
                  <a:gd name="T40" fmla="*/ 2 w 3"/>
                  <a:gd name="T41" fmla="*/ 8 h 10"/>
                  <a:gd name="T42" fmla="*/ 1 w 3"/>
                  <a:gd name="T43" fmla="*/ 8 h 10"/>
                  <a:gd name="T44" fmla="*/ 1 w 3"/>
                  <a:gd name="T45" fmla="*/ 9 h 10"/>
                  <a:gd name="T46" fmla="*/ 2 w 3"/>
                  <a:gd name="T47" fmla="*/ 10 h 10"/>
                  <a:gd name="T48" fmla="*/ 3 w 3"/>
                  <a:gd name="T49" fmla="*/ 10 h 10"/>
                  <a:gd name="T50" fmla="*/ 3 w 3"/>
                  <a:gd name="T51" fmla="*/ 10 h 10"/>
                  <a:gd name="T52" fmla="*/ 3 w 3"/>
                  <a:gd name="T53" fmla="*/ 0 h 10"/>
                  <a:gd name="T54" fmla="*/ 0 w 3"/>
                  <a:gd name="T55" fmla="*/ 0 h 10"/>
                  <a:gd name="T56" fmla="*/ 0 w 3"/>
                  <a:gd name="T57" fmla="*/ 3 h 10"/>
                  <a:gd name="T58" fmla="*/ 0 w 3"/>
                  <a:gd name="T59" fmla="*/ 3 h 10"/>
                  <a:gd name="T60" fmla="*/ 2 w 3"/>
                  <a:gd name="T61" fmla="*/ 1 h 10"/>
                  <a:gd name="T62" fmla="*/ 3 w 3"/>
                  <a:gd name="T63" fmla="*/ 1 h 10"/>
                  <a:gd name="T64" fmla="*/ 3 w 3"/>
                  <a:gd name="T65" fmla="*/ 2 h 10"/>
                  <a:gd name="T66" fmla="*/ 2 w 3"/>
                  <a:gd name="T67" fmla="*/ 2 h 10"/>
                  <a:gd name="T68" fmla="*/ 2 w 3"/>
                  <a:gd name="T69" fmla="*/ 1 h 10"/>
                  <a:gd name="T70" fmla="*/ 0 w 3"/>
                  <a:gd name="T71" fmla="*/ 1 h 10"/>
                  <a:gd name="T72" fmla="*/ 1 w 3"/>
                  <a:gd name="T73" fmla="*/ 1 h 10"/>
                  <a:gd name="T74" fmla="*/ 1 w 3"/>
                  <a:gd name="T75" fmla="*/ 2 h 10"/>
                  <a:gd name="T76" fmla="*/ 0 w 3"/>
                  <a:gd name="T77" fmla="*/ 2 h 10"/>
                  <a:gd name="T78" fmla="*/ 0 w 3"/>
                  <a:gd name="T7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 h="10">
                    <a:moveTo>
                      <a:pt x="0" y="3"/>
                    </a:moveTo>
                    <a:cubicBezTo>
                      <a:pt x="0" y="3"/>
                      <a:pt x="0" y="3"/>
                      <a:pt x="0" y="3"/>
                    </a:cubicBezTo>
                    <a:cubicBezTo>
                      <a:pt x="1" y="3"/>
                      <a:pt x="1" y="3"/>
                      <a:pt x="1" y="3"/>
                    </a:cubicBezTo>
                    <a:cubicBezTo>
                      <a:pt x="1" y="3"/>
                      <a:pt x="1" y="3"/>
                      <a:pt x="1" y="3"/>
                    </a:cubicBezTo>
                    <a:cubicBezTo>
                      <a:pt x="1" y="3"/>
                      <a:pt x="1" y="3"/>
                      <a:pt x="1" y="3"/>
                    </a:cubicBezTo>
                    <a:cubicBezTo>
                      <a:pt x="1" y="3"/>
                      <a:pt x="2" y="3"/>
                      <a:pt x="2" y="3"/>
                    </a:cubicBezTo>
                    <a:cubicBezTo>
                      <a:pt x="2" y="3"/>
                      <a:pt x="2" y="3"/>
                      <a:pt x="2" y="3"/>
                    </a:cubicBezTo>
                    <a:cubicBezTo>
                      <a:pt x="2" y="3"/>
                      <a:pt x="2" y="3"/>
                      <a:pt x="2" y="3"/>
                    </a:cubicBezTo>
                    <a:cubicBezTo>
                      <a:pt x="3" y="3"/>
                      <a:pt x="3" y="3"/>
                      <a:pt x="3" y="3"/>
                    </a:cubicBezTo>
                    <a:cubicBezTo>
                      <a:pt x="3" y="4"/>
                      <a:pt x="3" y="4"/>
                      <a:pt x="3" y="4"/>
                    </a:cubicBezTo>
                    <a:cubicBezTo>
                      <a:pt x="2" y="4"/>
                      <a:pt x="2" y="4"/>
                      <a:pt x="2" y="4"/>
                    </a:cubicBezTo>
                    <a:cubicBezTo>
                      <a:pt x="2" y="4"/>
                      <a:pt x="2" y="4"/>
                      <a:pt x="2" y="5"/>
                    </a:cubicBezTo>
                    <a:cubicBezTo>
                      <a:pt x="3" y="5"/>
                      <a:pt x="3" y="5"/>
                      <a:pt x="3" y="5"/>
                    </a:cubicBezTo>
                    <a:cubicBezTo>
                      <a:pt x="3" y="6"/>
                      <a:pt x="3" y="6"/>
                      <a:pt x="3" y="6"/>
                    </a:cubicBezTo>
                    <a:cubicBezTo>
                      <a:pt x="2" y="6"/>
                      <a:pt x="2" y="6"/>
                      <a:pt x="2" y="6"/>
                    </a:cubicBezTo>
                    <a:cubicBezTo>
                      <a:pt x="2" y="6"/>
                      <a:pt x="2" y="6"/>
                      <a:pt x="2" y="6"/>
                    </a:cubicBezTo>
                    <a:cubicBezTo>
                      <a:pt x="2" y="6"/>
                      <a:pt x="2" y="6"/>
                      <a:pt x="2" y="6"/>
                    </a:cubicBezTo>
                    <a:cubicBezTo>
                      <a:pt x="2" y="6"/>
                      <a:pt x="2" y="7"/>
                      <a:pt x="2" y="7"/>
                    </a:cubicBezTo>
                    <a:cubicBezTo>
                      <a:pt x="2" y="7"/>
                      <a:pt x="2" y="7"/>
                      <a:pt x="2" y="7"/>
                    </a:cubicBezTo>
                    <a:cubicBezTo>
                      <a:pt x="2" y="7"/>
                      <a:pt x="2" y="7"/>
                      <a:pt x="2" y="7"/>
                    </a:cubicBezTo>
                    <a:cubicBezTo>
                      <a:pt x="2" y="7"/>
                      <a:pt x="2" y="8"/>
                      <a:pt x="2" y="8"/>
                    </a:cubicBezTo>
                    <a:cubicBezTo>
                      <a:pt x="1" y="8"/>
                      <a:pt x="1" y="8"/>
                      <a:pt x="1" y="8"/>
                    </a:cubicBezTo>
                    <a:cubicBezTo>
                      <a:pt x="1" y="9"/>
                      <a:pt x="1" y="9"/>
                      <a:pt x="1" y="9"/>
                    </a:cubicBezTo>
                    <a:cubicBezTo>
                      <a:pt x="1" y="10"/>
                      <a:pt x="2" y="10"/>
                      <a:pt x="2" y="10"/>
                    </a:cubicBezTo>
                    <a:cubicBezTo>
                      <a:pt x="2" y="10"/>
                      <a:pt x="3" y="10"/>
                      <a:pt x="3" y="10"/>
                    </a:cubicBezTo>
                    <a:cubicBezTo>
                      <a:pt x="3" y="10"/>
                      <a:pt x="3" y="10"/>
                      <a:pt x="3" y="10"/>
                    </a:cubicBezTo>
                    <a:cubicBezTo>
                      <a:pt x="3" y="0"/>
                      <a:pt x="3" y="0"/>
                      <a:pt x="3" y="0"/>
                    </a:cubicBezTo>
                    <a:cubicBezTo>
                      <a:pt x="0" y="0"/>
                      <a:pt x="0" y="0"/>
                      <a:pt x="0" y="0"/>
                    </a:cubicBezTo>
                    <a:cubicBezTo>
                      <a:pt x="0" y="3"/>
                      <a:pt x="0" y="3"/>
                      <a:pt x="0" y="3"/>
                    </a:cubicBezTo>
                    <a:cubicBezTo>
                      <a:pt x="0" y="3"/>
                      <a:pt x="0" y="3"/>
                      <a:pt x="0" y="3"/>
                    </a:cubicBezTo>
                    <a:close/>
                    <a:moveTo>
                      <a:pt x="2" y="1"/>
                    </a:moveTo>
                    <a:cubicBezTo>
                      <a:pt x="3" y="1"/>
                      <a:pt x="3" y="1"/>
                      <a:pt x="3" y="1"/>
                    </a:cubicBezTo>
                    <a:cubicBezTo>
                      <a:pt x="3" y="2"/>
                      <a:pt x="3" y="2"/>
                      <a:pt x="3" y="2"/>
                    </a:cubicBezTo>
                    <a:cubicBezTo>
                      <a:pt x="2" y="2"/>
                      <a:pt x="2" y="2"/>
                      <a:pt x="2" y="2"/>
                    </a:cubicBezTo>
                    <a:lnTo>
                      <a:pt x="2" y="1"/>
                    </a:lnTo>
                    <a:close/>
                    <a:moveTo>
                      <a:pt x="0" y="1"/>
                    </a:moveTo>
                    <a:cubicBezTo>
                      <a:pt x="1" y="1"/>
                      <a:pt x="1" y="1"/>
                      <a:pt x="1" y="1"/>
                    </a:cubicBezTo>
                    <a:cubicBezTo>
                      <a:pt x="1" y="2"/>
                      <a:pt x="1" y="2"/>
                      <a:pt x="1" y="2"/>
                    </a:cubicBezTo>
                    <a:cubicBezTo>
                      <a:pt x="0" y="2"/>
                      <a:pt x="0" y="2"/>
                      <a:pt x="0" y="2"/>
                    </a:cubicBezTo>
                    <a:lnTo>
                      <a:pt x="0" y="1"/>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0165"/>
              <p:cNvSpPr>
                <a:spLocks noEditPoints="1"/>
              </p:cNvSpPr>
              <p:nvPr/>
            </p:nvSpPr>
            <p:spPr bwMode="auto">
              <a:xfrm>
                <a:off x="3958" y="2030"/>
                <a:ext cx="37" cy="99"/>
              </a:xfrm>
              <a:custGeom>
                <a:avLst/>
                <a:gdLst>
                  <a:gd name="T0" fmla="*/ 2 w 3"/>
                  <a:gd name="T1" fmla="*/ 2 h 8"/>
                  <a:gd name="T2" fmla="*/ 0 w 3"/>
                  <a:gd name="T3" fmla="*/ 0 h 8"/>
                  <a:gd name="T4" fmla="*/ 0 w 3"/>
                  <a:gd name="T5" fmla="*/ 2 h 8"/>
                  <a:gd name="T6" fmla="*/ 0 w 3"/>
                  <a:gd name="T7" fmla="*/ 3 h 8"/>
                  <a:gd name="T8" fmla="*/ 0 w 3"/>
                  <a:gd name="T9" fmla="*/ 6 h 8"/>
                  <a:gd name="T10" fmla="*/ 1 w 3"/>
                  <a:gd name="T11" fmla="*/ 8 h 8"/>
                  <a:gd name="T12" fmla="*/ 1 w 3"/>
                  <a:gd name="T13" fmla="*/ 8 h 8"/>
                  <a:gd name="T14" fmla="*/ 1 w 3"/>
                  <a:gd name="T15" fmla="*/ 8 h 8"/>
                  <a:gd name="T16" fmla="*/ 1 w 3"/>
                  <a:gd name="T17" fmla="*/ 8 h 8"/>
                  <a:gd name="T18" fmla="*/ 2 w 3"/>
                  <a:gd name="T19" fmla="*/ 8 h 8"/>
                  <a:gd name="T20" fmla="*/ 2 w 3"/>
                  <a:gd name="T21" fmla="*/ 3 h 8"/>
                  <a:gd name="T22" fmla="*/ 3 w 3"/>
                  <a:gd name="T23" fmla="*/ 3 h 8"/>
                  <a:gd name="T24" fmla="*/ 2 w 3"/>
                  <a:gd name="T25" fmla="*/ 2 h 8"/>
                  <a:gd name="T26" fmla="*/ 1 w 3"/>
                  <a:gd name="T27" fmla="*/ 5 h 8"/>
                  <a:gd name="T28" fmla="*/ 0 w 3"/>
                  <a:gd name="T29" fmla="*/ 5 h 8"/>
                  <a:gd name="T30" fmla="*/ 0 w 3"/>
                  <a:gd name="T31" fmla="*/ 4 h 8"/>
                  <a:gd name="T32" fmla="*/ 1 w 3"/>
                  <a:gd name="T33" fmla="*/ 4 h 8"/>
                  <a:gd name="T34" fmla="*/ 1 w 3"/>
                  <a:gd name="T3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8">
                    <a:moveTo>
                      <a:pt x="2" y="2"/>
                    </a:moveTo>
                    <a:cubicBezTo>
                      <a:pt x="0" y="0"/>
                      <a:pt x="0" y="0"/>
                      <a:pt x="0" y="0"/>
                    </a:cubicBezTo>
                    <a:cubicBezTo>
                      <a:pt x="0" y="2"/>
                      <a:pt x="0" y="2"/>
                      <a:pt x="0" y="2"/>
                    </a:cubicBezTo>
                    <a:cubicBezTo>
                      <a:pt x="0" y="3"/>
                      <a:pt x="0" y="3"/>
                      <a:pt x="0" y="3"/>
                    </a:cubicBezTo>
                    <a:cubicBezTo>
                      <a:pt x="0" y="6"/>
                      <a:pt x="0" y="6"/>
                      <a:pt x="0" y="6"/>
                    </a:cubicBezTo>
                    <a:cubicBezTo>
                      <a:pt x="0" y="7"/>
                      <a:pt x="1" y="7"/>
                      <a:pt x="1" y="8"/>
                    </a:cubicBezTo>
                    <a:cubicBezTo>
                      <a:pt x="1" y="8"/>
                      <a:pt x="1" y="8"/>
                      <a:pt x="1" y="8"/>
                    </a:cubicBezTo>
                    <a:cubicBezTo>
                      <a:pt x="1" y="8"/>
                      <a:pt x="1" y="8"/>
                      <a:pt x="1" y="8"/>
                    </a:cubicBezTo>
                    <a:cubicBezTo>
                      <a:pt x="1" y="8"/>
                      <a:pt x="1" y="8"/>
                      <a:pt x="1" y="8"/>
                    </a:cubicBezTo>
                    <a:cubicBezTo>
                      <a:pt x="2" y="8"/>
                      <a:pt x="2" y="8"/>
                      <a:pt x="2" y="8"/>
                    </a:cubicBezTo>
                    <a:cubicBezTo>
                      <a:pt x="2" y="3"/>
                      <a:pt x="2" y="3"/>
                      <a:pt x="2" y="3"/>
                    </a:cubicBezTo>
                    <a:cubicBezTo>
                      <a:pt x="3" y="3"/>
                      <a:pt x="3" y="3"/>
                      <a:pt x="3" y="3"/>
                    </a:cubicBezTo>
                    <a:lnTo>
                      <a:pt x="2" y="2"/>
                    </a:lnTo>
                    <a:close/>
                    <a:moveTo>
                      <a:pt x="1" y="5"/>
                    </a:moveTo>
                    <a:cubicBezTo>
                      <a:pt x="0" y="5"/>
                      <a:pt x="0" y="5"/>
                      <a:pt x="0" y="5"/>
                    </a:cubicBezTo>
                    <a:cubicBezTo>
                      <a:pt x="0" y="4"/>
                      <a:pt x="0" y="4"/>
                      <a:pt x="0" y="4"/>
                    </a:cubicBezTo>
                    <a:cubicBezTo>
                      <a:pt x="1" y="4"/>
                      <a:pt x="1" y="4"/>
                      <a:pt x="1" y="4"/>
                    </a:cubicBezTo>
                    <a:lnTo>
                      <a:pt x="1" y="5"/>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0166"/>
              <p:cNvSpPr/>
              <p:nvPr/>
            </p:nvSpPr>
            <p:spPr bwMode="auto">
              <a:xfrm>
                <a:off x="3846" y="2017"/>
                <a:ext cx="112" cy="136"/>
              </a:xfrm>
              <a:custGeom>
                <a:avLst/>
                <a:gdLst>
                  <a:gd name="T0" fmla="*/ 9 w 9"/>
                  <a:gd name="T1" fmla="*/ 9 h 11"/>
                  <a:gd name="T2" fmla="*/ 9 w 9"/>
                  <a:gd name="T3" fmla="*/ 8 h 11"/>
                  <a:gd name="T4" fmla="*/ 8 w 9"/>
                  <a:gd name="T5" fmla="*/ 7 h 11"/>
                  <a:gd name="T6" fmla="*/ 8 w 9"/>
                  <a:gd name="T7" fmla="*/ 7 h 11"/>
                  <a:gd name="T8" fmla="*/ 7 w 9"/>
                  <a:gd name="T9" fmla="*/ 7 h 11"/>
                  <a:gd name="T10" fmla="*/ 6 w 9"/>
                  <a:gd name="T11" fmla="*/ 6 h 11"/>
                  <a:gd name="T12" fmla="*/ 6 w 9"/>
                  <a:gd name="T13" fmla="*/ 5 h 11"/>
                  <a:gd name="T14" fmla="*/ 6 w 9"/>
                  <a:gd name="T15" fmla="*/ 5 h 11"/>
                  <a:gd name="T16" fmla="*/ 6 w 9"/>
                  <a:gd name="T17" fmla="*/ 5 h 11"/>
                  <a:gd name="T18" fmla="*/ 6 w 9"/>
                  <a:gd name="T19" fmla="*/ 5 h 11"/>
                  <a:gd name="T20" fmla="*/ 7 w 9"/>
                  <a:gd name="T21" fmla="*/ 4 h 11"/>
                  <a:gd name="T22" fmla="*/ 7 w 9"/>
                  <a:gd name="T23" fmla="*/ 3 h 11"/>
                  <a:gd name="T24" fmla="*/ 7 w 9"/>
                  <a:gd name="T25" fmla="*/ 3 h 11"/>
                  <a:gd name="T26" fmla="*/ 7 w 9"/>
                  <a:gd name="T27" fmla="*/ 3 h 11"/>
                  <a:gd name="T28" fmla="*/ 7 w 9"/>
                  <a:gd name="T29" fmla="*/ 3 h 11"/>
                  <a:gd name="T30" fmla="*/ 7 w 9"/>
                  <a:gd name="T31" fmla="*/ 3 h 11"/>
                  <a:gd name="T32" fmla="*/ 7 w 9"/>
                  <a:gd name="T33" fmla="*/ 2 h 11"/>
                  <a:gd name="T34" fmla="*/ 7 w 9"/>
                  <a:gd name="T35" fmla="*/ 2 h 11"/>
                  <a:gd name="T36" fmla="*/ 7 w 9"/>
                  <a:gd name="T37" fmla="*/ 1 h 11"/>
                  <a:gd name="T38" fmla="*/ 7 w 9"/>
                  <a:gd name="T39" fmla="*/ 1 h 11"/>
                  <a:gd name="T40" fmla="*/ 7 w 9"/>
                  <a:gd name="T41" fmla="*/ 1 h 11"/>
                  <a:gd name="T42" fmla="*/ 6 w 9"/>
                  <a:gd name="T43" fmla="*/ 1 h 11"/>
                  <a:gd name="T44" fmla="*/ 6 w 9"/>
                  <a:gd name="T45" fmla="*/ 1 h 11"/>
                  <a:gd name="T46" fmla="*/ 6 w 9"/>
                  <a:gd name="T47" fmla="*/ 1 h 11"/>
                  <a:gd name="T48" fmla="*/ 6 w 9"/>
                  <a:gd name="T49" fmla="*/ 0 h 11"/>
                  <a:gd name="T50" fmla="*/ 5 w 9"/>
                  <a:gd name="T51" fmla="*/ 0 h 11"/>
                  <a:gd name="T52" fmla="*/ 5 w 9"/>
                  <a:gd name="T53" fmla="*/ 0 h 11"/>
                  <a:gd name="T54" fmla="*/ 5 w 9"/>
                  <a:gd name="T55" fmla="*/ 0 h 11"/>
                  <a:gd name="T56" fmla="*/ 5 w 9"/>
                  <a:gd name="T57" fmla="*/ 0 h 11"/>
                  <a:gd name="T58" fmla="*/ 4 w 9"/>
                  <a:gd name="T59" fmla="*/ 0 h 11"/>
                  <a:gd name="T60" fmla="*/ 3 w 9"/>
                  <a:gd name="T61" fmla="*/ 0 h 11"/>
                  <a:gd name="T62" fmla="*/ 3 w 9"/>
                  <a:gd name="T63" fmla="*/ 2 h 11"/>
                  <a:gd name="T64" fmla="*/ 3 w 9"/>
                  <a:gd name="T65" fmla="*/ 3 h 11"/>
                  <a:gd name="T66" fmla="*/ 3 w 9"/>
                  <a:gd name="T67" fmla="*/ 3 h 11"/>
                  <a:gd name="T68" fmla="*/ 3 w 9"/>
                  <a:gd name="T69" fmla="*/ 3 h 11"/>
                  <a:gd name="T70" fmla="*/ 3 w 9"/>
                  <a:gd name="T71" fmla="*/ 4 h 11"/>
                  <a:gd name="T72" fmla="*/ 3 w 9"/>
                  <a:gd name="T73" fmla="*/ 4 h 11"/>
                  <a:gd name="T74" fmla="*/ 3 w 9"/>
                  <a:gd name="T75" fmla="*/ 4 h 11"/>
                  <a:gd name="T76" fmla="*/ 3 w 9"/>
                  <a:gd name="T77" fmla="*/ 5 h 11"/>
                  <a:gd name="T78" fmla="*/ 4 w 9"/>
                  <a:gd name="T79" fmla="*/ 5 h 11"/>
                  <a:gd name="T80" fmla="*/ 4 w 9"/>
                  <a:gd name="T81" fmla="*/ 5 h 11"/>
                  <a:gd name="T82" fmla="*/ 4 w 9"/>
                  <a:gd name="T83" fmla="*/ 6 h 11"/>
                  <a:gd name="T84" fmla="*/ 4 w 9"/>
                  <a:gd name="T85" fmla="*/ 6 h 11"/>
                  <a:gd name="T86" fmla="*/ 2 w 9"/>
                  <a:gd name="T87" fmla="*/ 7 h 11"/>
                  <a:gd name="T88" fmla="*/ 1 w 9"/>
                  <a:gd name="T89" fmla="*/ 8 h 11"/>
                  <a:gd name="T90" fmla="*/ 0 w 9"/>
                  <a:gd name="T91" fmla="*/ 9 h 11"/>
                  <a:gd name="T92" fmla="*/ 0 w 9"/>
                  <a:gd name="T93" fmla="*/ 9 h 11"/>
                  <a:gd name="T94" fmla="*/ 0 w 9"/>
                  <a:gd name="T95" fmla="*/ 9 h 11"/>
                  <a:gd name="T96" fmla="*/ 0 w 9"/>
                  <a:gd name="T97" fmla="*/ 9 h 11"/>
                  <a:gd name="T98" fmla="*/ 5 w 9"/>
                  <a:gd name="T99" fmla="*/ 11 h 11"/>
                  <a:gd name="T100" fmla="*/ 8 w 9"/>
                  <a:gd name="T101" fmla="*/ 10 h 11"/>
                  <a:gd name="T102" fmla="*/ 8 w 9"/>
                  <a:gd name="T103" fmla="*/ 10 h 11"/>
                  <a:gd name="T104" fmla="*/ 8 w 9"/>
                  <a:gd name="T105" fmla="*/ 10 h 11"/>
                  <a:gd name="T106" fmla="*/ 9 w 9"/>
                  <a:gd name="T107" fmla="*/ 9 h 11"/>
                  <a:gd name="T108" fmla="*/ 9 w 9"/>
                  <a:gd name="T109" fmla="*/ 9 h 11"/>
                  <a:gd name="T110" fmla="*/ 9 w 9"/>
                  <a:gd name="T111" fmla="*/ 9 h 11"/>
                  <a:gd name="T112" fmla="*/ 9 w 9"/>
                  <a:gd name="T113"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 h="11">
                    <a:moveTo>
                      <a:pt x="9" y="9"/>
                    </a:moveTo>
                    <a:cubicBezTo>
                      <a:pt x="9" y="8"/>
                      <a:pt x="9" y="8"/>
                      <a:pt x="9" y="8"/>
                    </a:cubicBezTo>
                    <a:cubicBezTo>
                      <a:pt x="9" y="7"/>
                      <a:pt x="8" y="7"/>
                      <a:pt x="8" y="7"/>
                    </a:cubicBezTo>
                    <a:cubicBezTo>
                      <a:pt x="8" y="7"/>
                      <a:pt x="8" y="7"/>
                      <a:pt x="8" y="7"/>
                    </a:cubicBezTo>
                    <a:cubicBezTo>
                      <a:pt x="7" y="7"/>
                      <a:pt x="7" y="7"/>
                      <a:pt x="7" y="7"/>
                    </a:cubicBezTo>
                    <a:cubicBezTo>
                      <a:pt x="7" y="7"/>
                      <a:pt x="6" y="7"/>
                      <a:pt x="6" y="6"/>
                    </a:cubicBezTo>
                    <a:cubicBezTo>
                      <a:pt x="6" y="6"/>
                      <a:pt x="6" y="6"/>
                      <a:pt x="6" y="5"/>
                    </a:cubicBezTo>
                    <a:cubicBezTo>
                      <a:pt x="6" y="5"/>
                      <a:pt x="6" y="5"/>
                      <a:pt x="6" y="5"/>
                    </a:cubicBezTo>
                    <a:cubicBezTo>
                      <a:pt x="6" y="5"/>
                      <a:pt x="6" y="5"/>
                      <a:pt x="6" y="5"/>
                    </a:cubicBezTo>
                    <a:cubicBezTo>
                      <a:pt x="6" y="5"/>
                      <a:pt x="6" y="5"/>
                      <a:pt x="6" y="5"/>
                    </a:cubicBezTo>
                    <a:cubicBezTo>
                      <a:pt x="7" y="4"/>
                      <a:pt x="7" y="4"/>
                      <a:pt x="7"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7" y="2"/>
                      <a:pt x="7" y="2"/>
                    </a:cubicBezTo>
                    <a:cubicBezTo>
                      <a:pt x="7" y="2"/>
                      <a:pt x="7" y="2"/>
                      <a:pt x="7" y="2"/>
                    </a:cubicBezTo>
                    <a:cubicBezTo>
                      <a:pt x="7" y="1"/>
                      <a:pt x="7" y="1"/>
                      <a:pt x="7" y="1"/>
                    </a:cubicBezTo>
                    <a:cubicBezTo>
                      <a:pt x="7" y="1"/>
                      <a:pt x="7" y="1"/>
                      <a:pt x="7" y="1"/>
                    </a:cubicBezTo>
                    <a:cubicBezTo>
                      <a:pt x="7" y="1"/>
                      <a:pt x="7" y="1"/>
                      <a:pt x="7" y="1"/>
                    </a:cubicBezTo>
                    <a:cubicBezTo>
                      <a:pt x="7" y="1"/>
                      <a:pt x="6" y="1"/>
                      <a:pt x="6" y="1"/>
                    </a:cubicBezTo>
                    <a:cubicBezTo>
                      <a:pt x="6" y="1"/>
                      <a:pt x="6" y="1"/>
                      <a:pt x="6" y="1"/>
                    </a:cubicBezTo>
                    <a:cubicBezTo>
                      <a:pt x="6" y="1"/>
                      <a:pt x="6" y="1"/>
                      <a:pt x="6" y="1"/>
                    </a:cubicBezTo>
                    <a:cubicBezTo>
                      <a:pt x="6" y="1"/>
                      <a:pt x="6" y="0"/>
                      <a:pt x="6" y="0"/>
                    </a:cubicBezTo>
                    <a:cubicBezTo>
                      <a:pt x="5" y="0"/>
                      <a:pt x="5" y="0"/>
                      <a:pt x="5" y="0"/>
                    </a:cubicBezTo>
                    <a:cubicBezTo>
                      <a:pt x="5" y="0"/>
                      <a:pt x="5" y="0"/>
                      <a:pt x="5" y="0"/>
                    </a:cubicBezTo>
                    <a:cubicBezTo>
                      <a:pt x="5" y="0"/>
                      <a:pt x="5" y="0"/>
                      <a:pt x="5" y="0"/>
                    </a:cubicBezTo>
                    <a:cubicBezTo>
                      <a:pt x="5" y="0"/>
                      <a:pt x="5" y="0"/>
                      <a:pt x="5" y="0"/>
                    </a:cubicBezTo>
                    <a:cubicBezTo>
                      <a:pt x="5" y="0"/>
                      <a:pt x="4" y="0"/>
                      <a:pt x="4" y="0"/>
                    </a:cubicBezTo>
                    <a:cubicBezTo>
                      <a:pt x="4" y="0"/>
                      <a:pt x="4" y="0"/>
                      <a:pt x="3" y="0"/>
                    </a:cubicBezTo>
                    <a:cubicBezTo>
                      <a:pt x="3" y="1"/>
                      <a:pt x="3" y="1"/>
                      <a:pt x="3" y="2"/>
                    </a:cubicBezTo>
                    <a:cubicBezTo>
                      <a:pt x="3" y="2"/>
                      <a:pt x="3" y="3"/>
                      <a:pt x="3" y="3"/>
                    </a:cubicBezTo>
                    <a:cubicBezTo>
                      <a:pt x="3" y="3"/>
                      <a:pt x="3" y="3"/>
                      <a:pt x="3" y="3"/>
                    </a:cubicBezTo>
                    <a:cubicBezTo>
                      <a:pt x="3" y="3"/>
                      <a:pt x="3" y="3"/>
                      <a:pt x="3" y="3"/>
                    </a:cubicBezTo>
                    <a:cubicBezTo>
                      <a:pt x="2" y="3"/>
                      <a:pt x="2" y="3"/>
                      <a:pt x="3" y="4"/>
                    </a:cubicBezTo>
                    <a:cubicBezTo>
                      <a:pt x="3" y="4"/>
                      <a:pt x="3" y="4"/>
                      <a:pt x="3" y="4"/>
                    </a:cubicBezTo>
                    <a:cubicBezTo>
                      <a:pt x="3" y="4"/>
                      <a:pt x="3" y="4"/>
                      <a:pt x="3" y="4"/>
                    </a:cubicBezTo>
                    <a:cubicBezTo>
                      <a:pt x="3" y="4"/>
                      <a:pt x="3" y="5"/>
                      <a:pt x="3" y="5"/>
                    </a:cubicBezTo>
                    <a:cubicBezTo>
                      <a:pt x="3" y="5"/>
                      <a:pt x="4" y="5"/>
                      <a:pt x="4" y="5"/>
                    </a:cubicBezTo>
                    <a:cubicBezTo>
                      <a:pt x="4" y="5"/>
                      <a:pt x="4" y="5"/>
                      <a:pt x="4" y="5"/>
                    </a:cubicBezTo>
                    <a:cubicBezTo>
                      <a:pt x="4" y="6"/>
                      <a:pt x="4" y="6"/>
                      <a:pt x="4" y="6"/>
                    </a:cubicBezTo>
                    <a:cubicBezTo>
                      <a:pt x="4" y="6"/>
                      <a:pt x="4" y="6"/>
                      <a:pt x="4" y="6"/>
                    </a:cubicBezTo>
                    <a:cubicBezTo>
                      <a:pt x="3" y="7"/>
                      <a:pt x="3" y="7"/>
                      <a:pt x="2" y="7"/>
                    </a:cubicBezTo>
                    <a:cubicBezTo>
                      <a:pt x="1" y="7"/>
                      <a:pt x="1" y="7"/>
                      <a:pt x="1" y="8"/>
                    </a:cubicBezTo>
                    <a:cubicBezTo>
                      <a:pt x="0" y="8"/>
                      <a:pt x="0" y="8"/>
                      <a:pt x="0" y="9"/>
                    </a:cubicBezTo>
                    <a:cubicBezTo>
                      <a:pt x="0" y="9"/>
                      <a:pt x="0" y="9"/>
                      <a:pt x="0" y="9"/>
                    </a:cubicBezTo>
                    <a:cubicBezTo>
                      <a:pt x="0" y="9"/>
                      <a:pt x="0" y="9"/>
                      <a:pt x="0" y="9"/>
                    </a:cubicBezTo>
                    <a:cubicBezTo>
                      <a:pt x="0" y="9"/>
                      <a:pt x="0" y="9"/>
                      <a:pt x="0" y="9"/>
                    </a:cubicBezTo>
                    <a:cubicBezTo>
                      <a:pt x="0" y="10"/>
                      <a:pt x="2" y="11"/>
                      <a:pt x="5" y="11"/>
                    </a:cubicBezTo>
                    <a:cubicBezTo>
                      <a:pt x="6" y="11"/>
                      <a:pt x="7" y="11"/>
                      <a:pt x="8" y="10"/>
                    </a:cubicBezTo>
                    <a:cubicBezTo>
                      <a:pt x="8" y="10"/>
                      <a:pt x="8" y="10"/>
                      <a:pt x="8" y="10"/>
                    </a:cubicBezTo>
                    <a:cubicBezTo>
                      <a:pt x="8" y="10"/>
                      <a:pt x="8" y="10"/>
                      <a:pt x="8" y="10"/>
                    </a:cubicBezTo>
                    <a:cubicBezTo>
                      <a:pt x="9" y="10"/>
                      <a:pt x="9" y="10"/>
                      <a:pt x="9" y="9"/>
                    </a:cubicBezTo>
                    <a:cubicBezTo>
                      <a:pt x="9" y="9"/>
                      <a:pt x="9" y="9"/>
                      <a:pt x="9" y="9"/>
                    </a:cubicBezTo>
                    <a:cubicBezTo>
                      <a:pt x="9" y="9"/>
                      <a:pt x="9" y="9"/>
                      <a:pt x="9" y="9"/>
                    </a:cubicBezTo>
                    <a:cubicBezTo>
                      <a:pt x="9" y="9"/>
                      <a:pt x="9" y="9"/>
                      <a:pt x="9" y="9"/>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167"/>
              <p:cNvSpPr/>
              <p:nvPr/>
            </p:nvSpPr>
            <p:spPr bwMode="auto">
              <a:xfrm>
                <a:off x="3846" y="2030"/>
                <a:ext cx="62" cy="123"/>
              </a:xfrm>
              <a:custGeom>
                <a:avLst/>
                <a:gdLst>
                  <a:gd name="T0" fmla="*/ 5 w 5"/>
                  <a:gd name="T1" fmla="*/ 5 h 10"/>
                  <a:gd name="T2" fmla="*/ 3 w 5"/>
                  <a:gd name="T3" fmla="*/ 0 h 10"/>
                  <a:gd name="T4" fmla="*/ 3 w 5"/>
                  <a:gd name="T5" fmla="*/ 2 h 10"/>
                  <a:gd name="T6" fmla="*/ 2 w 5"/>
                  <a:gd name="T7" fmla="*/ 3 h 10"/>
                  <a:gd name="T8" fmla="*/ 3 w 5"/>
                  <a:gd name="T9" fmla="*/ 3 h 10"/>
                  <a:gd name="T10" fmla="*/ 4 w 5"/>
                  <a:gd name="T11" fmla="*/ 4 h 10"/>
                  <a:gd name="T12" fmla="*/ 4 w 5"/>
                  <a:gd name="T13" fmla="*/ 4 h 10"/>
                  <a:gd name="T14" fmla="*/ 4 w 5"/>
                  <a:gd name="T15" fmla="*/ 5 h 10"/>
                  <a:gd name="T16" fmla="*/ 4 w 5"/>
                  <a:gd name="T17" fmla="*/ 6 h 10"/>
                  <a:gd name="T18" fmla="*/ 0 w 5"/>
                  <a:gd name="T19" fmla="*/ 7 h 10"/>
                  <a:gd name="T20" fmla="*/ 0 w 5"/>
                  <a:gd name="T21" fmla="*/ 9 h 10"/>
                  <a:gd name="T22" fmla="*/ 0 w 5"/>
                  <a:gd name="T23" fmla="*/ 9 h 10"/>
                  <a:gd name="T24" fmla="*/ 0 w 5"/>
                  <a:gd name="T25" fmla="*/ 9 h 10"/>
                  <a:gd name="T26" fmla="*/ 3 w 5"/>
                  <a:gd name="T27" fmla="*/ 10 h 10"/>
                  <a:gd name="T28" fmla="*/ 5 w 5"/>
                  <a:gd name="T2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0">
                    <a:moveTo>
                      <a:pt x="5" y="5"/>
                    </a:moveTo>
                    <a:cubicBezTo>
                      <a:pt x="5" y="2"/>
                      <a:pt x="4" y="0"/>
                      <a:pt x="3" y="0"/>
                    </a:cubicBezTo>
                    <a:cubicBezTo>
                      <a:pt x="3" y="0"/>
                      <a:pt x="3" y="1"/>
                      <a:pt x="3" y="2"/>
                    </a:cubicBezTo>
                    <a:cubicBezTo>
                      <a:pt x="2" y="2"/>
                      <a:pt x="2" y="2"/>
                      <a:pt x="2" y="3"/>
                    </a:cubicBezTo>
                    <a:cubicBezTo>
                      <a:pt x="3" y="3"/>
                      <a:pt x="3" y="3"/>
                      <a:pt x="3" y="3"/>
                    </a:cubicBezTo>
                    <a:cubicBezTo>
                      <a:pt x="3" y="4"/>
                      <a:pt x="3" y="4"/>
                      <a:pt x="4" y="4"/>
                    </a:cubicBezTo>
                    <a:cubicBezTo>
                      <a:pt x="4" y="4"/>
                      <a:pt x="4" y="4"/>
                      <a:pt x="4" y="4"/>
                    </a:cubicBezTo>
                    <a:cubicBezTo>
                      <a:pt x="4" y="5"/>
                      <a:pt x="4" y="5"/>
                      <a:pt x="4" y="5"/>
                    </a:cubicBezTo>
                    <a:cubicBezTo>
                      <a:pt x="4" y="5"/>
                      <a:pt x="4" y="6"/>
                      <a:pt x="4" y="6"/>
                    </a:cubicBezTo>
                    <a:cubicBezTo>
                      <a:pt x="3" y="6"/>
                      <a:pt x="1" y="6"/>
                      <a:pt x="0" y="7"/>
                    </a:cubicBezTo>
                    <a:cubicBezTo>
                      <a:pt x="0" y="8"/>
                      <a:pt x="0" y="8"/>
                      <a:pt x="0" y="9"/>
                    </a:cubicBezTo>
                    <a:cubicBezTo>
                      <a:pt x="0" y="9"/>
                      <a:pt x="0" y="9"/>
                      <a:pt x="0" y="9"/>
                    </a:cubicBezTo>
                    <a:cubicBezTo>
                      <a:pt x="0" y="9"/>
                      <a:pt x="0" y="9"/>
                      <a:pt x="0" y="9"/>
                    </a:cubicBezTo>
                    <a:cubicBezTo>
                      <a:pt x="0" y="9"/>
                      <a:pt x="1" y="10"/>
                      <a:pt x="3" y="10"/>
                    </a:cubicBezTo>
                    <a:cubicBezTo>
                      <a:pt x="4" y="10"/>
                      <a:pt x="5" y="7"/>
                      <a:pt x="5"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0168"/>
              <p:cNvSpPr/>
              <p:nvPr/>
            </p:nvSpPr>
            <p:spPr bwMode="auto">
              <a:xfrm>
                <a:off x="3983" y="2116"/>
                <a:ext cx="61" cy="62"/>
              </a:xfrm>
              <a:custGeom>
                <a:avLst/>
                <a:gdLst>
                  <a:gd name="T0" fmla="*/ 5 w 5"/>
                  <a:gd name="T1" fmla="*/ 3 h 5"/>
                  <a:gd name="T2" fmla="*/ 2 w 5"/>
                  <a:gd name="T3" fmla="*/ 0 h 5"/>
                  <a:gd name="T4" fmla="*/ 2 w 5"/>
                  <a:gd name="T5" fmla="*/ 0 h 5"/>
                  <a:gd name="T6" fmla="*/ 1 w 5"/>
                  <a:gd name="T7" fmla="*/ 1 h 5"/>
                  <a:gd name="T8" fmla="*/ 1 w 5"/>
                  <a:gd name="T9" fmla="*/ 1 h 5"/>
                  <a:gd name="T10" fmla="*/ 1 w 5"/>
                  <a:gd name="T11" fmla="*/ 2 h 5"/>
                  <a:gd name="T12" fmla="*/ 1 w 5"/>
                  <a:gd name="T13" fmla="*/ 2 h 5"/>
                  <a:gd name="T14" fmla="*/ 4 w 5"/>
                  <a:gd name="T15" fmla="*/ 5 h 5"/>
                  <a:gd name="T16" fmla="*/ 4 w 5"/>
                  <a:gd name="T17" fmla="*/ 5 h 5"/>
                  <a:gd name="T18" fmla="*/ 5 w 5"/>
                  <a:gd name="T19" fmla="*/ 4 h 5"/>
                  <a:gd name="T20" fmla="*/ 5 w 5"/>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5">
                    <a:moveTo>
                      <a:pt x="5" y="3"/>
                    </a:moveTo>
                    <a:cubicBezTo>
                      <a:pt x="2" y="0"/>
                      <a:pt x="2" y="0"/>
                      <a:pt x="2" y="0"/>
                    </a:cubicBezTo>
                    <a:cubicBezTo>
                      <a:pt x="2" y="0"/>
                      <a:pt x="2" y="0"/>
                      <a:pt x="2" y="0"/>
                    </a:cubicBezTo>
                    <a:cubicBezTo>
                      <a:pt x="2" y="0"/>
                      <a:pt x="2" y="0"/>
                      <a:pt x="1" y="1"/>
                    </a:cubicBezTo>
                    <a:cubicBezTo>
                      <a:pt x="1" y="1"/>
                      <a:pt x="1" y="1"/>
                      <a:pt x="1" y="1"/>
                    </a:cubicBezTo>
                    <a:cubicBezTo>
                      <a:pt x="1" y="1"/>
                      <a:pt x="0" y="2"/>
                      <a:pt x="1" y="2"/>
                    </a:cubicBezTo>
                    <a:cubicBezTo>
                      <a:pt x="1" y="2"/>
                      <a:pt x="1" y="2"/>
                      <a:pt x="1" y="2"/>
                    </a:cubicBezTo>
                    <a:cubicBezTo>
                      <a:pt x="4" y="5"/>
                      <a:pt x="4" y="5"/>
                      <a:pt x="4" y="5"/>
                    </a:cubicBezTo>
                    <a:cubicBezTo>
                      <a:pt x="4" y="5"/>
                      <a:pt x="4" y="5"/>
                      <a:pt x="4" y="5"/>
                    </a:cubicBezTo>
                    <a:cubicBezTo>
                      <a:pt x="5" y="4"/>
                      <a:pt x="5" y="4"/>
                      <a:pt x="5" y="4"/>
                    </a:cubicBezTo>
                    <a:cubicBezTo>
                      <a:pt x="5" y="4"/>
                      <a:pt x="5" y="3"/>
                      <a:pt x="5" y="3"/>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0169"/>
              <p:cNvSpPr>
                <a:spLocks noEditPoints="1"/>
              </p:cNvSpPr>
              <p:nvPr/>
            </p:nvSpPr>
            <p:spPr bwMode="auto">
              <a:xfrm>
                <a:off x="3809" y="1943"/>
                <a:ext cx="223" cy="223"/>
              </a:xfrm>
              <a:custGeom>
                <a:avLst/>
                <a:gdLst>
                  <a:gd name="T0" fmla="*/ 15 w 18"/>
                  <a:gd name="T1" fmla="*/ 15 h 18"/>
                  <a:gd name="T2" fmla="*/ 15 w 18"/>
                  <a:gd name="T3" fmla="*/ 14 h 18"/>
                  <a:gd name="T4" fmla="*/ 16 w 18"/>
                  <a:gd name="T5" fmla="*/ 14 h 18"/>
                  <a:gd name="T6" fmla="*/ 17 w 18"/>
                  <a:gd name="T7" fmla="*/ 14 h 18"/>
                  <a:gd name="T8" fmla="*/ 18 w 18"/>
                  <a:gd name="T9" fmla="*/ 9 h 18"/>
                  <a:gd name="T10" fmla="*/ 9 w 18"/>
                  <a:gd name="T11" fmla="*/ 0 h 18"/>
                  <a:gd name="T12" fmla="*/ 0 w 18"/>
                  <a:gd name="T13" fmla="*/ 9 h 18"/>
                  <a:gd name="T14" fmla="*/ 9 w 18"/>
                  <a:gd name="T15" fmla="*/ 18 h 18"/>
                  <a:gd name="T16" fmla="*/ 15 w 18"/>
                  <a:gd name="T17" fmla="*/ 16 h 18"/>
                  <a:gd name="T18" fmla="*/ 14 w 18"/>
                  <a:gd name="T19" fmla="*/ 16 h 18"/>
                  <a:gd name="T20" fmla="*/ 15 w 18"/>
                  <a:gd name="T21" fmla="*/ 15 h 18"/>
                  <a:gd name="T22" fmla="*/ 9 w 18"/>
                  <a:gd name="T23" fmla="*/ 16 h 18"/>
                  <a:gd name="T24" fmla="*/ 2 w 18"/>
                  <a:gd name="T25" fmla="*/ 9 h 18"/>
                  <a:gd name="T26" fmla="*/ 9 w 18"/>
                  <a:gd name="T27" fmla="*/ 2 h 18"/>
                  <a:gd name="T28" fmla="*/ 16 w 18"/>
                  <a:gd name="T29" fmla="*/ 9 h 18"/>
                  <a:gd name="T30" fmla="*/ 9 w 18"/>
                  <a:gd name="T31"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8">
                    <a:moveTo>
                      <a:pt x="15" y="15"/>
                    </a:moveTo>
                    <a:cubicBezTo>
                      <a:pt x="15" y="14"/>
                      <a:pt x="15" y="14"/>
                      <a:pt x="15" y="14"/>
                    </a:cubicBezTo>
                    <a:cubicBezTo>
                      <a:pt x="16" y="14"/>
                      <a:pt x="16" y="14"/>
                      <a:pt x="16" y="14"/>
                    </a:cubicBezTo>
                    <a:cubicBezTo>
                      <a:pt x="17" y="14"/>
                      <a:pt x="17" y="14"/>
                      <a:pt x="17" y="14"/>
                    </a:cubicBezTo>
                    <a:cubicBezTo>
                      <a:pt x="18" y="13"/>
                      <a:pt x="18" y="11"/>
                      <a:pt x="18" y="9"/>
                    </a:cubicBezTo>
                    <a:cubicBezTo>
                      <a:pt x="18" y="4"/>
                      <a:pt x="14" y="0"/>
                      <a:pt x="9" y="0"/>
                    </a:cubicBezTo>
                    <a:cubicBezTo>
                      <a:pt x="4" y="0"/>
                      <a:pt x="0" y="4"/>
                      <a:pt x="0" y="9"/>
                    </a:cubicBezTo>
                    <a:cubicBezTo>
                      <a:pt x="0" y="14"/>
                      <a:pt x="4" y="18"/>
                      <a:pt x="9" y="18"/>
                    </a:cubicBezTo>
                    <a:cubicBezTo>
                      <a:pt x="11" y="18"/>
                      <a:pt x="13" y="18"/>
                      <a:pt x="15" y="16"/>
                    </a:cubicBezTo>
                    <a:cubicBezTo>
                      <a:pt x="14" y="16"/>
                      <a:pt x="14" y="16"/>
                      <a:pt x="14" y="16"/>
                    </a:cubicBezTo>
                    <a:cubicBezTo>
                      <a:pt x="14" y="16"/>
                      <a:pt x="14" y="15"/>
                      <a:pt x="15" y="15"/>
                    </a:cubicBezTo>
                    <a:close/>
                    <a:moveTo>
                      <a:pt x="9" y="16"/>
                    </a:moveTo>
                    <a:cubicBezTo>
                      <a:pt x="5" y="16"/>
                      <a:pt x="2" y="13"/>
                      <a:pt x="2" y="9"/>
                    </a:cubicBezTo>
                    <a:cubicBezTo>
                      <a:pt x="2" y="5"/>
                      <a:pt x="5" y="2"/>
                      <a:pt x="9" y="2"/>
                    </a:cubicBezTo>
                    <a:cubicBezTo>
                      <a:pt x="13" y="2"/>
                      <a:pt x="16" y="5"/>
                      <a:pt x="16" y="9"/>
                    </a:cubicBezTo>
                    <a:cubicBezTo>
                      <a:pt x="16" y="13"/>
                      <a:pt x="13" y="16"/>
                      <a:pt x="9" y="16"/>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5" name="矩形 54"/>
          <p:cNvSpPr/>
          <p:nvPr/>
        </p:nvSpPr>
        <p:spPr>
          <a:xfrm rot="5400000">
            <a:off x="5552930" y="4376074"/>
            <a:ext cx="1086138" cy="76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 11"/>
          <p:cNvGrpSpPr/>
          <p:nvPr/>
        </p:nvGrpSpPr>
        <p:grpSpPr>
          <a:xfrm>
            <a:off x="1081215" y="3583152"/>
            <a:ext cx="5052052" cy="999935"/>
            <a:chOff x="1081215" y="3583152"/>
            <a:chExt cx="5052052" cy="999935"/>
          </a:xfrm>
        </p:grpSpPr>
        <p:grpSp>
          <p:nvGrpSpPr>
            <p:cNvPr id="60" name="组合 50"/>
            <p:cNvGrpSpPr/>
            <p:nvPr/>
          </p:nvGrpSpPr>
          <p:grpSpPr>
            <a:xfrm>
              <a:off x="1081215" y="3583152"/>
              <a:ext cx="4976369" cy="999935"/>
              <a:chOff x="1081215" y="3580771"/>
              <a:chExt cx="4976369" cy="999935"/>
            </a:xfrm>
          </p:grpSpPr>
          <p:sp>
            <p:nvSpPr>
              <p:cNvPr id="61" name="对角圆角矩形 60"/>
              <p:cNvSpPr/>
              <p:nvPr userDrawn="1"/>
            </p:nvSpPr>
            <p:spPr>
              <a:xfrm>
                <a:off x="1941342" y="3870019"/>
                <a:ext cx="4116242" cy="710687"/>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泪滴形 45"/>
              <p:cNvSpPr/>
              <p:nvPr userDrawn="1"/>
            </p:nvSpPr>
            <p:spPr>
              <a:xfrm flipV="1">
                <a:off x="1081215" y="3580771"/>
                <a:ext cx="999935" cy="999935"/>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1987987" y="4008437"/>
              <a:ext cx="4145280" cy="460375"/>
            </a:xfrm>
            <a:prstGeom prst="rect">
              <a:avLst/>
            </a:prstGeom>
          </p:spPr>
          <p:txBody>
            <a:bodyPr wrap="none" anchor="ctr">
              <a:spAutoFit/>
            </a:bodyPr>
            <a:lstStyle/>
            <a:p>
              <a:pPr algn="ctr"/>
              <a:r>
                <a:rPr lang="zh-CN" altLang="en-US" sz="2400" dirty="0" smtClean="0">
                  <a:solidFill>
                    <a:schemeClr val="bg1"/>
                  </a:solidFill>
                </a:rPr>
                <a:t>掌握发货，退换货和处理技巧</a:t>
              </a:r>
              <a:endParaRPr lang="zh-CN" altLang="en-US" sz="2400" dirty="0">
                <a:solidFill>
                  <a:schemeClr val="bg1"/>
                </a:solidFill>
              </a:endParaRPr>
            </a:p>
          </p:txBody>
        </p:sp>
        <p:grpSp>
          <p:nvGrpSpPr>
            <p:cNvPr id="33" name="Group 30182"/>
            <p:cNvGrpSpPr>
              <a:grpSpLocks noChangeAspect="1"/>
            </p:cNvGrpSpPr>
            <p:nvPr/>
          </p:nvGrpSpPr>
          <p:grpSpPr bwMode="auto">
            <a:xfrm>
              <a:off x="1209675" y="3865791"/>
              <a:ext cx="719138" cy="576263"/>
              <a:chOff x="762" y="2418"/>
              <a:chExt cx="453" cy="363"/>
            </a:xfrm>
          </p:grpSpPr>
          <p:sp>
            <p:nvSpPr>
              <p:cNvPr id="34" name="AutoShape 30181"/>
              <p:cNvSpPr>
                <a:spLocks noChangeAspect="1" noChangeArrowheads="1" noTextEdit="1"/>
              </p:cNvSpPr>
              <p:nvPr/>
            </p:nvSpPr>
            <p:spPr bwMode="auto">
              <a:xfrm>
                <a:off x="762" y="2418"/>
                <a:ext cx="45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30183"/>
              <p:cNvSpPr/>
              <p:nvPr/>
            </p:nvSpPr>
            <p:spPr bwMode="auto">
              <a:xfrm>
                <a:off x="778" y="2401"/>
                <a:ext cx="219" cy="293"/>
              </a:xfrm>
              <a:custGeom>
                <a:avLst/>
                <a:gdLst>
                  <a:gd name="T0" fmla="*/ 9 w 13"/>
                  <a:gd name="T1" fmla="*/ 3 h 17"/>
                  <a:gd name="T2" fmla="*/ 11 w 13"/>
                  <a:gd name="T3" fmla="*/ 1 h 17"/>
                  <a:gd name="T4" fmla="*/ 10 w 13"/>
                  <a:gd name="T5" fmla="*/ 1 h 17"/>
                  <a:gd name="T6" fmla="*/ 8 w 13"/>
                  <a:gd name="T7" fmla="*/ 3 h 17"/>
                  <a:gd name="T8" fmla="*/ 8 w 13"/>
                  <a:gd name="T9" fmla="*/ 1 h 17"/>
                  <a:gd name="T10" fmla="*/ 7 w 13"/>
                  <a:gd name="T11" fmla="*/ 3 h 17"/>
                  <a:gd name="T12" fmla="*/ 7 w 13"/>
                  <a:gd name="T13" fmla="*/ 3 h 17"/>
                  <a:gd name="T14" fmla="*/ 5 w 13"/>
                  <a:gd name="T15" fmla="*/ 1 h 17"/>
                  <a:gd name="T16" fmla="*/ 5 w 13"/>
                  <a:gd name="T17" fmla="*/ 3 h 17"/>
                  <a:gd name="T18" fmla="*/ 3 w 13"/>
                  <a:gd name="T19" fmla="*/ 1 h 17"/>
                  <a:gd name="T20" fmla="*/ 1 w 13"/>
                  <a:gd name="T21" fmla="*/ 1 h 17"/>
                  <a:gd name="T22" fmla="*/ 4 w 13"/>
                  <a:gd name="T23" fmla="*/ 3 h 17"/>
                  <a:gd name="T24" fmla="*/ 6 w 13"/>
                  <a:gd name="T25" fmla="*/ 4 h 17"/>
                  <a:gd name="T26" fmla="*/ 7 w 13"/>
                  <a:gd name="T27" fmla="*/ 4 h 17"/>
                  <a:gd name="T28" fmla="*/ 7 w 13"/>
                  <a:gd name="T29" fmla="*/ 4 h 17"/>
                  <a:gd name="T30" fmla="*/ 6 w 13"/>
                  <a:gd name="T31" fmla="*/ 4 h 17"/>
                  <a:gd name="T32" fmla="*/ 6 w 13"/>
                  <a:gd name="T33" fmla="*/ 5 h 17"/>
                  <a:gd name="T34" fmla="*/ 7 w 13"/>
                  <a:gd name="T35" fmla="*/ 7 h 17"/>
                  <a:gd name="T36" fmla="*/ 5 w 13"/>
                  <a:gd name="T37" fmla="*/ 8 h 17"/>
                  <a:gd name="T38" fmla="*/ 2 w 13"/>
                  <a:gd name="T39" fmla="*/ 10 h 17"/>
                  <a:gd name="T40" fmla="*/ 1 w 13"/>
                  <a:gd name="T41" fmla="*/ 11 h 17"/>
                  <a:gd name="T42" fmla="*/ 2 w 13"/>
                  <a:gd name="T43" fmla="*/ 11 h 17"/>
                  <a:gd name="T44" fmla="*/ 1 w 13"/>
                  <a:gd name="T45" fmla="*/ 13 h 17"/>
                  <a:gd name="T46" fmla="*/ 0 w 13"/>
                  <a:gd name="T47" fmla="*/ 16 h 17"/>
                  <a:gd name="T48" fmla="*/ 0 w 13"/>
                  <a:gd name="T49" fmla="*/ 16 h 17"/>
                  <a:gd name="T50" fmla="*/ 0 w 13"/>
                  <a:gd name="T51" fmla="*/ 17 h 17"/>
                  <a:gd name="T52" fmla="*/ 0 w 13"/>
                  <a:gd name="T53" fmla="*/ 16 h 17"/>
                  <a:gd name="T54" fmla="*/ 2 w 13"/>
                  <a:gd name="T55" fmla="*/ 14 h 17"/>
                  <a:gd name="T56" fmla="*/ 8 w 13"/>
                  <a:gd name="T57" fmla="*/ 11 h 17"/>
                  <a:gd name="T58" fmla="*/ 11 w 13"/>
                  <a:gd name="T59" fmla="*/ 10 h 17"/>
                  <a:gd name="T60" fmla="*/ 9 w 13"/>
                  <a:gd name="T61" fmla="*/ 12 h 17"/>
                  <a:gd name="T62" fmla="*/ 8 w 13"/>
                  <a:gd name="T63" fmla="*/ 12 h 17"/>
                  <a:gd name="T64" fmla="*/ 9 w 13"/>
                  <a:gd name="T65" fmla="*/ 13 h 17"/>
                  <a:gd name="T66" fmla="*/ 11 w 13"/>
                  <a:gd name="T67" fmla="*/ 9 h 17"/>
                  <a:gd name="T68" fmla="*/ 10 w 13"/>
                  <a:gd name="T69" fmla="*/ 7 h 17"/>
                  <a:gd name="T70" fmla="*/ 9 w 13"/>
                  <a:gd name="T71" fmla="*/ 6 h 17"/>
                  <a:gd name="T72" fmla="*/ 10 w 13"/>
                  <a:gd name="T73" fmla="*/ 4 h 17"/>
                  <a:gd name="T74" fmla="*/ 10 w 13"/>
                  <a:gd name="T75" fmla="*/ 4 h 17"/>
                  <a:gd name="T76" fmla="*/ 9 w 13"/>
                  <a:gd name="T77" fmla="*/ 4 h 17"/>
                  <a:gd name="T78" fmla="*/ 8 w 13"/>
                  <a:gd name="T79" fmla="*/ 4 h 17"/>
                  <a:gd name="T80" fmla="*/ 7 w 13"/>
                  <a:gd name="T81" fmla="*/ 4 h 17"/>
                  <a:gd name="T82" fmla="*/ 7 w 13"/>
                  <a:gd name="T83" fmla="*/ 3 h 17"/>
                  <a:gd name="T84" fmla="*/ 8 w 13"/>
                  <a:gd name="T85"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 h="17">
                    <a:moveTo>
                      <a:pt x="8" y="3"/>
                    </a:moveTo>
                    <a:cubicBezTo>
                      <a:pt x="8" y="3"/>
                      <a:pt x="8" y="3"/>
                      <a:pt x="9" y="3"/>
                    </a:cubicBezTo>
                    <a:cubicBezTo>
                      <a:pt x="12" y="3"/>
                      <a:pt x="11" y="1"/>
                      <a:pt x="11" y="1"/>
                    </a:cubicBezTo>
                    <a:cubicBezTo>
                      <a:pt x="11" y="0"/>
                      <a:pt x="11" y="1"/>
                      <a:pt x="11" y="1"/>
                    </a:cubicBezTo>
                    <a:cubicBezTo>
                      <a:pt x="11" y="2"/>
                      <a:pt x="10" y="3"/>
                      <a:pt x="9" y="3"/>
                    </a:cubicBezTo>
                    <a:cubicBezTo>
                      <a:pt x="10" y="2"/>
                      <a:pt x="10" y="1"/>
                      <a:pt x="10" y="1"/>
                    </a:cubicBezTo>
                    <a:cubicBezTo>
                      <a:pt x="9" y="1"/>
                      <a:pt x="9" y="1"/>
                      <a:pt x="9" y="1"/>
                    </a:cubicBezTo>
                    <a:cubicBezTo>
                      <a:pt x="9" y="2"/>
                      <a:pt x="8" y="3"/>
                      <a:pt x="8" y="3"/>
                    </a:cubicBezTo>
                    <a:cubicBezTo>
                      <a:pt x="9" y="1"/>
                      <a:pt x="8" y="1"/>
                      <a:pt x="8" y="1"/>
                    </a:cubicBezTo>
                    <a:cubicBezTo>
                      <a:pt x="8" y="1"/>
                      <a:pt x="8" y="1"/>
                      <a:pt x="8" y="1"/>
                    </a:cubicBezTo>
                    <a:cubicBezTo>
                      <a:pt x="9" y="2"/>
                      <a:pt x="8" y="3"/>
                      <a:pt x="8" y="3"/>
                    </a:cubicBezTo>
                    <a:cubicBezTo>
                      <a:pt x="8" y="3"/>
                      <a:pt x="7" y="3"/>
                      <a:pt x="7" y="3"/>
                    </a:cubicBezTo>
                    <a:cubicBezTo>
                      <a:pt x="7" y="3"/>
                      <a:pt x="7" y="3"/>
                      <a:pt x="7" y="3"/>
                    </a:cubicBezTo>
                    <a:cubicBezTo>
                      <a:pt x="7" y="3"/>
                      <a:pt x="7" y="3"/>
                      <a:pt x="7" y="3"/>
                    </a:cubicBezTo>
                    <a:cubicBezTo>
                      <a:pt x="6" y="3"/>
                      <a:pt x="6" y="3"/>
                      <a:pt x="6" y="3"/>
                    </a:cubicBezTo>
                    <a:cubicBezTo>
                      <a:pt x="5" y="3"/>
                      <a:pt x="4" y="2"/>
                      <a:pt x="5" y="1"/>
                    </a:cubicBezTo>
                    <a:cubicBezTo>
                      <a:pt x="5" y="1"/>
                      <a:pt x="5" y="0"/>
                      <a:pt x="4" y="1"/>
                    </a:cubicBezTo>
                    <a:cubicBezTo>
                      <a:pt x="4" y="1"/>
                      <a:pt x="3" y="1"/>
                      <a:pt x="5" y="3"/>
                    </a:cubicBezTo>
                    <a:cubicBezTo>
                      <a:pt x="5" y="3"/>
                      <a:pt x="3" y="3"/>
                      <a:pt x="3" y="1"/>
                    </a:cubicBezTo>
                    <a:cubicBezTo>
                      <a:pt x="3" y="1"/>
                      <a:pt x="3" y="0"/>
                      <a:pt x="3" y="1"/>
                    </a:cubicBezTo>
                    <a:cubicBezTo>
                      <a:pt x="3" y="1"/>
                      <a:pt x="2" y="2"/>
                      <a:pt x="4" y="3"/>
                    </a:cubicBezTo>
                    <a:cubicBezTo>
                      <a:pt x="3" y="3"/>
                      <a:pt x="1" y="3"/>
                      <a:pt x="1" y="1"/>
                    </a:cubicBezTo>
                    <a:cubicBezTo>
                      <a:pt x="1" y="1"/>
                      <a:pt x="1" y="0"/>
                      <a:pt x="0" y="1"/>
                    </a:cubicBezTo>
                    <a:cubicBezTo>
                      <a:pt x="0" y="1"/>
                      <a:pt x="0" y="4"/>
                      <a:pt x="4" y="3"/>
                    </a:cubicBezTo>
                    <a:cubicBezTo>
                      <a:pt x="5" y="3"/>
                      <a:pt x="5" y="3"/>
                      <a:pt x="6" y="3"/>
                    </a:cubicBezTo>
                    <a:cubicBezTo>
                      <a:pt x="6" y="4"/>
                      <a:pt x="6" y="4"/>
                      <a:pt x="6" y="4"/>
                    </a:cubicBezTo>
                    <a:cubicBezTo>
                      <a:pt x="6" y="4"/>
                      <a:pt x="6" y="4"/>
                      <a:pt x="6" y="4"/>
                    </a:cubicBezTo>
                    <a:cubicBezTo>
                      <a:pt x="6" y="4"/>
                      <a:pt x="7" y="4"/>
                      <a:pt x="7" y="4"/>
                    </a:cubicBezTo>
                    <a:cubicBezTo>
                      <a:pt x="7" y="4"/>
                      <a:pt x="7" y="4"/>
                      <a:pt x="7" y="4"/>
                    </a:cubicBezTo>
                    <a:cubicBezTo>
                      <a:pt x="7" y="4"/>
                      <a:pt x="7" y="4"/>
                      <a:pt x="7" y="4"/>
                    </a:cubicBezTo>
                    <a:cubicBezTo>
                      <a:pt x="7" y="4"/>
                      <a:pt x="7" y="4"/>
                      <a:pt x="7" y="4"/>
                    </a:cubicBezTo>
                    <a:cubicBezTo>
                      <a:pt x="6" y="4"/>
                      <a:pt x="6" y="4"/>
                      <a:pt x="6" y="4"/>
                    </a:cubicBezTo>
                    <a:cubicBezTo>
                      <a:pt x="6" y="4"/>
                      <a:pt x="6" y="4"/>
                      <a:pt x="6" y="5"/>
                    </a:cubicBezTo>
                    <a:cubicBezTo>
                      <a:pt x="6" y="5"/>
                      <a:pt x="6" y="5"/>
                      <a:pt x="6" y="5"/>
                    </a:cubicBezTo>
                    <a:cubicBezTo>
                      <a:pt x="6" y="5"/>
                      <a:pt x="7" y="6"/>
                      <a:pt x="7" y="6"/>
                    </a:cubicBezTo>
                    <a:cubicBezTo>
                      <a:pt x="7" y="6"/>
                      <a:pt x="7" y="6"/>
                      <a:pt x="7" y="7"/>
                    </a:cubicBezTo>
                    <a:cubicBezTo>
                      <a:pt x="7" y="7"/>
                      <a:pt x="7" y="7"/>
                      <a:pt x="7" y="8"/>
                    </a:cubicBezTo>
                    <a:cubicBezTo>
                      <a:pt x="6" y="8"/>
                      <a:pt x="5" y="8"/>
                      <a:pt x="5" y="8"/>
                    </a:cubicBezTo>
                    <a:cubicBezTo>
                      <a:pt x="4" y="8"/>
                      <a:pt x="4" y="8"/>
                      <a:pt x="3" y="8"/>
                    </a:cubicBezTo>
                    <a:cubicBezTo>
                      <a:pt x="2" y="9"/>
                      <a:pt x="2" y="9"/>
                      <a:pt x="2" y="10"/>
                    </a:cubicBezTo>
                    <a:cubicBezTo>
                      <a:pt x="2" y="10"/>
                      <a:pt x="1" y="10"/>
                      <a:pt x="1" y="10"/>
                    </a:cubicBezTo>
                    <a:cubicBezTo>
                      <a:pt x="1" y="10"/>
                      <a:pt x="1" y="11"/>
                      <a:pt x="1" y="11"/>
                    </a:cubicBezTo>
                    <a:cubicBezTo>
                      <a:pt x="2" y="11"/>
                      <a:pt x="2" y="10"/>
                      <a:pt x="2" y="10"/>
                    </a:cubicBezTo>
                    <a:cubicBezTo>
                      <a:pt x="2" y="11"/>
                      <a:pt x="2" y="11"/>
                      <a:pt x="2" y="11"/>
                    </a:cubicBezTo>
                    <a:cubicBezTo>
                      <a:pt x="2" y="12"/>
                      <a:pt x="2" y="13"/>
                      <a:pt x="2" y="13"/>
                    </a:cubicBezTo>
                    <a:cubicBezTo>
                      <a:pt x="1" y="13"/>
                      <a:pt x="1" y="13"/>
                      <a:pt x="1" y="13"/>
                    </a:cubicBezTo>
                    <a:cubicBezTo>
                      <a:pt x="0" y="16"/>
                      <a:pt x="0" y="16"/>
                      <a:pt x="0" y="16"/>
                    </a:cubicBezTo>
                    <a:cubicBezTo>
                      <a:pt x="0" y="16"/>
                      <a:pt x="0" y="16"/>
                      <a:pt x="0" y="16"/>
                    </a:cubicBezTo>
                    <a:cubicBezTo>
                      <a:pt x="0" y="16"/>
                      <a:pt x="0" y="16"/>
                      <a:pt x="0" y="16"/>
                    </a:cubicBezTo>
                    <a:cubicBezTo>
                      <a:pt x="0" y="16"/>
                      <a:pt x="0" y="16"/>
                      <a:pt x="0" y="16"/>
                    </a:cubicBezTo>
                    <a:cubicBezTo>
                      <a:pt x="0" y="16"/>
                      <a:pt x="0" y="17"/>
                      <a:pt x="0" y="17"/>
                    </a:cubicBezTo>
                    <a:cubicBezTo>
                      <a:pt x="0" y="17"/>
                      <a:pt x="0" y="17"/>
                      <a:pt x="0" y="17"/>
                    </a:cubicBezTo>
                    <a:cubicBezTo>
                      <a:pt x="0" y="17"/>
                      <a:pt x="0" y="17"/>
                      <a:pt x="0" y="17"/>
                    </a:cubicBezTo>
                    <a:cubicBezTo>
                      <a:pt x="0" y="16"/>
                      <a:pt x="0" y="16"/>
                      <a:pt x="0" y="16"/>
                    </a:cubicBezTo>
                    <a:cubicBezTo>
                      <a:pt x="0" y="16"/>
                      <a:pt x="1" y="16"/>
                      <a:pt x="1" y="16"/>
                    </a:cubicBezTo>
                    <a:cubicBezTo>
                      <a:pt x="2" y="14"/>
                      <a:pt x="2" y="14"/>
                      <a:pt x="2" y="14"/>
                    </a:cubicBezTo>
                    <a:cubicBezTo>
                      <a:pt x="3" y="13"/>
                      <a:pt x="4" y="13"/>
                      <a:pt x="4" y="12"/>
                    </a:cubicBezTo>
                    <a:cubicBezTo>
                      <a:pt x="4" y="12"/>
                      <a:pt x="5" y="11"/>
                      <a:pt x="8" y="11"/>
                    </a:cubicBezTo>
                    <a:cubicBezTo>
                      <a:pt x="8" y="11"/>
                      <a:pt x="8" y="11"/>
                      <a:pt x="8" y="11"/>
                    </a:cubicBezTo>
                    <a:cubicBezTo>
                      <a:pt x="9" y="11"/>
                      <a:pt x="10" y="9"/>
                      <a:pt x="11" y="10"/>
                    </a:cubicBezTo>
                    <a:cubicBezTo>
                      <a:pt x="11" y="10"/>
                      <a:pt x="10" y="11"/>
                      <a:pt x="10" y="11"/>
                    </a:cubicBezTo>
                    <a:cubicBezTo>
                      <a:pt x="10" y="11"/>
                      <a:pt x="9" y="11"/>
                      <a:pt x="9" y="12"/>
                    </a:cubicBezTo>
                    <a:cubicBezTo>
                      <a:pt x="9" y="12"/>
                      <a:pt x="9" y="12"/>
                      <a:pt x="9" y="12"/>
                    </a:cubicBezTo>
                    <a:cubicBezTo>
                      <a:pt x="8" y="12"/>
                      <a:pt x="8" y="12"/>
                      <a:pt x="8" y="12"/>
                    </a:cubicBezTo>
                    <a:cubicBezTo>
                      <a:pt x="8" y="12"/>
                      <a:pt x="8" y="13"/>
                      <a:pt x="8" y="13"/>
                    </a:cubicBezTo>
                    <a:cubicBezTo>
                      <a:pt x="9" y="13"/>
                      <a:pt x="9" y="13"/>
                      <a:pt x="9" y="13"/>
                    </a:cubicBezTo>
                    <a:cubicBezTo>
                      <a:pt x="10" y="12"/>
                      <a:pt x="10" y="12"/>
                      <a:pt x="10" y="12"/>
                    </a:cubicBezTo>
                    <a:cubicBezTo>
                      <a:pt x="10" y="12"/>
                      <a:pt x="13" y="10"/>
                      <a:pt x="11" y="9"/>
                    </a:cubicBezTo>
                    <a:cubicBezTo>
                      <a:pt x="11" y="9"/>
                      <a:pt x="11" y="9"/>
                      <a:pt x="10" y="9"/>
                    </a:cubicBezTo>
                    <a:cubicBezTo>
                      <a:pt x="10" y="8"/>
                      <a:pt x="10" y="8"/>
                      <a:pt x="10" y="7"/>
                    </a:cubicBezTo>
                    <a:cubicBezTo>
                      <a:pt x="10" y="7"/>
                      <a:pt x="10" y="7"/>
                      <a:pt x="10" y="6"/>
                    </a:cubicBezTo>
                    <a:cubicBezTo>
                      <a:pt x="10" y="6"/>
                      <a:pt x="9" y="6"/>
                      <a:pt x="9" y="6"/>
                    </a:cubicBezTo>
                    <a:cubicBezTo>
                      <a:pt x="8" y="5"/>
                      <a:pt x="9" y="5"/>
                      <a:pt x="9" y="5"/>
                    </a:cubicBezTo>
                    <a:cubicBezTo>
                      <a:pt x="9" y="5"/>
                      <a:pt x="9" y="5"/>
                      <a:pt x="10" y="4"/>
                    </a:cubicBezTo>
                    <a:cubicBezTo>
                      <a:pt x="10" y="4"/>
                      <a:pt x="10" y="4"/>
                      <a:pt x="10" y="4"/>
                    </a:cubicBezTo>
                    <a:cubicBezTo>
                      <a:pt x="10" y="4"/>
                      <a:pt x="10" y="4"/>
                      <a:pt x="10" y="4"/>
                    </a:cubicBezTo>
                    <a:cubicBezTo>
                      <a:pt x="10" y="3"/>
                      <a:pt x="10" y="3"/>
                      <a:pt x="10" y="3"/>
                    </a:cubicBezTo>
                    <a:cubicBezTo>
                      <a:pt x="10" y="3"/>
                      <a:pt x="9" y="3"/>
                      <a:pt x="9" y="4"/>
                    </a:cubicBezTo>
                    <a:cubicBezTo>
                      <a:pt x="9" y="4"/>
                      <a:pt x="9" y="4"/>
                      <a:pt x="9" y="4"/>
                    </a:cubicBezTo>
                    <a:cubicBezTo>
                      <a:pt x="9" y="4"/>
                      <a:pt x="9" y="4"/>
                      <a:pt x="8" y="4"/>
                    </a:cubicBezTo>
                    <a:cubicBezTo>
                      <a:pt x="8" y="4"/>
                      <a:pt x="8" y="4"/>
                      <a:pt x="7" y="4"/>
                    </a:cubicBezTo>
                    <a:cubicBezTo>
                      <a:pt x="7" y="4"/>
                      <a:pt x="7" y="4"/>
                      <a:pt x="7" y="4"/>
                    </a:cubicBezTo>
                    <a:cubicBezTo>
                      <a:pt x="7" y="4"/>
                      <a:pt x="7" y="4"/>
                      <a:pt x="7" y="4"/>
                    </a:cubicBezTo>
                    <a:cubicBezTo>
                      <a:pt x="7" y="3"/>
                      <a:pt x="7" y="3"/>
                      <a:pt x="7" y="3"/>
                    </a:cubicBezTo>
                    <a:cubicBezTo>
                      <a:pt x="7" y="3"/>
                      <a:pt x="7" y="3"/>
                      <a:pt x="7" y="3"/>
                    </a:cubicBezTo>
                    <a:cubicBezTo>
                      <a:pt x="8" y="3"/>
                      <a:pt x="8" y="3"/>
                      <a:pt x="8" y="3"/>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0184"/>
              <p:cNvSpPr/>
              <p:nvPr/>
            </p:nvSpPr>
            <p:spPr bwMode="auto">
              <a:xfrm>
                <a:off x="980" y="2401"/>
                <a:ext cx="235" cy="293"/>
              </a:xfrm>
              <a:custGeom>
                <a:avLst/>
                <a:gdLst>
                  <a:gd name="T0" fmla="*/ 5 w 14"/>
                  <a:gd name="T1" fmla="*/ 3 h 17"/>
                  <a:gd name="T2" fmla="*/ 2 w 14"/>
                  <a:gd name="T3" fmla="*/ 1 h 17"/>
                  <a:gd name="T4" fmla="*/ 4 w 14"/>
                  <a:gd name="T5" fmla="*/ 1 h 17"/>
                  <a:gd name="T6" fmla="*/ 5 w 14"/>
                  <a:gd name="T7" fmla="*/ 3 h 17"/>
                  <a:gd name="T8" fmla="*/ 5 w 14"/>
                  <a:gd name="T9" fmla="*/ 1 h 17"/>
                  <a:gd name="T10" fmla="*/ 6 w 14"/>
                  <a:gd name="T11" fmla="*/ 3 h 17"/>
                  <a:gd name="T12" fmla="*/ 6 w 14"/>
                  <a:gd name="T13" fmla="*/ 3 h 17"/>
                  <a:gd name="T14" fmla="*/ 8 w 14"/>
                  <a:gd name="T15" fmla="*/ 1 h 17"/>
                  <a:gd name="T16" fmla="*/ 8 w 14"/>
                  <a:gd name="T17" fmla="*/ 3 h 17"/>
                  <a:gd name="T18" fmla="*/ 11 w 14"/>
                  <a:gd name="T19" fmla="*/ 1 h 17"/>
                  <a:gd name="T20" fmla="*/ 12 w 14"/>
                  <a:gd name="T21" fmla="*/ 1 h 17"/>
                  <a:gd name="T22" fmla="*/ 9 w 14"/>
                  <a:gd name="T23" fmla="*/ 3 h 17"/>
                  <a:gd name="T24" fmla="*/ 7 w 14"/>
                  <a:gd name="T25" fmla="*/ 4 h 17"/>
                  <a:gd name="T26" fmla="*/ 6 w 14"/>
                  <a:gd name="T27" fmla="*/ 4 h 17"/>
                  <a:gd name="T28" fmla="*/ 7 w 14"/>
                  <a:gd name="T29" fmla="*/ 4 h 17"/>
                  <a:gd name="T30" fmla="*/ 7 w 14"/>
                  <a:gd name="T31" fmla="*/ 4 h 17"/>
                  <a:gd name="T32" fmla="*/ 7 w 14"/>
                  <a:gd name="T33" fmla="*/ 5 h 17"/>
                  <a:gd name="T34" fmla="*/ 6 w 14"/>
                  <a:gd name="T35" fmla="*/ 7 h 17"/>
                  <a:gd name="T36" fmla="*/ 8 w 14"/>
                  <a:gd name="T37" fmla="*/ 8 h 17"/>
                  <a:gd name="T38" fmla="*/ 11 w 14"/>
                  <a:gd name="T39" fmla="*/ 10 h 17"/>
                  <a:gd name="T40" fmla="*/ 12 w 14"/>
                  <a:gd name="T41" fmla="*/ 11 h 17"/>
                  <a:gd name="T42" fmla="*/ 11 w 14"/>
                  <a:gd name="T43" fmla="*/ 11 h 17"/>
                  <a:gd name="T44" fmla="*/ 12 w 14"/>
                  <a:gd name="T45" fmla="*/ 13 h 17"/>
                  <a:gd name="T46" fmla="*/ 13 w 14"/>
                  <a:gd name="T47" fmla="*/ 16 h 17"/>
                  <a:gd name="T48" fmla="*/ 13 w 14"/>
                  <a:gd name="T49" fmla="*/ 16 h 17"/>
                  <a:gd name="T50" fmla="*/ 14 w 14"/>
                  <a:gd name="T51" fmla="*/ 17 h 17"/>
                  <a:gd name="T52" fmla="*/ 13 w 14"/>
                  <a:gd name="T53" fmla="*/ 16 h 17"/>
                  <a:gd name="T54" fmla="*/ 12 w 14"/>
                  <a:gd name="T55" fmla="*/ 14 h 17"/>
                  <a:gd name="T56" fmla="*/ 5 w 14"/>
                  <a:gd name="T57" fmla="*/ 11 h 17"/>
                  <a:gd name="T58" fmla="*/ 2 w 14"/>
                  <a:gd name="T59" fmla="*/ 10 h 17"/>
                  <a:gd name="T60" fmla="*/ 4 w 14"/>
                  <a:gd name="T61" fmla="*/ 12 h 17"/>
                  <a:gd name="T62" fmla="*/ 5 w 14"/>
                  <a:gd name="T63" fmla="*/ 12 h 17"/>
                  <a:gd name="T64" fmla="*/ 4 w 14"/>
                  <a:gd name="T65" fmla="*/ 13 h 17"/>
                  <a:gd name="T66" fmla="*/ 2 w 14"/>
                  <a:gd name="T67" fmla="*/ 9 h 17"/>
                  <a:gd name="T68" fmla="*/ 3 w 14"/>
                  <a:gd name="T69" fmla="*/ 7 h 17"/>
                  <a:gd name="T70" fmla="*/ 5 w 14"/>
                  <a:gd name="T71" fmla="*/ 6 h 17"/>
                  <a:gd name="T72" fmla="*/ 3 w 14"/>
                  <a:gd name="T73" fmla="*/ 4 h 17"/>
                  <a:gd name="T74" fmla="*/ 3 w 14"/>
                  <a:gd name="T75" fmla="*/ 4 h 17"/>
                  <a:gd name="T76" fmla="*/ 4 w 14"/>
                  <a:gd name="T77" fmla="*/ 4 h 17"/>
                  <a:gd name="T78" fmla="*/ 5 w 14"/>
                  <a:gd name="T79" fmla="*/ 4 h 17"/>
                  <a:gd name="T80" fmla="*/ 6 w 14"/>
                  <a:gd name="T81" fmla="*/ 4 h 17"/>
                  <a:gd name="T82" fmla="*/ 6 w 14"/>
                  <a:gd name="T83" fmla="*/ 3 h 17"/>
                  <a:gd name="T84" fmla="*/ 5 w 14"/>
                  <a:gd name="T85"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17">
                    <a:moveTo>
                      <a:pt x="5" y="3"/>
                    </a:moveTo>
                    <a:cubicBezTo>
                      <a:pt x="5" y="3"/>
                      <a:pt x="5" y="3"/>
                      <a:pt x="5" y="3"/>
                    </a:cubicBezTo>
                    <a:cubicBezTo>
                      <a:pt x="1" y="3"/>
                      <a:pt x="2" y="1"/>
                      <a:pt x="2" y="1"/>
                    </a:cubicBezTo>
                    <a:cubicBezTo>
                      <a:pt x="2" y="0"/>
                      <a:pt x="2" y="1"/>
                      <a:pt x="2" y="1"/>
                    </a:cubicBezTo>
                    <a:cubicBezTo>
                      <a:pt x="2" y="2"/>
                      <a:pt x="3" y="3"/>
                      <a:pt x="4" y="3"/>
                    </a:cubicBezTo>
                    <a:cubicBezTo>
                      <a:pt x="3" y="2"/>
                      <a:pt x="4" y="1"/>
                      <a:pt x="4" y="1"/>
                    </a:cubicBezTo>
                    <a:cubicBezTo>
                      <a:pt x="4" y="1"/>
                      <a:pt x="4" y="1"/>
                      <a:pt x="4" y="1"/>
                    </a:cubicBezTo>
                    <a:cubicBezTo>
                      <a:pt x="4" y="2"/>
                      <a:pt x="5" y="3"/>
                      <a:pt x="5" y="3"/>
                    </a:cubicBezTo>
                    <a:cubicBezTo>
                      <a:pt x="4" y="1"/>
                      <a:pt x="5" y="1"/>
                      <a:pt x="5" y="1"/>
                    </a:cubicBezTo>
                    <a:cubicBezTo>
                      <a:pt x="6" y="1"/>
                      <a:pt x="5" y="1"/>
                      <a:pt x="5" y="1"/>
                    </a:cubicBezTo>
                    <a:cubicBezTo>
                      <a:pt x="4" y="2"/>
                      <a:pt x="5" y="3"/>
                      <a:pt x="6" y="3"/>
                    </a:cubicBezTo>
                    <a:cubicBezTo>
                      <a:pt x="6" y="3"/>
                      <a:pt x="6" y="3"/>
                      <a:pt x="6" y="3"/>
                    </a:cubicBezTo>
                    <a:cubicBezTo>
                      <a:pt x="6" y="3"/>
                      <a:pt x="6" y="3"/>
                      <a:pt x="6" y="3"/>
                    </a:cubicBezTo>
                    <a:cubicBezTo>
                      <a:pt x="6" y="3"/>
                      <a:pt x="6" y="3"/>
                      <a:pt x="6" y="3"/>
                    </a:cubicBezTo>
                    <a:cubicBezTo>
                      <a:pt x="7" y="3"/>
                      <a:pt x="7" y="3"/>
                      <a:pt x="7" y="3"/>
                    </a:cubicBezTo>
                    <a:cubicBezTo>
                      <a:pt x="8" y="3"/>
                      <a:pt x="9" y="2"/>
                      <a:pt x="8" y="1"/>
                    </a:cubicBezTo>
                    <a:cubicBezTo>
                      <a:pt x="8" y="1"/>
                      <a:pt x="8" y="0"/>
                      <a:pt x="9" y="1"/>
                    </a:cubicBezTo>
                    <a:cubicBezTo>
                      <a:pt x="9" y="1"/>
                      <a:pt x="10" y="1"/>
                      <a:pt x="8" y="3"/>
                    </a:cubicBezTo>
                    <a:cubicBezTo>
                      <a:pt x="9" y="3"/>
                      <a:pt x="10" y="3"/>
                      <a:pt x="10" y="1"/>
                    </a:cubicBezTo>
                    <a:cubicBezTo>
                      <a:pt x="10" y="1"/>
                      <a:pt x="10" y="0"/>
                      <a:pt x="11" y="1"/>
                    </a:cubicBezTo>
                    <a:cubicBezTo>
                      <a:pt x="11" y="1"/>
                      <a:pt x="11" y="2"/>
                      <a:pt x="10" y="3"/>
                    </a:cubicBezTo>
                    <a:cubicBezTo>
                      <a:pt x="10" y="3"/>
                      <a:pt x="12" y="3"/>
                      <a:pt x="12" y="1"/>
                    </a:cubicBezTo>
                    <a:cubicBezTo>
                      <a:pt x="12" y="1"/>
                      <a:pt x="12" y="0"/>
                      <a:pt x="13" y="1"/>
                    </a:cubicBezTo>
                    <a:cubicBezTo>
                      <a:pt x="13" y="1"/>
                      <a:pt x="13" y="4"/>
                      <a:pt x="9" y="3"/>
                    </a:cubicBezTo>
                    <a:cubicBezTo>
                      <a:pt x="8" y="3"/>
                      <a:pt x="8" y="3"/>
                      <a:pt x="8" y="3"/>
                    </a:cubicBezTo>
                    <a:cubicBezTo>
                      <a:pt x="7" y="4"/>
                      <a:pt x="7" y="4"/>
                      <a:pt x="7" y="4"/>
                    </a:cubicBezTo>
                    <a:cubicBezTo>
                      <a:pt x="7" y="4"/>
                      <a:pt x="7" y="4"/>
                      <a:pt x="7" y="4"/>
                    </a:cubicBezTo>
                    <a:cubicBezTo>
                      <a:pt x="7" y="4"/>
                      <a:pt x="7" y="4"/>
                      <a:pt x="6" y="4"/>
                    </a:cubicBezTo>
                    <a:cubicBezTo>
                      <a:pt x="6" y="4"/>
                      <a:pt x="6" y="4"/>
                      <a:pt x="7" y="4"/>
                    </a:cubicBezTo>
                    <a:cubicBezTo>
                      <a:pt x="7" y="4"/>
                      <a:pt x="7" y="4"/>
                      <a:pt x="7" y="4"/>
                    </a:cubicBezTo>
                    <a:cubicBezTo>
                      <a:pt x="7" y="4"/>
                      <a:pt x="7" y="4"/>
                      <a:pt x="7" y="4"/>
                    </a:cubicBezTo>
                    <a:cubicBezTo>
                      <a:pt x="7" y="4"/>
                      <a:pt x="7" y="4"/>
                      <a:pt x="7" y="4"/>
                    </a:cubicBezTo>
                    <a:cubicBezTo>
                      <a:pt x="7" y="4"/>
                      <a:pt x="7" y="4"/>
                      <a:pt x="7" y="5"/>
                    </a:cubicBezTo>
                    <a:cubicBezTo>
                      <a:pt x="7" y="5"/>
                      <a:pt x="7" y="5"/>
                      <a:pt x="7" y="5"/>
                    </a:cubicBezTo>
                    <a:cubicBezTo>
                      <a:pt x="7" y="5"/>
                      <a:pt x="6" y="6"/>
                      <a:pt x="6" y="6"/>
                    </a:cubicBezTo>
                    <a:cubicBezTo>
                      <a:pt x="6" y="6"/>
                      <a:pt x="6" y="6"/>
                      <a:pt x="6" y="7"/>
                    </a:cubicBezTo>
                    <a:cubicBezTo>
                      <a:pt x="6" y="7"/>
                      <a:pt x="6" y="7"/>
                      <a:pt x="6" y="8"/>
                    </a:cubicBezTo>
                    <a:cubicBezTo>
                      <a:pt x="7" y="8"/>
                      <a:pt x="8" y="8"/>
                      <a:pt x="8" y="8"/>
                    </a:cubicBezTo>
                    <a:cubicBezTo>
                      <a:pt x="9" y="8"/>
                      <a:pt x="10" y="8"/>
                      <a:pt x="10" y="8"/>
                    </a:cubicBezTo>
                    <a:cubicBezTo>
                      <a:pt x="11" y="9"/>
                      <a:pt x="11" y="9"/>
                      <a:pt x="11" y="10"/>
                    </a:cubicBezTo>
                    <a:cubicBezTo>
                      <a:pt x="12" y="10"/>
                      <a:pt x="12" y="10"/>
                      <a:pt x="12" y="10"/>
                    </a:cubicBezTo>
                    <a:cubicBezTo>
                      <a:pt x="12" y="10"/>
                      <a:pt x="12" y="11"/>
                      <a:pt x="12" y="11"/>
                    </a:cubicBezTo>
                    <a:cubicBezTo>
                      <a:pt x="12" y="11"/>
                      <a:pt x="11" y="10"/>
                      <a:pt x="11" y="10"/>
                    </a:cubicBezTo>
                    <a:cubicBezTo>
                      <a:pt x="11" y="11"/>
                      <a:pt x="11" y="11"/>
                      <a:pt x="11" y="11"/>
                    </a:cubicBezTo>
                    <a:cubicBezTo>
                      <a:pt x="11" y="12"/>
                      <a:pt x="11" y="13"/>
                      <a:pt x="11" y="13"/>
                    </a:cubicBezTo>
                    <a:cubicBezTo>
                      <a:pt x="12" y="13"/>
                      <a:pt x="12" y="13"/>
                      <a:pt x="12" y="13"/>
                    </a:cubicBezTo>
                    <a:cubicBezTo>
                      <a:pt x="13" y="16"/>
                      <a:pt x="13" y="16"/>
                      <a:pt x="13" y="16"/>
                    </a:cubicBezTo>
                    <a:cubicBezTo>
                      <a:pt x="13" y="16"/>
                      <a:pt x="13" y="16"/>
                      <a:pt x="13" y="16"/>
                    </a:cubicBezTo>
                    <a:cubicBezTo>
                      <a:pt x="14" y="16"/>
                      <a:pt x="14" y="16"/>
                      <a:pt x="14" y="16"/>
                    </a:cubicBezTo>
                    <a:cubicBezTo>
                      <a:pt x="13" y="16"/>
                      <a:pt x="13" y="16"/>
                      <a:pt x="13" y="16"/>
                    </a:cubicBezTo>
                    <a:cubicBezTo>
                      <a:pt x="14" y="16"/>
                      <a:pt x="14" y="17"/>
                      <a:pt x="14" y="17"/>
                    </a:cubicBezTo>
                    <a:cubicBezTo>
                      <a:pt x="14" y="17"/>
                      <a:pt x="14" y="17"/>
                      <a:pt x="14" y="17"/>
                    </a:cubicBezTo>
                    <a:cubicBezTo>
                      <a:pt x="14" y="17"/>
                      <a:pt x="13" y="17"/>
                      <a:pt x="13" y="17"/>
                    </a:cubicBezTo>
                    <a:cubicBezTo>
                      <a:pt x="13" y="16"/>
                      <a:pt x="13" y="16"/>
                      <a:pt x="13" y="16"/>
                    </a:cubicBezTo>
                    <a:cubicBezTo>
                      <a:pt x="13" y="16"/>
                      <a:pt x="12" y="16"/>
                      <a:pt x="12" y="16"/>
                    </a:cubicBezTo>
                    <a:cubicBezTo>
                      <a:pt x="12" y="14"/>
                      <a:pt x="12" y="14"/>
                      <a:pt x="12" y="14"/>
                    </a:cubicBezTo>
                    <a:cubicBezTo>
                      <a:pt x="10" y="13"/>
                      <a:pt x="10" y="13"/>
                      <a:pt x="9" y="12"/>
                    </a:cubicBezTo>
                    <a:cubicBezTo>
                      <a:pt x="9" y="12"/>
                      <a:pt x="8" y="11"/>
                      <a:pt x="5" y="11"/>
                    </a:cubicBezTo>
                    <a:cubicBezTo>
                      <a:pt x="5" y="11"/>
                      <a:pt x="5" y="11"/>
                      <a:pt x="5" y="11"/>
                    </a:cubicBezTo>
                    <a:cubicBezTo>
                      <a:pt x="4" y="11"/>
                      <a:pt x="3" y="9"/>
                      <a:pt x="2" y="10"/>
                    </a:cubicBezTo>
                    <a:cubicBezTo>
                      <a:pt x="2" y="10"/>
                      <a:pt x="3" y="11"/>
                      <a:pt x="3" y="11"/>
                    </a:cubicBezTo>
                    <a:cubicBezTo>
                      <a:pt x="3" y="11"/>
                      <a:pt x="4" y="11"/>
                      <a:pt x="4" y="12"/>
                    </a:cubicBezTo>
                    <a:cubicBezTo>
                      <a:pt x="4" y="12"/>
                      <a:pt x="4" y="12"/>
                      <a:pt x="4" y="12"/>
                    </a:cubicBezTo>
                    <a:cubicBezTo>
                      <a:pt x="5" y="12"/>
                      <a:pt x="5" y="12"/>
                      <a:pt x="5" y="12"/>
                    </a:cubicBezTo>
                    <a:cubicBezTo>
                      <a:pt x="5" y="12"/>
                      <a:pt x="5" y="13"/>
                      <a:pt x="5" y="13"/>
                    </a:cubicBezTo>
                    <a:cubicBezTo>
                      <a:pt x="4" y="13"/>
                      <a:pt x="4" y="13"/>
                      <a:pt x="4" y="13"/>
                    </a:cubicBezTo>
                    <a:cubicBezTo>
                      <a:pt x="3" y="12"/>
                      <a:pt x="3" y="12"/>
                      <a:pt x="3" y="12"/>
                    </a:cubicBezTo>
                    <a:cubicBezTo>
                      <a:pt x="3" y="12"/>
                      <a:pt x="0" y="10"/>
                      <a:pt x="2" y="9"/>
                    </a:cubicBezTo>
                    <a:cubicBezTo>
                      <a:pt x="2" y="9"/>
                      <a:pt x="3" y="9"/>
                      <a:pt x="3" y="9"/>
                    </a:cubicBezTo>
                    <a:cubicBezTo>
                      <a:pt x="3" y="8"/>
                      <a:pt x="3" y="8"/>
                      <a:pt x="3" y="7"/>
                    </a:cubicBezTo>
                    <a:cubicBezTo>
                      <a:pt x="3" y="7"/>
                      <a:pt x="3" y="7"/>
                      <a:pt x="3" y="6"/>
                    </a:cubicBezTo>
                    <a:cubicBezTo>
                      <a:pt x="4" y="6"/>
                      <a:pt x="4" y="6"/>
                      <a:pt x="5" y="6"/>
                    </a:cubicBezTo>
                    <a:cubicBezTo>
                      <a:pt x="5" y="5"/>
                      <a:pt x="5" y="5"/>
                      <a:pt x="4" y="5"/>
                    </a:cubicBezTo>
                    <a:cubicBezTo>
                      <a:pt x="4" y="5"/>
                      <a:pt x="4" y="5"/>
                      <a:pt x="3" y="4"/>
                    </a:cubicBezTo>
                    <a:cubicBezTo>
                      <a:pt x="3" y="4"/>
                      <a:pt x="3" y="4"/>
                      <a:pt x="3" y="4"/>
                    </a:cubicBezTo>
                    <a:cubicBezTo>
                      <a:pt x="3" y="4"/>
                      <a:pt x="3" y="4"/>
                      <a:pt x="3" y="4"/>
                    </a:cubicBezTo>
                    <a:cubicBezTo>
                      <a:pt x="3" y="3"/>
                      <a:pt x="3" y="3"/>
                      <a:pt x="3" y="3"/>
                    </a:cubicBezTo>
                    <a:cubicBezTo>
                      <a:pt x="4" y="3"/>
                      <a:pt x="4" y="3"/>
                      <a:pt x="4" y="4"/>
                    </a:cubicBezTo>
                    <a:cubicBezTo>
                      <a:pt x="4" y="4"/>
                      <a:pt x="4" y="4"/>
                      <a:pt x="4" y="4"/>
                    </a:cubicBezTo>
                    <a:cubicBezTo>
                      <a:pt x="4" y="4"/>
                      <a:pt x="4" y="4"/>
                      <a:pt x="5" y="4"/>
                    </a:cubicBezTo>
                    <a:cubicBezTo>
                      <a:pt x="5" y="4"/>
                      <a:pt x="5" y="4"/>
                      <a:pt x="6" y="4"/>
                    </a:cubicBezTo>
                    <a:cubicBezTo>
                      <a:pt x="6" y="4"/>
                      <a:pt x="6" y="4"/>
                      <a:pt x="6" y="4"/>
                    </a:cubicBezTo>
                    <a:cubicBezTo>
                      <a:pt x="6" y="4"/>
                      <a:pt x="6" y="4"/>
                      <a:pt x="6" y="4"/>
                    </a:cubicBezTo>
                    <a:cubicBezTo>
                      <a:pt x="6" y="3"/>
                      <a:pt x="6" y="3"/>
                      <a:pt x="6" y="3"/>
                    </a:cubicBezTo>
                    <a:cubicBezTo>
                      <a:pt x="6" y="3"/>
                      <a:pt x="6" y="3"/>
                      <a:pt x="6" y="3"/>
                    </a:cubicBezTo>
                    <a:cubicBezTo>
                      <a:pt x="6" y="3"/>
                      <a:pt x="6" y="3"/>
                      <a:pt x="5" y="3"/>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0185"/>
              <p:cNvSpPr/>
              <p:nvPr/>
            </p:nvSpPr>
            <p:spPr bwMode="auto">
              <a:xfrm>
                <a:off x="930" y="2643"/>
                <a:ext cx="134" cy="120"/>
              </a:xfrm>
              <a:custGeom>
                <a:avLst/>
                <a:gdLst>
                  <a:gd name="T0" fmla="*/ 67 w 134"/>
                  <a:gd name="T1" fmla="*/ 0 h 120"/>
                  <a:gd name="T2" fmla="*/ 84 w 134"/>
                  <a:gd name="T3" fmla="*/ 51 h 120"/>
                  <a:gd name="T4" fmla="*/ 134 w 134"/>
                  <a:gd name="T5" fmla="*/ 51 h 120"/>
                  <a:gd name="T6" fmla="*/ 100 w 134"/>
                  <a:gd name="T7" fmla="*/ 86 h 120"/>
                  <a:gd name="T8" fmla="*/ 117 w 134"/>
                  <a:gd name="T9" fmla="*/ 120 h 120"/>
                  <a:gd name="T10" fmla="*/ 67 w 134"/>
                  <a:gd name="T11" fmla="*/ 103 h 120"/>
                  <a:gd name="T12" fmla="*/ 33 w 134"/>
                  <a:gd name="T13" fmla="*/ 120 h 120"/>
                  <a:gd name="T14" fmla="*/ 33 w 134"/>
                  <a:gd name="T15" fmla="*/ 86 h 120"/>
                  <a:gd name="T16" fmla="*/ 0 w 134"/>
                  <a:gd name="T17" fmla="*/ 51 h 120"/>
                  <a:gd name="T18" fmla="*/ 50 w 134"/>
                  <a:gd name="T19" fmla="*/ 51 h 120"/>
                  <a:gd name="T20" fmla="*/ 67 w 134"/>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20">
                    <a:moveTo>
                      <a:pt x="67" y="0"/>
                    </a:moveTo>
                    <a:lnTo>
                      <a:pt x="84" y="51"/>
                    </a:lnTo>
                    <a:lnTo>
                      <a:pt x="134" y="51"/>
                    </a:lnTo>
                    <a:lnTo>
                      <a:pt x="100" y="86"/>
                    </a:lnTo>
                    <a:lnTo>
                      <a:pt x="117" y="120"/>
                    </a:lnTo>
                    <a:lnTo>
                      <a:pt x="67" y="103"/>
                    </a:lnTo>
                    <a:lnTo>
                      <a:pt x="33" y="120"/>
                    </a:lnTo>
                    <a:lnTo>
                      <a:pt x="33" y="86"/>
                    </a:lnTo>
                    <a:lnTo>
                      <a:pt x="0" y="51"/>
                    </a:lnTo>
                    <a:lnTo>
                      <a:pt x="50" y="51"/>
                    </a:lnTo>
                    <a:lnTo>
                      <a:pt x="67"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0186"/>
              <p:cNvSpPr/>
              <p:nvPr/>
            </p:nvSpPr>
            <p:spPr bwMode="auto">
              <a:xfrm>
                <a:off x="1064" y="2712"/>
                <a:ext cx="50" cy="51"/>
              </a:xfrm>
              <a:custGeom>
                <a:avLst/>
                <a:gdLst>
                  <a:gd name="T0" fmla="*/ 34 w 50"/>
                  <a:gd name="T1" fmla="*/ 0 h 51"/>
                  <a:gd name="T2" fmla="*/ 34 w 50"/>
                  <a:gd name="T3" fmla="*/ 17 h 51"/>
                  <a:gd name="T4" fmla="*/ 50 w 50"/>
                  <a:gd name="T5" fmla="*/ 17 h 51"/>
                  <a:gd name="T6" fmla="*/ 34 w 50"/>
                  <a:gd name="T7" fmla="*/ 34 h 51"/>
                  <a:gd name="T8" fmla="*/ 50 w 50"/>
                  <a:gd name="T9" fmla="*/ 51 h 51"/>
                  <a:gd name="T10" fmla="*/ 34 w 50"/>
                  <a:gd name="T11" fmla="*/ 51 h 51"/>
                  <a:gd name="T12" fmla="*/ 17 w 50"/>
                  <a:gd name="T13" fmla="*/ 51 h 51"/>
                  <a:gd name="T14" fmla="*/ 17 w 50"/>
                  <a:gd name="T15" fmla="*/ 34 h 51"/>
                  <a:gd name="T16" fmla="*/ 0 w 50"/>
                  <a:gd name="T17" fmla="*/ 17 h 51"/>
                  <a:gd name="T18" fmla="*/ 17 w 50"/>
                  <a:gd name="T19" fmla="*/ 17 h 51"/>
                  <a:gd name="T20" fmla="*/ 34 w 50"/>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51">
                    <a:moveTo>
                      <a:pt x="34" y="0"/>
                    </a:moveTo>
                    <a:lnTo>
                      <a:pt x="34" y="17"/>
                    </a:lnTo>
                    <a:lnTo>
                      <a:pt x="50" y="17"/>
                    </a:lnTo>
                    <a:lnTo>
                      <a:pt x="34" y="34"/>
                    </a:lnTo>
                    <a:lnTo>
                      <a:pt x="50" y="51"/>
                    </a:lnTo>
                    <a:lnTo>
                      <a:pt x="34" y="51"/>
                    </a:lnTo>
                    <a:lnTo>
                      <a:pt x="17" y="51"/>
                    </a:lnTo>
                    <a:lnTo>
                      <a:pt x="17" y="34"/>
                    </a:lnTo>
                    <a:lnTo>
                      <a:pt x="0" y="17"/>
                    </a:lnTo>
                    <a:lnTo>
                      <a:pt x="17" y="17"/>
                    </a:lnTo>
                    <a:lnTo>
                      <a:pt x="34"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0187"/>
              <p:cNvSpPr/>
              <p:nvPr/>
            </p:nvSpPr>
            <p:spPr bwMode="auto">
              <a:xfrm>
                <a:off x="879" y="2712"/>
                <a:ext cx="51" cy="51"/>
              </a:xfrm>
              <a:custGeom>
                <a:avLst/>
                <a:gdLst>
                  <a:gd name="T0" fmla="*/ 34 w 51"/>
                  <a:gd name="T1" fmla="*/ 0 h 51"/>
                  <a:gd name="T2" fmla="*/ 34 w 51"/>
                  <a:gd name="T3" fmla="*/ 17 h 51"/>
                  <a:gd name="T4" fmla="*/ 51 w 51"/>
                  <a:gd name="T5" fmla="*/ 17 h 51"/>
                  <a:gd name="T6" fmla="*/ 51 w 51"/>
                  <a:gd name="T7" fmla="*/ 34 h 51"/>
                  <a:gd name="T8" fmla="*/ 51 w 51"/>
                  <a:gd name="T9" fmla="*/ 51 h 51"/>
                  <a:gd name="T10" fmla="*/ 34 w 51"/>
                  <a:gd name="T11" fmla="*/ 51 h 51"/>
                  <a:gd name="T12" fmla="*/ 17 w 51"/>
                  <a:gd name="T13" fmla="*/ 51 h 51"/>
                  <a:gd name="T14" fmla="*/ 17 w 51"/>
                  <a:gd name="T15" fmla="*/ 34 h 51"/>
                  <a:gd name="T16" fmla="*/ 0 w 51"/>
                  <a:gd name="T17" fmla="*/ 17 h 51"/>
                  <a:gd name="T18" fmla="*/ 17 w 51"/>
                  <a:gd name="T19" fmla="*/ 17 h 51"/>
                  <a:gd name="T20" fmla="*/ 34 w 51"/>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34" y="0"/>
                    </a:moveTo>
                    <a:lnTo>
                      <a:pt x="34" y="17"/>
                    </a:lnTo>
                    <a:lnTo>
                      <a:pt x="51" y="17"/>
                    </a:lnTo>
                    <a:lnTo>
                      <a:pt x="51" y="34"/>
                    </a:lnTo>
                    <a:lnTo>
                      <a:pt x="51" y="51"/>
                    </a:lnTo>
                    <a:lnTo>
                      <a:pt x="34" y="51"/>
                    </a:lnTo>
                    <a:lnTo>
                      <a:pt x="17" y="51"/>
                    </a:lnTo>
                    <a:lnTo>
                      <a:pt x="17" y="34"/>
                    </a:lnTo>
                    <a:lnTo>
                      <a:pt x="0" y="17"/>
                    </a:lnTo>
                    <a:lnTo>
                      <a:pt x="17" y="17"/>
                    </a:lnTo>
                    <a:lnTo>
                      <a:pt x="34"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4" name="矩形 53"/>
          <p:cNvSpPr/>
          <p:nvPr/>
        </p:nvSpPr>
        <p:spPr>
          <a:xfrm rot="5400000">
            <a:off x="5552930" y="3256684"/>
            <a:ext cx="1086138" cy="768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 12"/>
          <p:cNvGrpSpPr/>
          <p:nvPr/>
        </p:nvGrpSpPr>
        <p:grpSpPr>
          <a:xfrm>
            <a:off x="6134416" y="2464551"/>
            <a:ext cx="4950521" cy="999935"/>
            <a:chOff x="6134416" y="2464551"/>
            <a:chExt cx="4950521" cy="999935"/>
          </a:xfrm>
        </p:grpSpPr>
        <p:grpSp>
          <p:nvGrpSpPr>
            <p:cNvPr id="63" name="组合 49"/>
            <p:cNvGrpSpPr/>
            <p:nvPr/>
          </p:nvGrpSpPr>
          <p:grpSpPr>
            <a:xfrm>
              <a:off x="6134416" y="2464551"/>
              <a:ext cx="4950521" cy="999935"/>
              <a:chOff x="6134416" y="2364539"/>
              <a:chExt cx="4950521" cy="999935"/>
            </a:xfrm>
          </p:grpSpPr>
          <p:sp>
            <p:nvSpPr>
              <p:cNvPr id="64" name="对角圆角矩形 63"/>
              <p:cNvSpPr/>
              <p:nvPr userDrawn="1"/>
            </p:nvSpPr>
            <p:spPr>
              <a:xfrm flipH="1">
                <a:off x="6134416" y="2653787"/>
                <a:ext cx="4116242" cy="710687"/>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泪滴形 46"/>
              <p:cNvSpPr/>
              <p:nvPr userDrawn="1"/>
            </p:nvSpPr>
            <p:spPr>
              <a:xfrm flipH="1" flipV="1">
                <a:off x="10085002" y="2364539"/>
                <a:ext cx="999935" cy="999935"/>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6618624" y="2902079"/>
              <a:ext cx="3230880" cy="460375"/>
            </a:xfrm>
            <a:prstGeom prst="rect">
              <a:avLst/>
            </a:prstGeom>
          </p:spPr>
          <p:txBody>
            <a:bodyPr wrap="none" anchor="ctr">
              <a:spAutoFit/>
            </a:bodyPr>
            <a:lstStyle/>
            <a:p>
              <a:pPr algn="ctr"/>
              <a:r>
                <a:rPr lang="zh-CN" altLang="en-US" sz="2400" dirty="0">
                  <a:solidFill>
                    <a:schemeClr val="bg1"/>
                  </a:solidFill>
                </a:rPr>
                <a:t>合理运用话术促进成交</a:t>
              </a:r>
              <a:endParaRPr lang="zh-CN" altLang="en-US" sz="2400" dirty="0">
                <a:solidFill>
                  <a:schemeClr val="bg1"/>
                </a:solidFill>
              </a:endParaRPr>
            </a:p>
          </p:txBody>
        </p:sp>
        <p:grpSp>
          <p:nvGrpSpPr>
            <p:cNvPr id="41" name="Group 30190"/>
            <p:cNvGrpSpPr>
              <a:grpSpLocks noChangeAspect="1"/>
            </p:cNvGrpSpPr>
            <p:nvPr/>
          </p:nvGrpSpPr>
          <p:grpSpPr bwMode="auto">
            <a:xfrm>
              <a:off x="10271125" y="2618969"/>
              <a:ext cx="682625" cy="684213"/>
              <a:chOff x="3822" y="2142"/>
              <a:chExt cx="430" cy="431"/>
            </a:xfrm>
          </p:grpSpPr>
          <p:sp>
            <p:nvSpPr>
              <p:cNvPr id="42" name="AutoShape 30189"/>
              <p:cNvSpPr>
                <a:spLocks noChangeAspect="1" noChangeArrowheads="1" noTextEdit="1"/>
              </p:cNvSpPr>
              <p:nvPr/>
            </p:nvSpPr>
            <p:spPr bwMode="auto">
              <a:xfrm>
                <a:off x="3822" y="2142"/>
                <a:ext cx="430"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Freeform 30191"/>
              <p:cNvSpPr>
                <a:spLocks noEditPoints="1"/>
              </p:cNvSpPr>
              <p:nvPr/>
            </p:nvSpPr>
            <p:spPr bwMode="auto">
              <a:xfrm>
                <a:off x="3798" y="2261"/>
                <a:ext cx="335" cy="335"/>
              </a:xfrm>
              <a:custGeom>
                <a:avLst/>
                <a:gdLst>
                  <a:gd name="T0" fmla="*/ 14 w 14"/>
                  <a:gd name="T1" fmla="*/ 1 h 14"/>
                  <a:gd name="T2" fmla="*/ 13 w 14"/>
                  <a:gd name="T3" fmla="*/ 1 h 14"/>
                  <a:gd name="T4" fmla="*/ 12 w 14"/>
                  <a:gd name="T5" fmla="*/ 1 h 14"/>
                  <a:gd name="T6" fmla="*/ 12 w 14"/>
                  <a:gd name="T7" fmla="*/ 1 h 14"/>
                  <a:gd name="T8" fmla="*/ 4 w 14"/>
                  <a:gd name="T9" fmla="*/ 3 h 14"/>
                  <a:gd name="T10" fmla="*/ 3 w 14"/>
                  <a:gd name="T11" fmla="*/ 1 h 14"/>
                  <a:gd name="T12" fmla="*/ 2 w 14"/>
                  <a:gd name="T13" fmla="*/ 11 h 14"/>
                  <a:gd name="T14" fmla="*/ 12 w 14"/>
                  <a:gd name="T15" fmla="*/ 11 h 14"/>
                  <a:gd name="T16" fmla="*/ 11 w 14"/>
                  <a:gd name="T17" fmla="*/ 9 h 14"/>
                  <a:gd name="T18" fmla="*/ 13 w 14"/>
                  <a:gd name="T19" fmla="*/ 3 h 14"/>
                  <a:gd name="T20" fmla="*/ 13 w 14"/>
                  <a:gd name="T21" fmla="*/ 3 h 14"/>
                  <a:gd name="T22" fmla="*/ 14 w 14"/>
                  <a:gd name="T23" fmla="*/ 2 h 14"/>
                  <a:gd name="T24" fmla="*/ 14 w 14"/>
                  <a:gd name="T25" fmla="*/ 1 h 14"/>
                  <a:gd name="T26" fmla="*/ 7 w 14"/>
                  <a:gd name="T27" fmla="*/ 6 h 14"/>
                  <a:gd name="T28" fmla="*/ 5 w 14"/>
                  <a:gd name="T29" fmla="*/ 3 h 14"/>
                  <a:gd name="T30" fmla="*/ 12 w 14"/>
                  <a:gd name="T31" fmla="*/ 2 h 14"/>
                  <a:gd name="T32" fmla="*/ 7 w 14"/>
                  <a:gd name="T33" fmla="*/ 6 h 14"/>
                  <a:gd name="T34" fmla="*/ 12 w 14"/>
                  <a:gd name="T35" fmla="*/ 3 h 14"/>
                  <a:gd name="T36" fmla="*/ 10 w 14"/>
                  <a:gd name="T37" fmla="*/ 9 h 14"/>
                  <a:gd name="T38" fmla="*/ 8 w 14"/>
                  <a:gd name="T39" fmla="*/ 6 h 14"/>
                  <a:gd name="T40" fmla="*/ 12 w 14"/>
                  <a:gd name="T4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14">
                    <a:moveTo>
                      <a:pt x="14" y="1"/>
                    </a:moveTo>
                    <a:cubicBezTo>
                      <a:pt x="14" y="0"/>
                      <a:pt x="13" y="0"/>
                      <a:pt x="13" y="1"/>
                    </a:cubicBezTo>
                    <a:cubicBezTo>
                      <a:pt x="12" y="1"/>
                      <a:pt x="12" y="1"/>
                      <a:pt x="12" y="1"/>
                    </a:cubicBezTo>
                    <a:cubicBezTo>
                      <a:pt x="12" y="1"/>
                      <a:pt x="12" y="1"/>
                      <a:pt x="12" y="1"/>
                    </a:cubicBezTo>
                    <a:cubicBezTo>
                      <a:pt x="4" y="3"/>
                      <a:pt x="4" y="3"/>
                      <a:pt x="4" y="3"/>
                    </a:cubicBezTo>
                    <a:cubicBezTo>
                      <a:pt x="3" y="1"/>
                      <a:pt x="3" y="1"/>
                      <a:pt x="3" y="1"/>
                    </a:cubicBezTo>
                    <a:cubicBezTo>
                      <a:pt x="0" y="4"/>
                      <a:pt x="0" y="8"/>
                      <a:pt x="2" y="11"/>
                    </a:cubicBezTo>
                    <a:cubicBezTo>
                      <a:pt x="5" y="14"/>
                      <a:pt x="9" y="14"/>
                      <a:pt x="12" y="11"/>
                    </a:cubicBezTo>
                    <a:cubicBezTo>
                      <a:pt x="11" y="9"/>
                      <a:pt x="11" y="9"/>
                      <a:pt x="11" y="9"/>
                    </a:cubicBezTo>
                    <a:cubicBezTo>
                      <a:pt x="13" y="3"/>
                      <a:pt x="13" y="3"/>
                      <a:pt x="13" y="3"/>
                    </a:cubicBezTo>
                    <a:cubicBezTo>
                      <a:pt x="13" y="3"/>
                      <a:pt x="13" y="3"/>
                      <a:pt x="13" y="3"/>
                    </a:cubicBezTo>
                    <a:cubicBezTo>
                      <a:pt x="14" y="2"/>
                      <a:pt x="14" y="2"/>
                      <a:pt x="14" y="2"/>
                    </a:cubicBezTo>
                    <a:cubicBezTo>
                      <a:pt x="14" y="2"/>
                      <a:pt x="14" y="1"/>
                      <a:pt x="14" y="1"/>
                    </a:cubicBezTo>
                    <a:moveTo>
                      <a:pt x="7" y="6"/>
                    </a:moveTo>
                    <a:cubicBezTo>
                      <a:pt x="5" y="3"/>
                      <a:pt x="5" y="3"/>
                      <a:pt x="5" y="3"/>
                    </a:cubicBezTo>
                    <a:cubicBezTo>
                      <a:pt x="12" y="2"/>
                      <a:pt x="12" y="2"/>
                      <a:pt x="12" y="2"/>
                    </a:cubicBezTo>
                    <a:lnTo>
                      <a:pt x="7" y="6"/>
                    </a:lnTo>
                    <a:close/>
                    <a:moveTo>
                      <a:pt x="12" y="3"/>
                    </a:moveTo>
                    <a:cubicBezTo>
                      <a:pt x="10" y="9"/>
                      <a:pt x="10" y="9"/>
                      <a:pt x="10" y="9"/>
                    </a:cubicBezTo>
                    <a:cubicBezTo>
                      <a:pt x="8" y="6"/>
                      <a:pt x="8" y="6"/>
                      <a:pt x="8" y="6"/>
                    </a:cubicBezTo>
                    <a:lnTo>
                      <a:pt x="12" y="3"/>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192"/>
              <p:cNvSpPr/>
              <p:nvPr/>
            </p:nvSpPr>
            <p:spPr bwMode="auto">
              <a:xfrm>
                <a:off x="4109" y="2166"/>
                <a:ext cx="168" cy="143"/>
              </a:xfrm>
              <a:custGeom>
                <a:avLst/>
                <a:gdLst>
                  <a:gd name="T0" fmla="*/ 1 w 7"/>
                  <a:gd name="T1" fmla="*/ 0 h 6"/>
                  <a:gd name="T2" fmla="*/ 0 w 7"/>
                  <a:gd name="T3" fmla="*/ 1 h 6"/>
                  <a:gd name="T4" fmla="*/ 5 w 7"/>
                  <a:gd name="T5" fmla="*/ 6 h 6"/>
                  <a:gd name="T6" fmla="*/ 6 w 7"/>
                  <a:gd name="T7" fmla="*/ 6 h 6"/>
                  <a:gd name="T8" fmla="*/ 1 w 7"/>
                  <a:gd name="T9" fmla="*/ 0 h 6"/>
                </a:gdLst>
                <a:ahLst/>
                <a:cxnLst>
                  <a:cxn ang="0">
                    <a:pos x="T0" y="T1"/>
                  </a:cxn>
                  <a:cxn ang="0">
                    <a:pos x="T2" y="T3"/>
                  </a:cxn>
                  <a:cxn ang="0">
                    <a:pos x="T4" y="T5"/>
                  </a:cxn>
                  <a:cxn ang="0">
                    <a:pos x="T6" y="T7"/>
                  </a:cxn>
                  <a:cxn ang="0">
                    <a:pos x="T8" y="T9"/>
                  </a:cxn>
                </a:cxnLst>
                <a:rect l="0" t="0" r="r" b="b"/>
                <a:pathLst>
                  <a:path w="7" h="6">
                    <a:moveTo>
                      <a:pt x="1" y="0"/>
                    </a:moveTo>
                    <a:cubicBezTo>
                      <a:pt x="0" y="1"/>
                      <a:pt x="0" y="1"/>
                      <a:pt x="0" y="1"/>
                    </a:cubicBezTo>
                    <a:cubicBezTo>
                      <a:pt x="0" y="1"/>
                      <a:pt x="5" y="1"/>
                      <a:pt x="5" y="6"/>
                    </a:cubicBezTo>
                    <a:cubicBezTo>
                      <a:pt x="6" y="6"/>
                      <a:pt x="6" y="6"/>
                      <a:pt x="6" y="6"/>
                    </a:cubicBezTo>
                    <a:cubicBezTo>
                      <a:pt x="6" y="6"/>
                      <a:pt x="7" y="1"/>
                      <a:pt x="1" y="0"/>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0193"/>
              <p:cNvSpPr/>
              <p:nvPr/>
            </p:nvSpPr>
            <p:spPr bwMode="auto">
              <a:xfrm>
                <a:off x="4109" y="2214"/>
                <a:ext cx="96" cy="95"/>
              </a:xfrm>
              <a:custGeom>
                <a:avLst/>
                <a:gdLst>
                  <a:gd name="T0" fmla="*/ 0 w 4"/>
                  <a:gd name="T1" fmla="*/ 0 h 4"/>
                  <a:gd name="T2" fmla="*/ 0 w 4"/>
                  <a:gd name="T3" fmla="*/ 1 h 4"/>
                  <a:gd name="T4" fmla="*/ 3 w 4"/>
                  <a:gd name="T5" fmla="*/ 4 h 4"/>
                  <a:gd name="T6" fmla="*/ 4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cubicBezTo>
                      <a:pt x="0" y="1"/>
                      <a:pt x="0" y="1"/>
                      <a:pt x="0" y="1"/>
                    </a:cubicBezTo>
                    <a:cubicBezTo>
                      <a:pt x="0" y="1"/>
                      <a:pt x="3" y="1"/>
                      <a:pt x="3" y="4"/>
                    </a:cubicBezTo>
                    <a:cubicBezTo>
                      <a:pt x="4" y="4"/>
                      <a:pt x="4" y="4"/>
                      <a:pt x="4" y="4"/>
                    </a:cubicBezTo>
                    <a:cubicBezTo>
                      <a:pt x="4" y="4"/>
                      <a:pt x="4" y="1"/>
                      <a:pt x="0" y="0"/>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9" name="组 8"/>
          <p:cNvGrpSpPr/>
          <p:nvPr/>
        </p:nvGrpSpPr>
        <p:grpSpPr>
          <a:xfrm>
            <a:off x="6134416" y="4701201"/>
            <a:ext cx="4950520" cy="1000971"/>
            <a:chOff x="6134416" y="4701201"/>
            <a:chExt cx="4950520" cy="1000971"/>
          </a:xfrm>
        </p:grpSpPr>
        <p:grpSp>
          <p:nvGrpSpPr>
            <p:cNvPr id="66" name="组合 51"/>
            <p:cNvGrpSpPr/>
            <p:nvPr/>
          </p:nvGrpSpPr>
          <p:grpSpPr>
            <a:xfrm>
              <a:off x="6134416" y="4701201"/>
              <a:ext cx="4950520" cy="1000971"/>
              <a:chOff x="6134416" y="4782163"/>
              <a:chExt cx="4950520" cy="1000971"/>
            </a:xfrm>
          </p:grpSpPr>
          <p:sp>
            <p:nvSpPr>
              <p:cNvPr id="67" name="对角圆角矩形 66"/>
              <p:cNvSpPr/>
              <p:nvPr userDrawn="1"/>
            </p:nvSpPr>
            <p:spPr>
              <a:xfrm flipH="1">
                <a:off x="6134416" y="5072447"/>
                <a:ext cx="4116242" cy="710687"/>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泪滴形 47"/>
              <p:cNvSpPr/>
              <p:nvPr userDrawn="1"/>
            </p:nvSpPr>
            <p:spPr>
              <a:xfrm flipH="1" flipV="1">
                <a:off x="10085001" y="4782163"/>
                <a:ext cx="999935" cy="999935"/>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p:cNvSpPr/>
            <p:nvPr/>
          </p:nvSpPr>
          <p:spPr>
            <a:xfrm>
              <a:off x="6161424" y="5132387"/>
              <a:ext cx="4145280" cy="460375"/>
            </a:xfrm>
            <a:prstGeom prst="rect">
              <a:avLst/>
            </a:prstGeom>
          </p:spPr>
          <p:txBody>
            <a:bodyPr wrap="none" anchor="ctr">
              <a:spAutoFit/>
            </a:bodyPr>
            <a:lstStyle/>
            <a:p>
              <a:pPr algn="ctr"/>
              <a:r>
                <a:rPr lang="zh-CN" altLang="en-US" sz="2400" dirty="0">
                  <a:solidFill>
                    <a:schemeClr val="bg1"/>
                  </a:solidFill>
                </a:rPr>
                <a:t>学习店铺维权和纠纷处理技巧</a:t>
              </a:r>
              <a:endParaRPr lang="zh-CN" altLang="en-US" sz="2400" dirty="0">
                <a:solidFill>
                  <a:schemeClr val="bg1"/>
                </a:solidFill>
              </a:endParaRPr>
            </a:p>
          </p:txBody>
        </p:sp>
        <p:grpSp>
          <p:nvGrpSpPr>
            <p:cNvPr id="46" name="Group 30172"/>
            <p:cNvGrpSpPr>
              <a:grpSpLocks noChangeAspect="1"/>
            </p:cNvGrpSpPr>
            <p:nvPr/>
          </p:nvGrpSpPr>
          <p:grpSpPr bwMode="auto">
            <a:xfrm>
              <a:off x="10274866" y="4933915"/>
              <a:ext cx="646114" cy="615950"/>
              <a:chOff x="6444" y="3162"/>
              <a:chExt cx="407" cy="388"/>
            </a:xfrm>
          </p:grpSpPr>
          <p:sp>
            <p:nvSpPr>
              <p:cNvPr id="47" name="Freeform 30173"/>
              <p:cNvSpPr/>
              <p:nvPr/>
            </p:nvSpPr>
            <p:spPr bwMode="auto">
              <a:xfrm>
                <a:off x="6554" y="3243"/>
                <a:ext cx="189" cy="246"/>
              </a:xfrm>
              <a:custGeom>
                <a:avLst/>
                <a:gdLst>
                  <a:gd name="T0" fmla="*/ 9 w 9"/>
                  <a:gd name="T1" fmla="*/ 4 h 12"/>
                  <a:gd name="T2" fmla="*/ 5 w 9"/>
                  <a:gd name="T3" fmla="*/ 0 h 12"/>
                  <a:gd name="T4" fmla="*/ 0 w 9"/>
                  <a:gd name="T5" fmla="*/ 4 h 12"/>
                  <a:gd name="T6" fmla="*/ 1 w 9"/>
                  <a:gd name="T7" fmla="*/ 8 h 12"/>
                  <a:gd name="T8" fmla="*/ 2 w 9"/>
                  <a:gd name="T9" fmla="*/ 10 h 12"/>
                  <a:gd name="T10" fmla="*/ 3 w 9"/>
                  <a:gd name="T11" fmla="*/ 12 h 12"/>
                  <a:gd name="T12" fmla="*/ 4 w 9"/>
                  <a:gd name="T13" fmla="*/ 12 h 12"/>
                  <a:gd name="T14" fmla="*/ 4 w 9"/>
                  <a:gd name="T15" fmla="*/ 12 h 12"/>
                  <a:gd name="T16" fmla="*/ 6 w 9"/>
                  <a:gd name="T17" fmla="*/ 12 h 12"/>
                  <a:gd name="T18" fmla="*/ 6 w 9"/>
                  <a:gd name="T19" fmla="*/ 12 h 12"/>
                  <a:gd name="T20" fmla="*/ 6 w 9"/>
                  <a:gd name="T21" fmla="*/ 12 h 12"/>
                  <a:gd name="T22" fmla="*/ 7 w 9"/>
                  <a:gd name="T23" fmla="*/ 10 h 12"/>
                  <a:gd name="T24" fmla="*/ 8 w 9"/>
                  <a:gd name="T25" fmla="*/ 8 h 12"/>
                  <a:gd name="T26" fmla="*/ 9 w 9"/>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2">
                    <a:moveTo>
                      <a:pt x="9" y="4"/>
                    </a:moveTo>
                    <a:cubicBezTo>
                      <a:pt x="9" y="2"/>
                      <a:pt x="7" y="0"/>
                      <a:pt x="5" y="0"/>
                    </a:cubicBezTo>
                    <a:cubicBezTo>
                      <a:pt x="2" y="0"/>
                      <a:pt x="0" y="2"/>
                      <a:pt x="0" y="4"/>
                    </a:cubicBezTo>
                    <a:cubicBezTo>
                      <a:pt x="0" y="6"/>
                      <a:pt x="1" y="7"/>
                      <a:pt x="1" y="8"/>
                    </a:cubicBezTo>
                    <a:cubicBezTo>
                      <a:pt x="2" y="9"/>
                      <a:pt x="2" y="10"/>
                      <a:pt x="2" y="10"/>
                    </a:cubicBezTo>
                    <a:cubicBezTo>
                      <a:pt x="2" y="11"/>
                      <a:pt x="3" y="12"/>
                      <a:pt x="3" y="12"/>
                    </a:cubicBezTo>
                    <a:cubicBezTo>
                      <a:pt x="3" y="12"/>
                      <a:pt x="3" y="12"/>
                      <a:pt x="4" y="12"/>
                    </a:cubicBezTo>
                    <a:cubicBezTo>
                      <a:pt x="4" y="12"/>
                      <a:pt x="4" y="12"/>
                      <a:pt x="4" y="12"/>
                    </a:cubicBezTo>
                    <a:cubicBezTo>
                      <a:pt x="5" y="12"/>
                      <a:pt x="6" y="12"/>
                      <a:pt x="6" y="12"/>
                    </a:cubicBezTo>
                    <a:cubicBezTo>
                      <a:pt x="6" y="12"/>
                      <a:pt x="6" y="12"/>
                      <a:pt x="6" y="12"/>
                    </a:cubicBezTo>
                    <a:cubicBezTo>
                      <a:pt x="6" y="12"/>
                      <a:pt x="6" y="12"/>
                      <a:pt x="6" y="12"/>
                    </a:cubicBezTo>
                    <a:cubicBezTo>
                      <a:pt x="6" y="12"/>
                      <a:pt x="7" y="11"/>
                      <a:pt x="7" y="10"/>
                    </a:cubicBezTo>
                    <a:cubicBezTo>
                      <a:pt x="7" y="10"/>
                      <a:pt x="7" y="9"/>
                      <a:pt x="8" y="8"/>
                    </a:cubicBezTo>
                    <a:cubicBezTo>
                      <a:pt x="9" y="7"/>
                      <a:pt x="9" y="6"/>
                      <a:pt x="9" y="4"/>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0174"/>
              <p:cNvSpPr/>
              <p:nvPr/>
            </p:nvSpPr>
            <p:spPr bwMode="auto">
              <a:xfrm>
                <a:off x="6617" y="3509"/>
                <a:ext cx="63" cy="41"/>
              </a:xfrm>
              <a:custGeom>
                <a:avLst/>
                <a:gdLst>
                  <a:gd name="T0" fmla="*/ 2 w 3"/>
                  <a:gd name="T1" fmla="*/ 0 h 2"/>
                  <a:gd name="T2" fmla="*/ 0 w 3"/>
                  <a:gd name="T3" fmla="*/ 0 h 2"/>
                  <a:gd name="T4" fmla="*/ 0 w 3"/>
                  <a:gd name="T5" fmla="*/ 0 h 2"/>
                  <a:gd name="T6" fmla="*/ 0 w 3"/>
                  <a:gd name="T7" fmla="*/ 1 h 2"/>
                  <a:gd name="T8" fmla="*/ 1 w 3"/>
                  <a:gd name="T9" fmla="*/ 2 h 2"/>
                  <a:gd name="T10" fmla="*/ 2 w 3"/>
                  <a:gd name="T11" fmla="*/ 2 h 2"/>
                  <a:gd name="T12" fmla="*/ 3 w 3"/>
                  <a:gd name="T13" fmla="*/ 1 h 2"/>
                  <a:gd name="T14" fmla="*/ 3 w 3"/>
                  <a:gd name="T15" fmla="*/ 0 h 2"/>
                  <a:gd name="T16" fmla="*/ 3 w 3"/>
                  <a:gd name="T17" fmla="*/ 0 h 2"/>
                  <a:gd name="T18" fmla="*/ 2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0"/>
                    </a:moveTo>
                    <a:cubicBezTo>
                      <a:pt x="1" y="0"/>
                      <a:pt x="1" y="0"/>
                      <a:pt x="0" y="0"/>
                    </a:cubicBezTo>
                    <a:cubicBezTo>
                      <a:pt x="0" y="0"/>
                      <a:pt x="0" y="0"/>
                      <a:pt x="0" y="0"/>
                    </a:cubicBezTo>
                    <a:cubicBezTo>
                      <a:pt x="0" y="1"/>
                      <a:pt x="0" y="1"/>
                      <a:pt x="0" y="1"/>
                    </a:cubicBezTo>
                    <a:cubicBezTo>
                      <a:pt x="1" y="2"/>
                      <a:pt x="1" y="2"/>
                      <a:pt x="1" y="2"/>
                    </a:cubicBezTo>
                    <a:cubicBezTo>
                      <a:pt x="2" y="2"/>
                      <a:pt x="2" y="2"/>
                      <a:pt x="2" y="2"/>
                    </a:cubicBezTo>
                    <a:cubicBezTo>
                      <a:pt x="3" y="1"/>
                      <a:pt x="3" y="1"/>
                      <a:pt x="3" y="1"/>
                    </a:cubicBezTo>
                    <a:cubicBezTo>
                      <a:pt x="3" y="0"/>
                      <a:pt x="3" y="0"/>
                      <a:pt x="3" y="0"/>
                    </a:cubicBezTo>
                    <a:cubicBezTo>
                      <a:pt x="3" y="0"/>
                      <a:pt x="3" y="0"/>
                      <a:pt x="3" y="0"/>
                    </a:cubicBezTo>
                    <a:cubicBezTo>
                      <a:pt x="3" y="0"/>
                      <a:pt x="2" y="0"/>
                      <a:pt x="2" y="0"/>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0175"/>
              <p:cNvSpPr/>
              <p:nvPr/>
            </p:nvSpPr>
            <p:spPr bwMode="auto">
              <a:xfrm>
                <a:off x="6444" y="3346"/>
                <a:ext cx="47" cy="23"/>
              </a:xfrm>
              <a:custGeom>
                <a:avLst/>
                <a:gdLst>
                  <a:gd name="T0" fmla="*/ 1 w 1"/>
                  <a:gd name="T1" fmla="*/ 0 h 1"/>
                  <a:gd name="T2" fmla="*/ 0 w 1"/>
                  <a:gd name="T3" fmla="*/ 0 h 1"/>
                  <a:gd name="T4" fmla="*/ 0 w 1"/>
                  <a:gd name="T5" fmla="*/ 1 h 1"/>
                  <a:gd name="T6" fmla="*/ 1 w 1"/>
                  <a:gd name="T7" fmla="*/ 1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1"/>
                      <a:pt x="0" y="1"/>
                      <a:pt x="0" y="1"/>
                    </a:cubicBezTo>
                    <a:cubicBezTo>
                      <a:pt x="1" y="1"/>
                      <a:pt x="1" y="1"/>
                      <a:pt x="1" y="1"/>
                    </a:cubicBezTo>
                    <a:cubicBezTo>
                      <a:pt x="1" y="1"/>
                      <a:pt x="1" y="0"/>
                      <a:pt x="1" y="0"/>
                    </a:cubicBezTo>
                    <a:cubicBezTo>
                      <a:pt x="1" y="0"/>
                      <a:pt x="1" y="0"/>
                      <a:pt x="1" y="0"/>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0176"/>
              <p:cNvSpPr/>
              <p:nvPr/>
            </p:nvSpPr>
            <p:spPr bwMode="auto">
              <a:xfrm>
                <a:off x="6806" y="3346"/>
                <a:ext cx="45" cy="23"/>
              </a:xfrm>
              <a:custGeom>
                <a:avLst/>
                <a:gdLst>
                  <a:gd name="T0" fmla="*/ 0 w 2"/>
                  <a:gd name="T1" fmla="*/ 1 h 1"/>
                  <a:gd name="T2" fmla="*/ 2 w 2"/>
                  <a:gd name="T3" fmla="*/ 1 h 1"/>
                  <a:gd name="T4" fmla="*/ 2 w 2"/>
                  <a:gd name="T5" fmla="*/ 0 h 1"/>
                  <a:gd name="T6" fmla="*/ 0 w 2"/>
                  <a:gd name="T7" fmla="*/ 0 h 1"/>
                  <a:gd name="T8" fmla="*/ 0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2" y="1"/>
                      <a:pt x="2" y="1"/>
                      <a:pt x="2" y="1"/>
                    </a:cubicBezTo>
                    <a:cubicBezTo>
                      <a:pt x="2" y="0"/>
                      <a:pt x="2" y="0"/>
                      <a:pt x="2" y="0"/>
                    </a:cubicBezTo>
                    <a:cubicBezTo>
                      <a:pt x="0" y="0"/>
                      <a:pt x="0" y="0"/>
                      <a:pt x="0" y="0"/>
                    </a:cubicBezTo>
                    <a:cubicBezTo>
                      <a:pt x="0" y="0"/>
                      <a:pt x="0" y="0"/>
                      <a:pt x="0" y="0"/>
                    </a:cubicBezTo>
                    <a:cubicBezTo>
                      <a:pt x="0" y="0"/>
                      <a:pt x="0" y="1"/>
                      <a:pt x="0" y="1"/>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0177"/>
              <p:cNvSpPr/>
              <p:nvPr/>
            </p:nvSpPr>
            <p:spPr bwMode="auto">
              <a:xfrm>
                <a:off x="6638" y="3162"/>
                <a:ext cx="29" cy="40"/>
              </a:xfrm>
              <a:custGeom>
                <a:avLst/>
                <a:gdLst>
                  <a:gd name="T0" fmla="*/ 2 w 2"/>
                  <a:gd name="T1" fmla="*/ 2 h 2"/>
                  <a:gd name="T2" fmla="*/ 2 w 2"/>
                  <a:gd name="T3" fmla="*/ 0 h 2"/>
                  <a:gd name="T4" fmla="*/ 0 w 2"/>
                  <a:gd name="T5" fmla="*/ 0 h 2"/>
                  <a:gd name="T6" fmla="*/ 0 w 2"/>
                  <a:gd name="T7" fmla="*/ 2 h 2"/>
                  <a:gd name="T8" fmla="*/ 1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cubicBezTo>
                      <a:pt x="2" y="0"/>
                      <a:pt x="2" y="0"/>
                      <a:pt x="2" y="0"/>
                    </a:cubicBezTo>
                    <a:cubicBezTo>
                      <a:pt x="0" y="0"/>
                      <a:pt x="0" y="0"/>
                      <a:pt x="0" y="0"/>
                    </a:cubicBezTo>
                    <a:cubicBezTo>
                      <a:pt x="0" y="2"/>
                      <a:pt x="0" y="2"/>
                      <a:pt x="0" y="2"/>
                    </a:cubicBezTo>
                    <a:cubicBezTo>
                      <a:pt x="1" y="2"/>
                      <a:pt x="1" y="2"/>
                      <a:pt x="1" y="2"/>
                    </a:cubicBezTo>
                    <a:cubicBezTo>
                      <a:pt x="1" y="2"/>
                      <a:pt x="1" y="2"/>
                      <a:pt x="2"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0178"/>
              <p:cNvSpPr/>
              <p:nvPr/>
            </p:nvSpPr>
            <p:spPr bwMode="auto">
              <a:xfrm rot="5400000" flipH="1">
                <a:off x="6506" y="3197"/>
                <a:ext cx="42" cy="62"/>
              </a:xfrm>
              <a:custGeom>
                <a:avLst/>
                <a:gdLst>
                  <a:gd name="T0" fmla="*/ 2 w 2"/>
                  <a:gd name="T1" fmla="*/ 2 h 3"/>
                  <a:gd name="T2" fmla="*/ 0 w 2"/>
                  <a:gd name="T3" fmla="*/ 0 h 3"/>
                  <a:gd name="T4" fmla="*/ 0 w 2"/>
                  <a:gd name="T5" fmla="*/ 1 h 3"/>
                  <a:gd name="T6" fmla="*/ 1 w 2"/>
                  <a:gd name="T7" fmla="*/ 3 h 3"/>
                  <a:gd name="T8" fmla="*/ 2 w 2"/>
                  <a:gd name="T9" fmla="*/ 2 h 3"/>
                </a:gdLst>
                <a:ahLst/>
                <a:cxnLst>
                  <a:cxn ang="0">
                    <a:pos x="T0" y="T1"/>
                  </a:cxn>
                  <a:cxn ang="0">
                    <a:pos x="T2" y="T3"/>
                  </a:cxn>
                  <a:cxn ang="0">
                    <a:pos x="T4" y="T5"/>
                  </a:cxn>
                  <a:cxn ang="0">
                    <a:pos x="T6" y="T7"/>
                  </a:cxn>
                  <a:cxn ang="0">
                    <a:pos x="T8" y="T9"/>
                  </a:cxn>
                </a:cxnLst>
                <a:rect l="0" t="0" r="r" b="b"/>
                <a:pathLst>
                  <a:path w="2" h="3">
                    <a:moveTo>
                      <a:pt x="2" y="2"/>
                    </a:moveTo>
                    <a:cubicBezTo>
                      <a:pt x="0" y="0"/>
                      <a:pt x="0" y="0"/>
                      <a:pt x="0" y="0"/>
                    </a:cubicBezTo>
                    <a:cubicBezTo>
                      <a:pt x="0" y="1"/>
                      <a:pt x="0" y="1"/>
                      <a:pt x="0" y="1"/>
                    </a:cubicBezTo>
                    <a:cubicBezTo>
                      <a:pt x="1" y="3"/>
                      <a:pt x="1" y="3"/>
                      <a:pt x="1" y="3"/>
                    </a:cubicBezTo>
                    <a:cubicBezTo>
                      <a:pt x="1" y="2"/>
                      <a:pt x="2" y="2"/>
                      <a:pt x="2"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0179"/>
              <p:cNvSpPr/>
              <p:nvPr/>
            </p:nvSpPr>
            <p:spPr bwMode="auto">
              <a:xfrm>
                <a:off x="6740" y="3207"/>
                <a:ext cx="63" cy="41"/>
              </a:xfrm>
              <a:custGeom>
                <a:avLst/>
                <a:gdLst>
                  <a:gd name="T0" fmla="*/ 1 w 3"/>
                  <a:gd name="T1" fmla="*/ 2 h 2"/>
                  <a:gd name="T2" fmla="*/ 3 w 3"/>
                  <a:gd name="T3" fmla="*/ 1 h 2"/>
                  <a:gd name="T4" fmla="*/ 2 w 3"/>
                  <a:gd name="T5" fmla="*/ 0 h 2"/>
                  <a:gd name="T6" fmla="*/ 0 w 3"/>
                  <a:gd name="T7" fmla="*/ 2 h 2"/>
                  <a:gd name="T8" fmla="*/ 1 w 3"/>
                  <a:gd name="T9" fmla="*/ 2 h 2"/>
                </a:gdLst>
                <a:ahLst/>
                <a:cxnLst>
                  <a:cxn ang="0">
                    <a:pos x="T0" y="T1"/>
                  </a:cxn>
                  <a:cxn ang="0">
                    <a:pos x="T2" y="T3"/>
                  </a:cxn>
                  <a:cxn ang="0">
                    <a:pos x="T4" y="T5"/>
                  </a:cxn>
                  <a:cxn ang="0">
                    <a:pos x="T6" y="T7"/>
                  </a:cxn>
                  <a:cxn ang="0">
                    <a:pos x="T8" y="T9"/>
                  </a:cxn>
                </a:cxnLst>
                <a:rect l="0" t="0" r="r" b="b"/>
                <a:pathLst>
                  <a:path w="3" h="2">
                    <a:moveTo>
                      <a:pt x="1" y="2"/>
                    </a:moveTo>
                    <a:cubicBezTo>
                      <a:pt x="3" y="1"/>
                      <a:pt x="3" y="1"/>
                      <a:pt x="3" y="1"/>
                    </a:cubicBezTo>
                    <a:cubicBezTo>
                      <a:pt x="2" y="0"/>
                      <a:pt x="2" y="0"/>
                      <a:pt x="2" y="0"/>
                    </a:cubicBezTo>
                    <a:cubicBezTo>
                      <a:pt x="0" y="2"/>
                      <a:pt x="0" y="2"/>
                      <a:pt x="0" y="2"/>
                    </a:cubicBezTo>
                    <a:cubicBezTo>
                      <a:pt x="1" y="2"/>
                      <a:pt x="1" y="2"/>
                      <a:pt x="1"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down)">
                                      <p:cBhvr>
                                        <p:cTn id="15" dur="500"/>
                                        <p:tgtEl>
                                          <p:spTgt spid="5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down)">
                                      <p:cBhvr>
                                        <p:cTn id="31" dur="500"/>
                                        <p:tgtEl>
                                          <p:spTgt spid="5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0" grpId="0" animBg="1"/>
      <p:bldP spid="55"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26"/>
          <p:cNvSpPr/>
          <p:nvPr/>
        </p:nvSpPr>
        <p:spPr>
          <a:xfrm>
            <a:off x="1547813" y="700088"/>
            <a:ext cx="4321175" cy="503237"/>
          </a:xfrm>
          <a:prstGeom prst="rect">
            <a:avLst/>
          </a:prstGeom>
          <a:noFill/>
          <a:ln w="9525">
            <a:noFill/>
          </a:ln>
        </p:spPr>
        <p:txBody>
          <a:bodyPr>
            <a:spAutoFit/>
          </a:bodyPr>
          <a:p>
            <a:pPr>
              <a:lnSpc>
                <a:spcPct val="150000"/>
              </a:lnSpc>
            </a:pPr>
            <a:r>
              <a:rPr lang="zh-CN" altLang="en-US" b="1" dirty="0">
                <a:solidFill>
                  <a:srgbClr val="000000"/>
                </a:solidFill>
                <a:latin typeface="微软雅黑" panose="020B0503020204020204" charset="-122"/>
                <a:ea typeface="微软雅黑" panose="020B0503020204020204" charset="-122"/>
                <a:sym typeface="微软雅黑" panose="020B0503020204020204" charset="-122"/>
              </a:rPr>
              <a:t>买家类型——允诺型</a:t>
            </a:r>
            <a:endParaRPr lang="zh-CN" altLang="en-US" dirty="0">
              <a:latin typeface="Arial" panose="020B0604020202020204" pitchFamily="34" charset="0"/>
            </a:endParaRPr>
          </a:p>
        </p:txBody>
      </p:sp>
      <p:sp>
        <p:nvSpPr>
          <p:cNvPr id="50181" name="直角三角形 2"/>
          <p:cNvSpPr>
            <a:spLocks noChangeAspect="1"/>
          </p:cNvSpPr>
          <p:nvPr/>
        </p:nvSpPr>
        <p:spPr>
          <a:xfrm rot="2854302">
            <a:off x="8407400" y="3906838"/>
            <a:ext cx="1027113" cy="1646237"/>
          </a:xfrm>
          <a:custGeom>
            <a:avLst/>
            <a:gdLst>
              <a:gd name="txL" fmla="*/ 0 w 1026633"/>
              <a:gd name="txT" fmla="*/ 0 h 1647132"/>
              <a:gd name="txR" fmla="*/ 1026633 w 1026633"/>
              <a:gd name="txB" fmla="*/ 1647132 h 1647132"/>
            </a:gdLst>
            <a:ahLst/>
            <a:cxnLst>
              <a:cxn ang="0">
                <a:pos x="0" y="1645342"/>
              </a:cxn>
              <a:cxn ang="0">
                <a:pos x="0" y="0"/>
              </a:cxn>
              <a:cxn ang="0">
                <a:pos x="1027593" y="939227"/>
              </a:cxn>
              <a:cxn ang="0">
                <a:pos x="373663" y="1643710"/>
              </a:cxn>
              <a:cxn ang="0">
                <a:pos x="0" y="1645342"/>
              </a:cxn>
            </a:cxnLst>
            <a:rect l="txL" t="txT" r="txR" b="txB"/>
            <a:pathLst>
              <a:path w="1026633" h="1647132">
                <a:moveTo>
                  <a:pt x="0" y="1647132"/>
                </a:moveTo>
                <a:lnTo>
                  <a:pt x="0" y="0"/>
                </a:lnTo>
                <a:lnTo>
                  <a:pt x="1026633" y="940249"/>
                </a:lnTo>
                <a:lnTo>
                  <a:pt x="373313" y="1645498"/>
                </a:lnTo>
                <a:lnTo>
                  <a:pt x="0" y="1647132"/>
                </a:lnTo>
                <a:close/>
              </a:path>
            </a:pathLst>
          </a:custGeom>
          <a:solidFill>
            <a:srgbClr val="DADADA">
              <a:alpha val="100000"/>
            </a:srgbClr>
          </a:solidFill>
          <a:ln w="9525">
            <a:noFill/>
          </a:ln>
        </p:spPr>
        <p:txBody>
          <a:bodyPr/>
          <a:p>
            <a:endParaRPr lang="zh-CN" altLang="en-US"/>
          </a:p>
        </p:txBody>
      </p:sp>
      <p:grpSp>
        <p:nvGrpSpPr>
          <p:cNvPr id="50184" name="组合 24"/>
          <p:cNvGrpSpPr/>
          <p:nvPr/>
        </p:nvGrpSpPr>
        <p:grpSpPr>
          <a:xfrm>
            <a:off x="1547813" y="1087438"/>
            <a:ext cx="4897437" cy="231775"/>
            <a:chOff x="0" y="0"/>
            <a:chExt cx="4896395" cy="232166"/>
          </a:xfrm>
        </p:grpSpPr>
        <p:sp>
          <p:nvSpPr>
            <p:cNvPr id="50189" name="直接连接符 25"/>
            <p:cNvSpPr/>
            <p:nvPr/>
          </p:nvSpPr>
          <p:spPr>
            <a:xfrm>
              <a:off x="0" y="108324"/>
              <a:ext cx="4680371" cy="1"/>
            </a:xfrm>
            <a:prstGeom prst="line">
              <a:avLst/>
            </a:prstGeom>
            <a:ln w="19050" cap="flat" cmpd="sng">
              <a:solidFill>
                <a:srgbClr val="7F7F7F"/>
              </a:solidFill>
              <a:prstDash val="sysDot"/>
              <a:headEnd type="none" w="med" len="med"/>
              <a:tailEnd type="oval" w="med" len="med"/>
            </a:ln>
          </p:spPr>
        </p:sp>
        <p:sp>
          <p:nvSpPr>
            <p:cNvPr id="50190" name="椭圆 40"/>
            <p:cNvSpPr/>
            <p:nvPr/>
          </p:nvSpPr>
          <p:spPr>
            <a:xfrm>
              <a:off x="4680371" y="0"/>
              <a:ext cx="216024" cy="232166"/>
            </a:xfrm>
            <a:prstGeom prst="ellipse">
              <a:avLst/>
            </a:prstGeom>
            <a:noFill/>
            <a:ln w="25400" cap="flat" cmpd="sng">
              <a:solidFill>
                <a:srgbClr val="7F7F7F"/>
              </a:solidFill>
              <a:prstDash val="solid"/>
              <a:headEnd type="none" w="med" len="med"/>
              <a:tailEnd type="none" w="med" len="med"/>
            </a:ln>
          </p:spPr>
          <p:txBody>
            <a:bodyPr anchor="ctr"/>
            <a:p>
              <a:pPr algn="ctr"/>
              <a:endParaRPr lang="zh-CN" altLang="zh-CN" dirty="0">
                <a:solidFill>
                  <a:srgbClr val="FFFFFF"/>
                </a:solidFill>
                <a:latin typeface="Calibri" panose="020F0502020204030204" pitchFamily="34" charset="0"/>
                <a:ea typeface="Calibri" panose="020F0502020204030204" pitchFamily="34" charset="0"/>
                <a:sym typeface="Calibri" panose="020F0502020204030204" pitchFamily="34" charset="0"/>
              </a:endParaRPr>
            </a:p>
          </p:txBody>
        </p:sp>
      </p:grpSp>
      <p:sp>
        <p:nvSpPr>
          <p:cNvPr id="50185" name="直接连接符 41"/>
          <p:cNvSpPr/>
          <p:nvPr/>
        </p:nvSpPr>
        <p:spPr>
          <a:xfrm>
            <a:off x="1055688" y="1924050"/>
            <a:ext cx="1587" cy="2663825"/>
          </a:xfrm>
          <a:prstGeom prst="line">
            <a:avLst/>
          </a:prstGeom>
          <a:ln w="9525" cap="flat" cmpd="sng">
            <a:solidFill>
              <a:srgbClr val="7F7F7F"/>
            </a:solidFill>
            <a:prstDash val="solid"/>
            <a:headEnd type="none" w="med" len="med"/>
            <a:tailEnd type="none" w="med" len="med"/>
          </a:ln>
        </p:spPr>
      </p:sp>
      <p:sp>
        <p:nvSpPr>
          <p:cNvPr id="50186" name="TextBox 7"/>
          <p:cNvSpPr/>
          <p:nvPr/>
        </p:nvSpPr>
        <p:spPr>
          <a:xfrm>
            <a:off x="827088" y="2278063"/>
            <a:ext cx="457200" cy="1954212"/>
          </a:xfrm>
          <a:prstGeom prst="rect">
            <a:avLst/>
          </a:prstGeom>
          <a:solidFill>
            <a:schemeClr val="bg1"/>
          </a:solidFill>
          <a:ln w="9525">
            <a:noFill/>
          </a:ln>
        </p:spPr>
        <p:txBody>
          <a:bodyPr anchor="ctr"/>
          <a:p>
            <a:pPr algn="ctr"/>
            <a:r>
              <a:rPr lang="zh-CN" altLang="en-US" sz="2800" b="1" dirty="0">
                <a:solidFill>
                  <a:srgbClr val="C00000"/>
                </a:solidFill>
                <a:latin typeface="微软雅黑" panose="020B0503020204020204" charset="-122"/>
                <a:ea typeface="微软雅黑" panose="020B0503020204020204" charset="-122"/>
                <a:sym typeface="微软雅黑" panose="020B0503020204020204" charset="-122"/>
              </a:rPr>
              <a:t>技巧篇</a:t>
            </a:r>
            <a:endParaRPr lang="zh-CN" altLang="en-US" dirty="0">
              <a:latin typeface="Arial" panose="020B0604020202020204" pitchFamily="34" charset="0"/>
            </a:endParaRPr>
          </a:p>
        </p:txBody>
      </p:sp>
      <p:sp>
        <p:nvSpPr>
          <p:cNvPr id="50187" name="Text Box 17"/>
          <p:cNvSpPr txBox="1"/>
          <p:nvPr/>
        </p:nvSpPr>
        <p:spPr>
          <a:xfrm>
            <a:off x="2051050" y="2139950"/>
            <a:ext cx="3295650" cy="365125"/>
          </a:xfrm>
          <a:prstGeom prst="rect">
            <a:avLst/>
          </a:prstGeom>
          <a:noFill/>
          <a:ln w="9525">
            <a:noFill/>
          </a:ln>
        </p:spPr>
        <p:txBody>
          <a:bodyPr>
            <a:spAutoFit/>
          </a:bodyPr>
          <a:p>
            <a:endParaRPr lang="zh-CN" altLang="zh-CN" dirty="0">
              <a:latin typeface="Arial" panose="020B0604020202020204" pitchFamily="34" charset="0"/>
            </a:endParaRPr>
          </a:p>
        </p:txBody>
      </p:sp>
      <p:sp>
        <p:nvSpPr>
          <p:cNvPr id="50188" name="Text Box 18"/>
          <p:cNvSpPr txBox="1"/>
          <p:nvPr/>
        </p:nvSpPr>
        <p:spPr>
          <a:xfrm>
            <a:off x="1548130" y="1564005"/>
            <a:ext cx="6154420" cy="2291715"/>
          </a:xfrm>
          <a:prstGeom prst="rect">
            <a:avLst/>
          </a:prstGeom>
          <a:noFill/>
          <a:ln w="9525">
            <a:noFill/>
          </a:ln>
        </p:spPr>
        <p:txBody>
          <a:bodyPr wrap="square">
            <a:spAutoFit/>
          </a:bodyPr>
          <a:p>
            <a:r>
              <a:rPr lang="zh-CN" altLang="zh-CN" sz="1300" b="1" dirty="0">
                <a:solidFill>
                  <a:srgbClr val="FF0000"/>
                </a:solidFill>
                <a:latin typeface="微软雅黑" panose="020B0503020204020204" charset="-122"/>
                <a:ea typeface="微软雅黑" panose="020B0503020204020204" charset="-122"/>
                <a:sym typeface="微软雅黑" panose="020B0503020204020204" charset="-122"/>
              </a:rPr>
              <a:t> </a:t>
            </a:r>
            <a:r>
              <a:rPr lang="zh-CN" altLang="en-US" sz="1300" b="1" dirty="0">
                <a:solidFill>
                  <a:srgbClr val="FF0000"/>
                </a:solidFill>
                <a:latin typeface="微软雅黑" panose="020B0503020204020204" charset="-122"/>
                <a:ea typeface="微软雅黑" panose="020B0503020204020204" charset="-122"/>
                <a:sym typeface="微软雅黑" panose="020B0503020204020204" charset="-122"/>
              </a:rPr>
              <a:t>首次对策：</a:t>
            </a:r>
            <a:endParaRPr lang="zh-CN" altLang="en-US" sz="1300" b="1" dirty="0">
              <a:solidFill>
                <a:srgbClr val="4D4D4D"/>
              </a:solidFill>
              <a:latin typeface="微软雅黑" panose="020B0503020204020204" charset="-122"/>
              <a:ea typeface="微软雅黑" panose="020B0503020204020204" charset="-122"/>
              <a:sym typeface="微软雅黑" panose="020B0503020204020204" charset="-122"/>
            </a:endParaRPr>
          </a:p>
          <a:p>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1.</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谢谢亲的支持呢</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(*^__^*) </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嘻嘻</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但是这款现在的价格已经是极限了，是无法再低了，亲这次购买是可以获得</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10</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元的店铺优惠券，下次来我们店铺可以使用的哦</a:t>
            </a:r>
            <a:endParaRPr lang="zh-CN" altLang="en-US" sz="1300" b="1" dirty="0">
              <a:solidFill>
                <a:srgbClr val="444444"/>
              </a:solidFill>
              <a:latin typeface="微软雅黑" panose="020B0503020204020204" charset="-122"/>
              <a:ea typeface="微软雅黑" panose="020B0503020204020204" charset="-122"/>
              <a:sym typeface="微软雅黑" panose="020B0503020204020204" charset="-122"/>
            </a:endParaRPr>
          </a:p>
          <a:p>
            <a:r>
              <a:rPr lang="zh-CN" altLang="zh-CN" sz="1300" b="1" dirty="0">
                <a:solidFill>
                  <a:srgbClr val="444444"/>
                </a:solidFill>
                <a:latin typeface="微软雅黑" panose="020B0503020204020204" charset="-122"/>
                <a:ea typeface="微软雅黑" panose="020B0503020204020204" charset="-122"/>
                <a:sym typeface="微软雅黑" panose="020B0503020204020204" charset="-122"/>
              </a:rPr>
              <a:t>2.</a:t>
            </a:r>
            <a:r>
              <a:rPr lang="zh-CN" altLang="en-US" sz="1300" b="1" dirty="0">
                <a:solidFill>
                  <a:srgbClr val="444444"/>
                </a:solidFill>
                <a:latin typeface="微软雅黑" panose="020B0503020204020204" charset="-122"/>
                <a:ea typeface="微软雅黑" panose="020B0503020204020204" charset="-122"/>
                <a:sym typeface="微软雅黑" panose="020B0503020204020204" charset="-122"/>
              </a:rPr>
              <a:t>非常感谢亲对小店的惠顾，不过，亲也清楚吧，天猫商城的各项成本非常高呢，所以亲初次交易我们确实都是这个价格的，当然在我们交易后您就是我们的老顾客啦，以后不论是您再次购买或者是介绍朋友来购买我们都是会根据不同金额给予优惠的。</a:t>
            </a:r>
            <a:endParaRPr lang="zh-CN" altLang="en-US" sz="1300" b="1" dirty="0">
              <a:solidFill>
                <a:srgbClr val="FF0000"/>
              </a:solidFill>
              <a:latin typeface="微软雅黑" panose="020B0503020204020204" charset="-122"/>
              <a:ea typeface="微软雅黑" panose="020B0503020204020204" charset="-122"/>
              <a:sym typeface="微软雅黑" panose="020B0503020204020204" charset="-122"/>
            </a:endParaRPr>
          </a:p>
          <a:p>
            <a:r>
              <a:rPr lang="zh-CN" altLang="en-US" sz="1300" b="1" dirty="0">
                <a:solidFill>
                  <a:srgbClr val="FF0000"/>
                </a:solidFill>
                <a:latin typeface="微软雅黑" panose="020B0503020204020204" charset="-122"/>
                <a:ea typeface="微软雅黑" panose="020B0503020204020204" charset="-122"/>
                <a:sym typeface="微软雅黑" panose="020B0503020204020204" charset="-122"/>
              </a:rPr>
              <a:t> 再三纠结：</a:t>
            </a:r>
            <a:endParaRPr lang="zh-CN" altLang="en-US" sz="1300" b="1" dirty="0">
              <a:solidFill>
                <a:srgbClr val="4D4D4D"/>
              </a:solidFill>
              <a:latin typeface="微软雅黑" panose="020B0503020204020204" charset="-122"/>
              <a:ea typeface="微软雅黑" panose="020B0503020204020204" charset="-122"/>
              <a:sym typeface="微软雅黑" panose="020B0503020204020204" charset="-122"/>
            </a:endParaRPr>
          </a:p>
          <a:p>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这样吧，我们看亲也是很诚心买的呢  可以按最低的批发价</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XX</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元给您的，收到满意的话，一定一定要给我们多多介绍朋友来的哦</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a:t>
            </a:r>
            <a:endParaRPr lang="zh-CN" altLang="zh-CN" dirty="0">
              <a:latin typeface="Arial" panose="020B0604020202020204" pitchFamily="34" charset="0"/>
            </a:endParaRPr>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
        <p:nvSpPr>
          <p:cNvPr id="45059" name="直角三角形 10"/>
          <p:cNvSpPr>
            <a:spLocks noChangeAspect="1"/>
          </p:cNvSpPr>
          <p:nvPr/>
        </p:nvSpPr>
        <p:spPr>
          <a:xfrm rot="-2854302" flipH="1">
            <a:off x="-1073524" y="67535"/>
            <a:ext cx="2757805" cy="1682750"/>
          </a:xfrm>
          <a:custGeom>
            <a:avLst/>
            <a:gdLst>
              <a:gd name="connsiteX0" fmla="*/ 33 w 4343"/>
              <a:gd name="connsiteY0" fmla="*/ 2650 h 2650"/>
              <a:gd name="connsiteX1" fmla="*/ 0 w 4343"/>
              <a:gd name="connsiteY1" fmla="*/ 1581 h 2650"/>
              <a:gd name="connsiteX2" fmla="*/ 1447 w 4343"/>
              <a:gd name="connsiteY2" fmla="*/ 0 h 2650"/>
              <a:gd name="connsiteX3" fmla="*/ 4343 w 4343"/>
              <a:gd name="connsiteY3" fmla="*/ 2650 h 2650"/>
              <a:gd name="connsiteX4" fmla="*/ 33 w 4343"/>
              <a:gd name="connsiteY4" fmla="*/ 2650 h 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 h="2650">
                <a:moveTo>
                  <a:pt x="33" y="2650"/>
                </a:moveTo>
                <a:lnTo>
                  <a:pt x="0" y="1581"/>
                </a:lnTo>
                <a:lnTo>
                  <a:pt x="1447" y="0"/>
                </a:lnTo>
                <a:lnTo>
                  <a:pt x="4343" y="2650"/>
                </a:lnTo>
                <a:lnTo>
                  <a:pt x="33" y="2650"/>
                </a:lnTo>
                <a:close/>
              </a:path>
            </a:pathLst>
          </a:custGeom>
          <a:solidFill>
            <a:srgbClr val="BE1333"/>
          </a:solidFill>
          <a:ln w="9525">
            <a:noFill/>
          </a:ln>
        </p:spPr>
        <p:txBody>
          <a:bodyPr/>
          <a:p>
            <a:pPr eaLnBrk="0" hangingPunct="0"/>
            <a:endParaRPr lang="zh-CN" altLang="zh-CN" sz="2400" b="1" i="1" dirty="0">
              <a:latin typeface="Times New Roman" panose="02020603050405020304" charset="0"/>
              <a:sym typeface="Times New Roman" panose="02020603050405020304" charset="0"/>
            </a:endParaRPr>
          </a:p>
        </p:txBody>
      </p:sp>
      <p:grpSp>
        <p:nvGrpSpPr>
          <p:cNvPr id="45060" name="组合 11"/>
          <p:cNvGrpSpPr/>
          <p:nvPr/>
        </p:nvGrpSpPr>
        <p:grpSpPr>
          <a:xfrm>
            <a:off x="327025" y="523875"/>
            <a:ext cx="344488" cy="720725"/>
            <a:chOff x="0" y="0"/>
            <a:chExt cx="344841" cy="720000"/>
          </a:xfrm>
        </p:grpSpPr>
        <p:sp>
          <p:nvSpPr>
            <p:cNvPr id="45073" name="椭圆 2245"/>
            <p:cNvSpPr/>
            <p:nvPr/>
          </p:nvSpPr>
          <p:spPr>
            <a:xfrm>
              <a:off x="114027" y="0"/>
              <a:ext cx="230814" cy="277555"/>
            </a:xfrm>
            <a:custGeom>
              <a:avLst/>
              <a:gdLst>
                <a:gd name="txL" fmla="*/ 0 w 576064"/>
                <a:gd name="txT" fmla="*/ 0 h 576064"/>
                <a:gd name="txR" fmla="*/ 576064 w 576064"/>
                <a:gd name="txB" fmla="*/ 576064 h 576064"/>
              </a:gdLst>
              <a:ahLst/>
              <a:cxnLst>
                <a:cxn ang="0">
                  <a:pos x="0" y="0"/>
                </a:cxn>
              </a:cxnLst>
              <a:rect l="txL" t="txT" r="txR" b="txB"/>
              <a:pathLst>
                <a:path w="576064" h="576064">
                  <a:moveTo>
                    <a:pt x="346087" y="86216"/>
                  </a:moveTo>
                  <a:cubicBezTo>
                    <a:pt x="246665" y="86216"/>
                    <a:pt x="166067" y="186955"/>
                    <a:pt x="166067" y="311223"/>
                  </a:cubicBezTo>
                  <a:cubicBezTo>
                    <a:pt x="166067" y="435491"/>
                    <a:pt x="246665" y="536230"/>
                    <a:pt x="346087" y="536230"/>
                  </a:cubicBezTo>
                  <a:cubicBezTo>
                    <a:pt x="445509" y="536230"/>
                    <a:pt x="526107" y="435491"/>
                    <a:pt x="526107" y="311223"/>
                  </a:cubicBezTo>
                  <a:cubicBezTo>
                    <a:pt x="526107" y="186955"/>
                    <a:pt x="445509" y="86216"/>
                    <a:pt x="346087" y="86216"/>
                  </a:cubicBezTo>
                  <a:close/>
                  <a:moveTo>
                    <a:pt x="288032" y="0"/>
                  </a:moveTo>
                  <a:cubicBezTo>
                    <a:pt x="447108" y="0"/>
                    <a:pt x="576064" y="128956"/>
                    <a:pt x="576064" y="288032"/>
                  </a:cubicBezTo>
                  <a:cubicBezTo>
                    <a:pt x="576064" y="447108"/>
                    <a:pt x="447108" y="576064"/>
                    <a:pt x="288032" y="576064"/>
                  </a:cubicBezTo>
                  <a:cubicBezTo>
                    <a:pt x="128956" y="576064"/>
                    <a:pt x="0" y="447108"/>
                    <a:pt x="0" y="288032"/>
                  </a:cubicBezTo>
                  <a:cubicBezTo>
                    <a:pt x="0" y="128956"/>
                    <a:pt x="128956" y="0"/>
                    <a:pt x="288032" y="0"/>
                  </a:cubicBezTo>
                  <a:close/>
                </a:path>
              </a:pathLst>
            </a:custGeom>
            <a:solidFill>
              <a:schemeClr val="bg1">
                <a:alpha val="100000"/>
              </a:schemeClr>
            </a:solidFill>
            <a:ln w="9525">
              <a:noFill/>
            </a:ln>
          </p:spPr>
          <p:txBody>
            <a:bodyPr/>
            <a:p>
              <a:endParaRPr lang="zh-CN" altLang="en-US"/>
            </a:p>
          </p:txBody>
        </p:sp>
        <p:sp>
          <p:nvSpPr>
            <p:cNvPr id="45074" name="任意多边形 13"/>
            <p:cNvSpPr/>
            <p:nvPr/>
          </p:nvSpPr>
          <p:spPr>
            <a:xfrm>
              <a:off x="0" y="157404"/>
              <a:ext cx="263825" cy="558249"/>
            </a:xfrm>
            <a:custGeom>
              <a:avLst/>
              <a:gdLst>
                <a:gd name="txL" fmla="*/ 0 w 661715"/>
                <a:gd name="txT" fmla="*/ 0 h 1400175"/>
                <a:gd name="txR" fmla="*/ 661715 w 661715"/>
                <a:gd name="txB" fmla="*/ 1400175 h 1400175"/>
              </a:gdLst>
              <a:ahLst/>
              <a:cxnLst>
                <a:cxn ang="0">
                  <a:pos x="52698" y="0"/>
                </a:cxn>
                <a:cxn ang="0">
                  <a:pos x="17874" y="30282"/>
                </a:cxn>
                <a:cxn ang="0">
                  <a:pos x="1218" y="131727"/>
                </a:cxn>
                <a:cxn ang="0">
                  <a:pos x="209" y="140812"/>
                </a:cxn>
                <a:cxn ang="0">
                  <a:pos x="105187" y="119614"/>
                </a:cxn>
                <a:cxn ang="0">
                  <a:pos x="54212" y="204404"/>
                </a:cxn>
                <a:cxn ang="0">
                  <a:pos x="76923" y="222574"/>
                </a:cxn>
              </a:cxnLst>
              <a:rect l="txL" t="txT" r="txR" b="txB"/>
              <a:pathLst>
                <a:path w="661715" h="1400175">
                  <a:moveTo>
                    <a:pt x="331515" y="0"/>
                  </a:moveTo>
                  <a:lnTo>
                    <a:pt x="112440" y="190500"/>
                  </a:lnTo>
                  <a:lnTo>
                    <a:pt x="7665" y="828675"/>
                  </a:lnTo>
                  <a:cubicBezTo>
                    <a:pt x="14015" y="824442"/>
                    <a:pt x="-5035" y="890058"/>
                    <a:pt x="1315" y="885825"/>
                  </a:cubicBezTo>
                  <a:lnTo>
                    <a:pt x="661715" y="752475"/>
                  </a:lnTo>
                  <a:lnTo>
                    <a:pt x="341040" y="1285875"/>
                  </a:lnTo>
                  <a:lnTo>
                    <a:pt x="483915" y="14001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5075" name="任意多边形 14"/>
            <p:cNvSpPr/>
            <p:nvPr/>
          </p:nvSpPr>
          <p:spPr>
            <a:xfrm>
              <a:off x="41032" y="244749"/>
              <a:ext cx="235452" cy="208869"/>
            </a:xfrm>
            <a:custGeom>
              <a:avLst/>
              <a:gdLst>
                <a:gd name="txL" fmla="*/ 0 w 590550"/>
                <a:gd name="txT" fmla="*/ 0 h 523875"/>
                <a:gd name="txR" fmla="*/ 590550 w 590550"/>
                <a:gd name="txB" fmla="*/ 523875 h 523875"/>
              </a:gdLst>
              <a:ahLst/>
              <a:cxnLst>
                <a:cxn ang="0">
                  <a:pos x="0" y="0"/>
                </a:cxn>
                <a:cxn ang="0">
                  <a:pos x="68135" y="83276"/>
                </a:cxn>
                <a:cxn ang="0">
                  <a:pos x="93875" y="16655"/>
                </a:cxn>
                <a:cxn ang="0">
                  <a:pos x="49965" y="22712"/>
                </a:cxn>
              </a:cxnLst>
              <a:rect l="txL" t="txT" r="txR" b="txB"/>
              <a:pathLst>
                <a:path w="590550" h="523875">
                  <a:moveTo>
                    <a:pt x="0" y="0"/>
                  </a:moveTo>
                  <a:lnTo>
                    <a:pt x="428625" y="523875"/>
                  </a:lnTo>
                  <a:lnTo>
                    <a:pt x="590550" y="104775"/>
                  </a:lnTo>
                  <a:lnTo>
                    <a:pt x="314325" y="1428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5076" name="任意多边形 15"/>
            <p:cNvSpPr/>
            <p:nvPr/>
          </p:nvSpPr>
          <p:spPr>
            <a:xfrm>
              <a:off x="244837" y="450370"/>
              <a:ext cx="75952" cy="269630"/>
            </a:xfrm>
            <a:custGeom>
              <a:avLst/>
              <a:gdLst>
                <a:gd name="txL" fmla="*/ 0 w 190500"/>
                <a:gd name="txT" fmla="*/ 0 h 676275"/>
                <a:gd name="txR" fmla="*/ 190500 w 190500"/>
                <a:gd name="txB" fmla="*/ 676275 h 676275"/>
              </a:gdLst>
              <a:ahLst/>
              <a:cxnLst>
                <a:cxn ang="0">
                  <a:pos x="9085" y="0"/>
                </a:cxn>
                <a:cxn ang="0">
                  <a:pos x="0" y="90846"/>
                </a:cxn>
                <a:cxn ang="0">
                  <a:pos x="30282" y="107501"/>
                </a:cxn>
              </a:cxnLst>
              <a:rect l="txL" t="txT" r="txR" b="txB"/>
              <a:pathLst>
                <a:path w="190500" h="676275">
                  <a:moveTo>
                    <a:pt x="57150" y="0"/>
                  </a:moveTo>
                  <a:lnTo>
                    <a:pt x="0" y="571500"/>
                  </a:lnTo>
                  <a:lnTo>
                    <a:pt x="190500" y="6762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grpSp>
    </p:spTree>
  </p:cSld>
  <p:clrMapOvr>
    <a:masterClrMapping/>
  </p:clrMapOvr>
  <p:transition spd="slow" advTm="3000">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26"/>
          <p:cNvSpPr/>
          <p:nvPr/>
        </p:nvSpPr>
        <p:spPr>
          <a:xfrm>
            <a:off x="1547813" y="700088"/>
            <a:ext cx="4321175" cy="503237"/>
          </a:xfrm>
          <a:prstGeom prst="rect">
            <a:avLst/>
          </a:prstGeom>
          <a:noFill/>
          <a:ln w="9525">
            <a:noFill/>
          </a:ln>
        </p:spPr>
        <p:txBody>
          <a:bodyPr>
            <a:spAutoFit/>
          </a:bodyPr>
          <a:p>
            <a:pPr>
              <a:lnSpc>
                <a:spcPct val="150000"/>
              </a:lnSpc>
            </a:pPr>
            <a:r>
              <a:rPr lang="zh-CN" altLang="en-US" b="1" dirty="0">
                <a:solidFill>
                  <a:srgbClr val="000000"/>
                </a:solidFill>
                <a:latin typeface="微软雅黑" panose="020B0503020204020204" charset="-122"/>
                <a:ea typeface="微软雅黑" panose="020B0503020204020204" charset="-122"/>
                <a:sym typeface="微软雅黑" panose="020B0503020204020204" charset="-122"/>
              </a:rPr>
              <a:t>买家类型——对比型</a:t>
            </a:r>
            <a:endParaRPr lang="zh-CN" altLang="en-US" dirty="0">
              <a:latin typeface="Arial" panose="020B0604020202020204" pitchFamily="34" charset="0"/>
            </a:endParaRPr>
          </a:p>
        </p:txBody>
      </p:sp>
      <p:sp>
        <p:nvSpPr>
          <p:cNvPr id="51205" name="直角三角形 2"/>
          <p:cNvSpPr>
            <a:spLocks noChangeAspect="1"/>
          </p:cNvSpPr>
          <p:nvPr/>
        </p:nvSpPr>
        <p:spPr>
          <a:xfrm rot="2854302">
            <a:off x="8407400" y="3906838"/>
            <a:ext cx="1027113" cy="1646237"/>
          </a:xfrm>
          <a:custGeom>
            <a:avLst/>
            <a:gdLst>
              <a:gd name="txL" fmla="*/ 0 w 1026633"/>
              <a:gd name="txT" fmla="*/ 0 h 1647132"/>
              <a:gd name="txR" fmla="*/ 1026633 w 1026633"/>
              <a:gd name="txB" fmla="*/ 1647132 h 1647132"/>
            </a:gdLst>
            <a:ahLst/>
            <a:cxnLst>
              <a:cxn ang="0">
                <a:pos x="0" y="1645342"/>
              </a:cxn>
              <a:cxn ang="0">
                <a:pos x="0" y="0"/>
              </a:cxn>
              <a:cxn ang="0">
                <a:pos x="1027593" y="939227"/>
              </a:cxn>
              <a:cxn ang="0">
                <a:pos x="373663" y="1643710"/>
              </a:cxn>
              <a:cxn ang="0">
                <a:pos x="0" y="1645342"/>
              </a:cxn>
            </a:cxnLst>
            <a:rect l="txL" t="txT" r="txR" b="txB"/>
            <a:pathLst>
              <a:path w="1026633" h="1647132">
                <a:moveTo>
                  <a:pt x="0" y="1647132"/>
                </a:moveTo>
                <a:lnTo>
                  <a:pt x="0" y="0"/>
                </a:lnTo>
                <a:lnTo>
                  <a:pt x="1026633" y="940249"/>
                </a:lnTo>
                <a:lnTo>
                  <a:pt x="373313" y="1645498"/>
                </a:lnTo>
                <a:lnTo>
                  <a:pt x="0" y="1647132"/>
                </a:lnTo>
                <a:close/>
              </a:path>
            </a:pathLst>
          </a:custGeom>
          <a:solidFill>
            <a:srgbClr val="DADADA">
              <a:alpha val="100000"/>
            </a:srgbClr>
          </a:solidFill>
          <a:ln w="9525">
            <a:noFill/>
          </a:ln>
        </p:spPr>
        <p:txBody>
          <a:bodyPr/>
          <a:p>
            <a:endParaRPr lang="zh-CN" altLang="en-US"/>
          </a:p>
        </p:txBody>
      </p:sp>
      <p:grpSp>
        <p:nvGrpSpPr>
          <p:cNvPr id="51208" name="组合 24"/>
          <p:cNvGrpSpPr/>
          <p:nvPr/>
        </p:nvGrpSpPr>
        <p:grpSpPr>
          <a:xfrm>
            <a:off x="1547813" y="1087438"/>
            <a:ext cx="4897437" cy="231775"/>
            <a:chOff x="0" y="0"/>
            <a:chExt cx="4896395" cy="232166"/>
          </a:xfrm>
        </p:grpSpPr>
        <p:sp>
          <p:nvSpPr>
            <p:cNvPr id="51214" name="直接连接符 25"/>
            <p:cNvSpPr/>
            <p:nvPr/>
          </p:nvSpPr>
          <p:spPr>
            <a:xfrm>
              <a:off x="0" y="108324"/>
              <a:ext cx="4680371" cy="1"/>
            </a:xfrm>
            <a:prstGeom prst="line">
              <a:avLst/>
            </a:prstGeom>
            <a:ln w="19050" cap="flat" cmpd="sng">
              <a:solidFill>
                <a:srgbClr val="7F7F7F"/>
              </a:solidFill>
              <a:prstDash val="sysDot"/>
              <a:headEnd type="none" w="med" len="med"/>
              <a:tailEnd type="oval" w="med" len="med"/>
            </a:ln>
          </p:spPr>
        </p:sp>
        <p:sp>
          <p:nvSpPr>
            <p:cNvPr id="51215" name="椭圆 40"/>
            <p:cNvSpPr/>
            <p:nvPr/>
          </p:nvSpPr>
          <p:spPr>
            <a:xfrm>
              <a:off x="4680371" y="0"/>
              <a:ext cx="216024" cy="232166"/>
            </a:xfrm>
            <a:prstGeom prst="ellipse">
              <a:avLst/>
            </a:prstGeom>
            <a:noFill/>
            <a:ln w="25400" cap="flat" cmpd="sng">
              <a:solidFill>
                <a:srgbClr val="7F7F7F"/>
              </a:solidFill>
              <a:prstDash val="solid"/>
              <a:headEnd type="none" w="med" len="med"/>
              <a:tailEnd type="none" w="med" len="med"/>
            </a:ln>
          </p:spPr>
          <p:txBody>
            <a:bodyPr anchor="ctr"/>
            <a:p>
              <a:pPr algn="ctr"/>
              <a:endParaRPr lang="zh-CN" altLang="zh-CN" dirty="0">
                <a:solidFill>
                  <a:srgbClr val="FFFFFF"/>
                </a:solidFill>
                <a:latin typeface="Calibri" panose="020F0502020204030204" pitchFamily="34" charset="0"/>
                <a:ea typeface="Calibri" panose="020F0502020204030204" pitchFamily="34" charset="0"/>
                <a:sym typeface="Calibri" panose="020F0502020204030204" pitchFamily="34" charset="0"/>
              </a:endParaRPr>
            </a:p>
          </p:txBody>
        </p:sp>
      </p:grpSp>
      <p:sp>
        <p:nvSpPr>
          <p:cNvPr id="51209" name="直接连接符 41"/>
          <p:cNvSpPr/>
          <p:nvPr/>
        </p:nvSpPr>
        <p:spPr>
          <a:xfrm>
            <a:off x="1055688" y="1924050"/>
            <a:ext cx="1587" cy="2663825"/>
          </a:xfrm>
          <a:prstGeom prst="line">
            <a:avLst/>
          </a:prstGeom>
          <a:ln w="9525" cap="flat" cmpd="sng">
            <a:solidFill>
              <a:srgbClr val="7F7F7F"/>
            </a:solidFill>
            <a:prstDash val="solid"/>
            <a:headEnd type="none" w="med" len="med"/>
            <a:tailEnd type="none" w="med" len="med"/>
          </a:ln>
        </p:spPr>
      </p:sp>
      <p:sp>
        <p:nvSpPr>
          <p:cNvPr id="51210" name="TextBox 7"/>
          <p:cNvSpPr/>
          <p:nvPr/>
        </p:nvSpPr>
        <p:spPr>
          <a:xfrm>
            <a:off x="827088" y="2278063"/>
            <a:ext cx="457200" cy="1954212"/>
          </a:xfrm>
          <a:prstGeom prst="rect">
            <a:avLst/>
          </a:prstGeom>
          <a:solidFill>
            <a:schemeClr val="bg1"/>
          </a:solidFill>
          <a:ln w="9525">
            <a:noFill/>
          </a:ln>
        </p:spPr>
        <p:txBody>
          <a:bodyPr anchor="ctr"/>
          <a:p>
            <a:pPr algn="ctr"/>
            <a:r>
              <a:rPr lang="zh-CN" altLang="en-US" sz="2800" b="1" dirty="0">
                <a:solidFill>
                  <a:srgbClr val="C00000"/>
                </a:solidFill>
                <a:latin typeface="微软雅黑" panose="020B0503020204020204" charset="-122"/>
                <a:ea typeface="微软雅黑" panose="020B0503020204020204" charset="-122"/>
                <a:sym typeface="微软雅黑" panose="020B0503020204020204" charset="-122"/>
              </a:rPr>
              <a:t>技巧篇</a:t>
            </a:r>
            <a:endParaRPr lang="zh-CN" altLang="en-US" dirty="0">
              <a:latin typeface="Arial" panose="020B0604020202020204" pitchFamily="34" charset="0"/>
            </a:endParaRPr>
          </a:p>
        </p:txBody>
      </p:sp>
      <p:sp>
        <p:nvSpPr>
          <p:cNvPr id="51211" name="Text Box 17"/>
          <p:cNvSpPr txBox="1"/>
          <p:nvPr/>
        </p:nvSpPr>
        <p:spPr>
          <a:xfrm>
            <a:off x="1547813" y="1708150"/>
            <a:ext cx="5564187" cy="296863"/>
          </a:xfrm>
          <a:prstGeom prst="rect">
            <a:avLst/>
          </a:prstGeom>
          <a:noFill/>
          <a:ln w="9525">
            <a:noFill/>
          </a:ln>
        </p:spPr>
        <p:txBody>
          <a:bodyPr>
            <a:spAutoFit/>
          </a:bodyPr>
          <a:p>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 </a:t>
            </a:r>
            <a:r>
              <a:rPr lang="zh-CN" altLang="zh-CN" sz="1300" b="1" dirty="0">
                <a:solidFill>
                  <a:srgbClr val="0000FF"/>
                </a:solidFill>
                <a:latin typeface="微软雅黑" panose="020B0503020204020204" charset="-122"/>
                <a:ea typeface="微软雅黑" panose="020B0503020204020204" charset="-122"/>
                <a:sym typeface="微软雅黑" panose="020B0503020204020204" charset="-122"/>
              </a:rPr>
              <a:t> ⑥</a:t>
            </a:r>
            <a:r>
              <a:rPr lang="zh-CN" altLang="en-US" sz="1300" b="1" dirty="0">
                <a:solidFill>
                  <a:srgbClr val="0000FF"/>
                </a:solidFill>
                <a:latin typeface="微软雅黑" panose="020B0503020204020204" charset="-122"/>
                <a:ea typeface="微软雅黑" panose="020B0503020204020204" charset="-122"/>
                <a:sym typeface="微软雅黑" panose="020B0503020204020204" charset="-122"/>
              </a:rPr>
              <a:t>：对比型</a:t>
            </a:r>
            <a:endParaRPr lang="zh-CN" altLang="en-US" dirty="0">
              <a:latin typeface="Arial" panose="020B0604020202020204" pitchFamily="34" charset="0"/>
            </a:endParaRPr>
          </a:p>
        </p:txBody>
      </p:sp>
      <p:pic>
        <p:nvPicPr>
          <p:cNvPr id="51212" name="Picture 18"/>
          <p:cNvPicPr/>
          <p:nvPr/>
        </p:nvPicPr>
        <p:blipFill>
          <a:blip r:embed="rId1"/>
          <a:stretch>
            <a:fillRect/>
          </a:stretch>
        </p:blipFill>
        <p:spPr>
          <a:xfrm>
            <a:off x="1763713" y="2211388"/>
            <a:ext cx="457200" cy="495300"/>
          </a:xfrm>
          <a:prstGeom prst="rect">
            <a:avLst/>
          </a:prstGeom>
          <a:noFill/>
          <a:ln w="9525">
            <a:noFill/>
          </a:ln>
        </p:spPr>
      </p:pic>
      <p:sp>
        <p:nvSpPr>
          <p:cNvPr id="51213" name="Text Box 19"/>
          <p:cNvSpPr txBox="1"/>
          <p:nvPr/>
        </p:nvSpPr>
        <p:spPr>
          <a:xfrm>
            <a:off x="1764030" y="2860675"/>
            <a:ext cx="5657215" cy="691515"/>
          </a:xfrm>
          <a:prstGeom prst="rect">
            <a:avLst/>
          </a:prstGeom>
          <a:noFill/>
          <a:ln w="9525">
            <a:noFill/>
          </a:ln>
        </p:spPr>
        <p:txBody>
          <a:bodyPr wrap="square">
            <a:spAutoFit/>
          </a:bodyPr>
          <a:p>
            <a:r>
              <a:rPr lang="zh-CN" altLang="zh-CN" sz="1300" b="1" dirty="0">
                <a:solidFill>
                  <a:srgbClr val="0000FF"/>
                </a:solidFill>
                <a:latin typeface="微软雅黑" panose="020B0503020204020204" charset="-122"/>
                <a:ea typeface="微软雅黑" panose="020B0503020204020204" charset="-122"/>
                <a:sym typeface="微软雅黑" panose="020B0503020204020204" charset="-122"/>
              </a:rPr>
              <a:t> ——XXX</a:t>
            </a:r>
            <a:r>
              <a:rPr lang="zh-CN" altLang="en-US" sz="1300" b="1" dirty="0">
                <a:solidFill>
                  <a:srgbClr val="0000FF"/>
                </a:solidFill>
                <a:latin typeface="微软雅黑" panose="020B0503020204020204" charset="-122"/>
                <a:ea typeface="微软雅黑" panose="020B0503020204020204" charset="-122"/>
                <a:sym typeface="微软雅黑" panose="020B0503020204020204" charset="-122"/>
              </a:rPr>
              <a:t>家比你家卖的便宜呢，你便宜点吧？</a:t>
            </a:r>
            <a:endParaRPr lang="zh-CN" altLang="en-US" sz="1300" b="1" dirty="0">
              <a:solidFill>
                <a:srgbClr val="FF0000"/>
              </a:solidFill>
              <a:latin typeface="微软雅黑" panose="020B0503020204020204" charset="-122"/>
              <a:ea typeface="微软雅黑" panose="020B0503020204020204" charset="-122"/>
              <a:sym typeface="微软雅黑" panose="020B0503020204020204" charset="-122"/>
            </a:endParaRPr>
          </a:p>
          <a:p>
            <a:r>
              <a:rPr lang="zh-CN" altLang="en-US" sz="1300" b="1" dirty="0">
                <a:solidFill>
                  <a:srgbClr val="FF0000"/>
                </a:solidFill>
                <a:latin typeface="微软雅黑" panose="020B0503020204020204" charset="-122"/>
                <a:ea typeface="微软雅黑" panose="020B0503020204020204" charset="-122"/>
                <a:sym typeface="微软雅黑" panose="020B0503020204020204" charset="-122"/>
              </a:rPr>
              <a:t>分析：</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这个是很常遇到的议价方式，这样的买家很小心谨慎，怕自己会比别人买的贵，既然我们卖的贵还是来咨询我们店铺这边，肯定是很看重质量的</a:t>
            </a:r>
            <a:endParaRPr lang="zh-CN" altLang="en-US" dirty="0">
              <a:latin typeface="Arial" panose="020B0604020202020204" pitchFamily="34" charset="0"/>
            </a:endParaRPr>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
        <p:nvSpPr>
          <p:cNvPr id="45059" name="直角三角形 10"/>
          <p:cNvSpPr>
            <a:spLocks noChangeAspect="1"/>
          </p:cNvSpPr>
          <p:nvPr/>
        </p:nvSpPr>
        <p:spPr>
          <a:xfrm rot="-2854302" flipH="1">
            <a:off x="-1073524" y="67535"/>
            <a:ext cx="2757805" cy="1682750"/>
          </a:xfrm>
          <a:custGeom>
            <a:avLst/>
            <a:gdLst>
              <a:gd name="connsiteX0" fmla="*/ 33 w 4343"/>
              <a:gd name="connsiteY0" fmla="*/ 2650 h 2650"/>
              <a:gd name="connsiteX1" fmla="*/ 0 w 4343"/>
              <a:gd name="connsiteY1" fmla="*/ 1581 h 2650"/>
              <a:gd name="connsiteX2" fmla="*/ 1447 w 4343"/>
              <a:gd name="connsiteY2" fmla="*/ 0 h 2650"/>
              <a:gd name="connsiteX3" fmla="*/ 4343 w 4343"/>
              <a:gd name="connsiteY3" fmla="*/ 2650 h 2650"/>
              <a:gd name="connsiteX4" fmla="*/ 33 w 4343"/>
              <a:gd name="connsiteY4" fmla="*/ 2650 h 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 h="2650">
                <a:moveTo>
                  <a:pt x="33" y="2650"/>
                </a:moveTo>
                <a:lnTo>
                  <a:pt x="0" y="1581"/>
                </a:lnTo>
                <a:lnTo>
                  <a:pt x="1447" y="0"/>
                </a:lnTo>
                <a:lnTo>
                  <a:pt x="4343" y="2650"/>
                </a:lnTo>
                <a:lnTo>
                  <a:pt x="33" y="2650"/>
                </a:lnTo>
                <a:close/>
              </a:path>
            </a:pathLst>
          </a:custGeom>
          <a:solidFill>
            <a:srgbClr val="BE1333"/>
          </a:solidFill>
          <a:ln w="9525">
            <a:noFill/>
          </a:ln>
        </p:spPr>
        <p:txBody>
          <a:bodyPr/>
          <a:p>
            <a:pPr eaLnBrk="0" hangingPunct="0"/>
            <a:endParaRPr lang="zh-CN" altLang="zh-CN" sz="2400" b="1" i="1" dirty="0">
              <a:latin typeface="Times New Roman" panose="02020603050405020304" charset="0"/>
              <a:sym typeface="Times New Roman" panose="02020603050405020304" charset="0"/>
            </a:endParaRPr>
          </a:p>
        </p:txBody>
      </p:sp>
      <p:grpSp>
        <p:nvGrpSpPr>
          <p:cNvPr id="45060" name="组合 11"/>
          <p:cNvGrpSpPr/>
          <p:nvPr/>
        </p:nvGrpSpPr>
        <p:grpSpPr>
          <a:xfrm>
            <a:off x="327025" y="523875"/>
            <a:ext cx="344488" cy="720725"/>
            <a:chOff x="0" y="0"/>
            <a:chExt cx="344841" cy="720000"/>
          </a:xfrm>
        </p:grpSpPr>
        <p:sp>
          <p:nvSpPr>
            <p:cNvPr id="45073" name="椭圆 2245"/>
            <p:cNvSpPr/>
            <p:nvPr/>
          </p:nvSpPr>
          <p:spPr>
            <a:xfrm>
              <a:off x="114027" y="0"/>
              <a:ext cx="230814" cy="277555"/>
            </a:xfrm>
            <a:custGeom>
              <a:avLst/>
              <a:gdLst>
                <a:gd name="txL" fmla="*/ 0 w 576064"/>
                <a:gd name="txT" fmla="*/ 0 h 576064"/>
                <a:gd name="txR" fmla="*/ 576064 w 576064"/>
                <a:gd name="txB" fmla="*/ 576064 h 576064"/>
              </a:gdLst>
              <a:ahLst/>
              <a:cxnLst>
                <a:cxn ang="0">
                  <a:pos x="0" y="0"/>
                </a:cxn>
              </a:cxnLst>
              <a:rect l="txL" t="txT" r="txR" b="txB"/>
              <a:pathLst>
                <a:path w="576064" h="576064">
                  <a:moveTo>
                    <a:pt x="346087" y="86216"/>
                  </a:moveTo>
                  <a:cubicBezTo>
                    <a:pt x="246665" y="86216"/>
                    <a:pt x="166067" y="186955"/>
                    <a:pt x="166067" y="311223"/>
                  </a:cubicBezTo>
                  <a:cubicBezTo>
                    <a:pt x="166067" y="435491"/>
                    <a:pt x="246665" y="536230"/>
                    <a:pt x="346087" y="536230"/>
                  </a:cubicBezTo>
                  <a:cubicBezTo>
                    <a:pt x="445509" y="536230"/>
                    <a:pt x="526107" y="435491"/>
                    <a:pt x="526107" y="311223"/>
                  </a:cubicBezTo>
                  <a:cubicBezTo>
                    <a:pt x="526107" y="186955"/>
                    <a:pt x="445509" y="86216"/>
                    <a:pt x="346087" y="86216"/>
                  </a:cubicBezTo>
                  <a:close/>
                  <a:moveTo>
                    <a:pt x="288032" y="0"/>
                  </a:moveTo>
                  <a:cubicBezTo>
                    <a:pt x="447108" y="0"/>
                    <a:pt x="576064" y="128956"/>
                    <a:pt x="576064" y="288032"/>
                  </a:cubicBezTo>
                  <a:cubicBezTo>
                    <a:pt x="576064" y="447108"/>
                    <a:pt x="447108" y="576064"/>
                    <a:pt x="288032" y="576064"/>
                  </a:cubicBezTo>
                  <a:cubicBezTo>
                    <a:pt x="128956" y="576064"/>
                    <a:pt x="0" y="447108"/>
                    <a:pt x="0" y="288032"/>
                  </a:cubicBezTo>
                  <a:cubicBezTo>
                    <a:pt x="0" y="128956"/>
                    <a:pt x="128956" y="0"/>
                    <a:pt x="288032" y="0"/>
                  </a:cubicBezTo>
                  <a:close/>
                </a:path>
              </a:pathLst>
            </a:custGeom>
            <a:solidFill>
              <a:schemeClr val="bg1">
                <a:alpha val="100000"/>
              </a:schemeClr>
            </a:solidFill>
            <a:ln w="9525">
              <a:noFill/>
            </a:ln>
          </p:spPr>
          <p:txBody>
            <a:bodyPr/>
            <a:p>
              <a:endParaRPr lang="zh-CN" altLang="en-US"/>
            </a:p>
          </p:txBody>
        </p:sp>
        <p:sp>
          <p:nvSpPr>
            <p:cNvPr id="45074" name="任意多边形 13"/>
            <p:cNvSpPr/>
            <p:nvPr/>
          </p:nvSpPr>
          <p:spPr>
            <a:xfrm>
              <a:off x="0" y="157404"/>
              <a:ext cx="263825" cy="558249"/>
            </a:xfrm>
            <a:custGeom>
              <a:avLst/>
              <a:gdLst>
                <a:gd name="txL" fmla="*/ 0 w 661715"/>
                <a:gd name="txT" fmla="*/ 0 h 1400175"/>
                <a:gd name="txR" fmla="*/ 661715 w 661715"/>
                <a:gd name="txB" fmla="*/ 1400175 h 1400175"/>
              </a:gdLst>
              <a:ahLst/>
              <a:cxnLst>
                <a:cxn ang="0">
                  <a:pos x="52698" y="0"/>
                </a:cxn>
                <a:cxn ang="0">
                  <a:pos x="17874" y="30282"/>
                </a:cxn>
                <a:cxn ang="0">
                  <a:pos x="1218" y="131727"/>
                </a:cxn>
                <a:cxn ang="0">
                  <a:pos x="209" y="140812"/>
                </a:cxn>
                <a:cxn ang="0">
                  <a:pos x="105187" y="119614"/>
                </a:cxn>
                <a:cxn ang="0">
                  <a:pos x="54212" y="204404"/>
                </a:cxn>
                <a:cxn ang="0">
                  <a:pos x="76923" y="222574"/>
                </a:cxn>
              </a:cxnLst>
              <a:rect l="txL" t="txT" r="txR" b="txB"/>
              <a:pathLst>
                <a:path w="661715" h="1400175">
                  <a:moveTo>
                    <a:pt x="331515" y="0"/>
                  </a:moveTo>
                  <a:lnTo>
                    <a:pt x="112440" y="190500"/>
                  </a:lnTo>
                  <a:lnTo>
                    <a:pt x="7665" y="828675"/>
                  </a:lnTo>
                  <a:cubicBezTo>
                    <a:pt x="14015" y="824442"/>
                    <a:pt x="-5035" y="890058"/>
                    <a:pt x="1315" y="885825"/>
                  </a:cubicBezTo>
                  <a:lnTo>
                    <a:pt x="661715" y="752475"/>
                  </a:lnTo>
                  <a:lnTo>
                    <a:pt x="341040" y="1285875"/>
                  </a:lnTo>
                  <a:lnTo>
                    <a:pt x="483915" y="14001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5075" name="任意多边形 14"/>
            <p:cNvSpPr/>
            <p:nvPr/>
          </p:nvSpPr>
          <p:spPr>
            <a:xfrm>
              <a:off x="41032" y="244749"/>
              <a:ext cx="235452" cy="208869"/>
            </a:xfrm>
            <a:custGeom>
              <a:avLst/>
              <a:gdLst>
                <a:gd name="txL" fmla="*/ 0 w 590550"/>
                <a:gd name="txT" fmla="*/ 0 h 523875"/>
                <a:gd name="txR" fmla="*/ 590550 w 590550"/>
                <a:gd name="txB" fmla="*/ 523875 h 523875"/>
              </a:gdLst>
              <a:ahLst/>
              <a:cxnLst>
                <a:cxn ang="0">
                  <a:pos x="0" y="0"/>
                </a:cxn>
                <a:cxn ang="0">
                  <a:pos x="68135" y="83276"/>
                </a:cxn>
                <a:cxn ang="0">
                  <a:pos x="93875" y="16655"/>
                </a:cxn>
                <a:cxn ang="0">
                  <a:pos x="49965" y="22712"/>
                </a:cxn>
              </a:cxnLst>
              <a:rect l="txL" t="txT" r="txR" b="txB"/>
              <a:pathLst>
                <a:path w="590550" h="523875">
                  <a:moveTo>
                    <a:pt x="0" y="0"/>
                  </a:moveTo>
                  <a:lnTo>
                    <a:pt x="428625" y="523875"/>
                  </a:lnTo>
                  <a:lnTo>
                    <a:pt x="590550" y="104775"/>
                  </a:lnTo>
                  <a:lnTo>
                    <a:pt x="314325" y="1428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5076" name="任意多边形 15"/>
            <p:cNvSpPr/>
            <p:nvPr/>
          </p:nvSpPr>
          <p:spPr>
            <a:xfrm>
              <a:off x="244837" y="450370"/>
              <a:ext cx="75952" cy="269630"/>
            </a:xfrm>
            <a:custGeom>
              <a:avLst/>
              <a:gdLst>
                <a:gd name="txL" fmla="*/ 0 w 190500"/>
                <a:gd name="txT" fmla="*/ 0 h 676275"/>
                <a:gd name="txR" fmla="*/ 190500 w 190500"/>
                <a:gd name="txB" fmla="*/ 676275 h 676275"/>
              </a:gdLst>
              <a:ahLst/>
              <a:cxnLst>
                <a:cxn ang="0">
                  <a:pos x="9085" y="0"/>
                </a:cxn>
                <a:cxn ang="0">
                  <a:pos x="0" y="90846"/>
                </a:cxn>
                <a:cxn ang="0">
                  <a:pos x="30282" y="107501"/>
                </a:cxn>
              </a:cxnLst>
              <a:rect l="txL" t="txT" r="txR" b="txB"/>
              <a:pathLst>
                <a:path w="190500" h="676275">
                  <a:moveTo>
                    <a:pt x="57150" y="0"/>
                  </a:moveTo>
                  <a:lnTo>
                    <a:pt x="0" y="571500"/>
                  </a:lnTo>
                  <a:lnTo>
                    <a:pt x="190500" y="6762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grpSp>
    </p:spTree>
  </p:cSld>
  <p:clrMapOvr>
    <a:masterClrMapping/>
  </p:clrMapOvr>
  <p:transition spd="slow" advTm="3000">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6"/>
          <p:cNvSpPr/>
          <p:nvPr/>
        </p:nvSpPr>
        <p:spPr>
          <a:xfrm>
            <a:off x="1547813" y="700088"/>
            <a:ext cx="4321175" cy="503237"/>
          </a:xfrm>
          <a:prstGeom prst="rect">
            <a:avLst/>
          </a:prstGeom>
          <a:noFill/>
          <a:ln w="9525">
            <a:noFill/>
          </a:ln>
        </p:spPr>
        <p:txBody>
          <a:bodyPr>
            <a:spAutoFit/>
          </a:bodyPr>
          <a:p>
            <a:pPr>
              <a:lnSpc>
                <a:spcPct val="150000"/>
              </a:lnSpc>
            </a:pPr>
            <a:r>
              <a:rPr lang="zh-CN" altLang="en-US" b="1" dirty="0">
                <a:solidFill>
                  <a:srgbClr val="000000"/>
                </a:solidFill>
                <a:latin typeface="微软雅黑" panose="020B0503020204020204" charset="-122"/>
                <a:ea typeface="微软雅黑" panose="020B0503020204020204" charset="-122"/>
                <a:sym typeface="微软雅黑" panose="020B0503020204020204" charset="-122"/>
              </a:rPr>
              <a:t>买家类型——对比型</a:t>
            </a:r>
            <a:endParaRPr lang="zh-CN" altLang="en-US" dirty="0">
              <a:latin typeface="Arial" panose="020B0604020202020204" pitchFamily="34" charset="0"/>
            </a:endParaRPr>
          </a:p>
        </p:txBody>
      </p:sp>
      <p:sp>
        <p:nvSpPr>
          <p:cNvPr id="9" name="直角三角形 2"/>
          <p:cNvSpPr>
            <a:spLocks noChangeAspect="1"/>
          </p:cNvSpPr>
          <p:nvPr/>
        </p:nvSpPr>
        <p:spPr>
          <a:xfrm rot="2854302">
            <a:off x="8407400" y="3906838"/>
            <a:ext cx="1027113" cy="1646237"/>
          </a:xfrm>
          <a:custGeom>
            <a:avLst/>
            <a:gdLst>
              <a:gd name="txL" fmla="*/ 0 w 1026633"/>
              <a:gd name="txT" fmla="*/ 0 h 1647132"/>
              <a:gd name="txR" fmla="*/ 1026633 w 1026633"/>
              <a:gd name="txB" fmla="*/ 1647132 h 1647132"/>
            </a:gdLst>
            <a:ahLst/>
            <a:cxnLst>
              <a:cxn ang="0">
                <a:pos x="0" y="1645342"/>
              </a:cxn>
              <a:cxn ang="0">
                <a:pos x="0" y="0"/>
              </a:cxn>
              <a:cxn ang="0">
                <a:pos x="1027593" y="939227"/>
              </a:cxn>
              <a:cxn ang="0">
                <a:pos x="373663" y="1643710"/>
              </a:cxn>
              <a:cxn ang="0">
                <a:pos x="0" y="1645342"/>
              </a:cxn>
            </a:cxnLst>
            <a:rect l="txL" t="txT" r="txR" b="txB"/>
            <a:pathLst>
              <a:path w="1026633" h="1647132">
                <a:moveTo>
                  <a:pt x="0" y="1647132"/>
                </a:moveTo>
                <a:lnTo>
                  <a:pt x="0" y="0"/>
                </a:lnTo>
                <a:lnTo>
                  <a:pt x="1026633" y="940249"/>
                </a:lnTo>
                <a:lnTo>
                  <a:pt x="373313" y="1645498"/>
                </a:lnTo>
                <a:lnTo>
                  <a:pt x="0" y="1647132"/>
                </a:lnTo>
                <a:close/>
              </a:path>
            </a:pathLst>
          </a:custGeom>
          <a:solidFill>
            <a:srgbClr val="DADADA">
              <a:alpha val="100000"/>
            </a:srgbClr>
          </a:solidFill>
          <a:ln w="9525">
            <a:noFill/>
          </a:ln>
        </p:spPr>
        <p:txBody>
          <a:bodyPr/>
          <a:p>
            <a:endParaRPr lang="zh-CN" altLang="en-US"/>
          </a:p>
        </p:txBody>
      </p:sp>
      <p:grpSp>
        <p:nvGrpSpPr>
          <p:cNvPr id="12" name="组合 24"/>
          <p:cNvGrpSpPr/>
          <p:nvPr/>
        </p:nvGrpSpPr>
        <p:grpSpPr>
          <a:xfrm>
            <a:off x="1547813" y="1087438"/>
            <a:ext cx="4897437" cy="231775"/>
            <a:chOff x="0" y="0"/>
            <a:chExt cx="4896395" cy="232166"/>
          </a:xfrm>
        </p:grpSpPr>
        <p:sp>
          <p:nvSpPr>
            <p:cNvPr id="13" name="直接连接符 25"/>
            <p:cNvSpPr/>
            <p:nvPr/>
          </p:nvSpPr>
          <p:spPr>
            <a:xfrm>
              <a:off x="0" y="108324"/>
              <a:ext cx="4680371" cy="1"/>
            </a:xfrm>
            <a:prstGeom prst="line">
              <a:avLst/>
            </a:prstGeom>
            <a:ln w="19050" cap="flat" cmpd="sng">
              <a:solidFill>
                <a:srgbClr val="7F7F7F"/>
              </a:solidFill>
              <a:prstDash val="sysDot"/>
              <a:headEnd type="none" w="med" len="med"/>
              <a:tailEnd type="oval" w="med" len="med"/>
            </a:ln>
          </p:spPr>
        </p:sp>
        <p:sp>
          <p:nvSpPr>
            <p:cNvPr id="14" name="椭圆 40"/>
            <p:cNvSpPr/>
            <p:nvPr/>
          </p:nvSpPr>
          <p:spPr>
            <a:xfrm>
              <a:off x="4680371" y="0"/>
              <a:ext cx="216024" cy="232166"/>
            </a:xfrm>
            <a:prstGeom prst="ellipse">
              <a:avLst/>
            </a:prstGeom>
            <a:noFill/>
            <a:ln w="25400" cap="flat" cmpd="sng">
              <a:solidFill>
                <a:srgbClr val="7F7F7F"/>
              </a:solidFill>
              <a:prstDash val="solid"/>
              <a:headEnd type="none" w="med" len="med"/>
              <a:tailEnd type="none" w="med" len="med"/>
            </a:ln>
          </p:spPr>
          <p:txBody>
            <a:bodyPr anchor="ctr"/>
            <a:p>
              <a:pPr algn="ctr"/>
              <a:endParaRPr lang="zh-CN" altLang="zh-CN" dirty="0">
                <a:solidFill>
                  <a:srgbClr val="FFFFFF"/>
                </a:solidFill>
                <a:latin typeface="Calibri" panose="020F0502020204030204" pitchFamily="34" charset="0"/>
                <a:ea typeface="Calibri" panose="020F0502020204030204" pitchFamily="34" charset="0"/>
                <a:sym typeface="Calibri" panose="020F0502020204030204" pitchFamily="34" charset="0"/>
              </a:endParaRPr>
            </a:p>
          </p:txBody>
        </p:sp>
      </p:grpSp>
      <p:sp>
        <p:nvSpPr>
          <p:cNvPr id="15" name="直接连接符 41"/>
          <p:cNvSpPr/>
          <p:nvPr/>
        </p:nvSpPr>
        <p:spPr>
          <a:xfrm>
            <a:off x="1055688" y="1924050"/>
            <a:ext cx="1587" cy="2663825"/>
          </a:xfrm>
          <a:prstGeom prst="line">
            <a:avLst/>
          </a:prstGeom>
          <a:ln w="9525" cap="flat" cmpd="sng">
            <a:solidFill>
              <a:srgbClr val="7F7F7F"/>
            </a:solidFill>
            <a:prstDash val="solid"/>
            <a:headEnd type="none" w="med" len="med"/>
            <a:tailEnd type="none" w="med" len="med"/>
          </a:ln>
        </p:spPr>
      </p:sp>
      <p:sp>
        <p:nvSpPr>
          <p:cNvPr id="16" name="TextBox 7"/>
          <p:cNvSpPr/>
          <p:nvPr/>
        </p:nvSpPr>
        <p:spPr>
          <a:xfrm>
            <a:off x="827088" y="2278063"/>
            <a:ext cx="457200" cy="1954212"/>
          </a:xfrm>
          <a:prstGeom prst="rect">
            <a:avLst/>
          </a:prstGeom>
          <a:solidFill>
            <a:schemeClr val="bg1"/>
          </a:solidFill>
          <a:ln w="9525">
            <a:noFill/>
          </a:ln>
        </p:spPr>
        <p:txBody>
          <a:bodyPr anchor="ctr"/>
          <a:p>
            <a:pPr algn="ctr"/>
            <a:r>
              <a:rPr lang="zh-CN" altLang="en-US" sz="2800" b="1" dirty="0">
                <a:solidFill>
                  <a:srgbClr val="C00000"/>
                </a:solidFill>
                <a:latin typeface="微软雅黑" panose="020B0503020204020204" charset="-122"/>
                <a:ea typeface="微软雅黑" panose="020B0503020204020204" charset="-122"/>
                <a:sym typeface="微软雅黑" panose="020B0503020204020204" charset="-122"/>
              </a:rPr>
              <a:t>技巧篇</a:t>
            </a:r>
            <a:endParaRPr lang="zh-CN" altLang="en-US" dirty="0">
              <a:latin typeface="Arial" panose="020B0604020202020204" pitchFamily="34" charset="0"/>
            </a:endParaRPr>
          </a:p>
        </p:txBody>
      </p:sp>
      <p:sp>
        <p:nvSpPr>
          <p:cNvPr id="17" name="Text Box 17"/>
          <p:cNvSpPr txBox="1"/>
          <p:nvPr/>
        </p:nvSpPr>
        <p:spPr>
          <a:xfrm>
            <a:off x="2051050" y="2139950"/>
            <a:ext cx="3295650" cy="365125"/>
          </a:xfrm>
          <a:prstGeom prst="rect">
            <a:avLst/>
          </a:prstGeom>
          <a:noFill/>
          <a:ln w="9525">
            <a:noFill/>
          </a:ln>
        </p:spPr>
        <p:txBody>
          <a:bodyPr>
            <a:spAutoFit/>
          </a:bodyPr>
          <a:p>
            <a:endParaRPr lang="zh-CN" altLang="zh-CN" dirty="0">
              <a:latin typeface="Arial" panose="020B0604020202020204" pitchFamily="34" charset="0"/>
            </a:endParaRPr>
          </a:p>
        </p:txBody>
      </p:sp>
      <p:sp>
        <p:nvSpPr>
          <p:cNvPr id="18" name="Text Box 18"/>
          <p:cNvSpPr txBox="1"/>
          <p:nvPr/>
        </p:nvSpPr>
        <p:spPr>
          <a:xfrm>
            <a:off x="1547813" y="1563688"/>
            <a:ext cx="4752975" cy="296862"/>
          </a:xfrm>
          <a:prstGeom prst="rect">
            <a:avLst/>
          </a:prstGeom>
          <a:noFill/>
          <a:ln w="9525">
            <a:noFill/>
          </a:ln>
        </p:spPr>
        <p:txBody>
          <a:bodyPr>
            <a:spAutoFit/>
          </a:bodyPr>
          <a:p>
            <a:r>
              <a:rPr lang="zh-CN" altLang="zh-CN" sz="1300" b="1" dirty="0">
                <a:solidFill>
                  <a:srgbClr val="FF0000"/>
                </a:solidFill>
                <a:latin typeface="微软雅黑" panose="020B0503020204020204" charset="-122"/>
                <a:ea typeface="微软雅黑" panose="020B0503020204020204" charset="-122"/>
                <a:sym typeface="微软雅黑" panose="020B0503020204020204" charset="-122"/>
              </a:rPr>
              <a:t> </a:t>
            </a:r>
            <a:endParaRPr lang="zh-CN" altLang="zh-CN" dirty="0">
              <a:latin typeface="Arial" panose="020B0604020202020204" pitchFamily="34" charset="0"/>
            </a:endParaRPr>
          </a:p>
        </p:txBody>
      </p:sp>
      <p:sp>
        <p:nvSpPr>
          <p:cNvPr id="19" name="Text Box 19"/>
          <p:cNvSpPr txBox="1"/>
          <p:nvPr/>
        </p:nvSpPr>
        <p:spPr>
          <a:xfrm>
            <a:off x="1549400" y="1564005"/>
            <a:ext cx="6153150" cy="2691765"/>
          </a:xfrm>
          <a:prstGeom prst="rect">
            <a:avLst/>
          </a:prstGeom>
          <a:noFill/>
          <a:ln w="9525">
            <a:noFill/>
          </a:ln>
        </p:spPr>
        <p:txBody>
          <a:bodyPr wrap="square">
            <a:spAutoFit/>
          </a:bodyPr>
          <a:p>
            <a:r>
              <a:rPr lang="zh-CN" altLang="zh-CN" sz="1300" b="1" dirty="0">
                <a:solidFill>
                  <a:srgbClr val="FF0000"/>
                </a:solidFill>
                <a:latin typeface="微软雅黑" panose="020B0503020204020204" charset="-122"/>
                <a:ea typeface="微软雅黑" panose="020B0503020204020204" charset="-122"/>
                <a:sym typeface="微软雅黑" panose="020B0503020204020204" charset="-122"/>
              </a:rPr>
              <a:t> </a:t>
            </a:r>
            <a:r>
              <a:rPr lang="zh-CN" altLang="en-US" sz="1200" b="1" dirty="0">
                <a:solidFill>
                  <a:srgbClr val="FF0000"/>
                </a:solidFill>
                <a:latin typeface="微软雅黑" panose="020B0503020204020204" charset="-122"/>
                <a:ea typeface="微软雅黑" panose="020B0503020204020204" charset="-122"/>
                <a:sym typeface="微软雅黑" panose="020B0503020204020204" charset="-122"/>
              </a:rPr>
              <a:t>对策一（比较）：</a:t>
            </a:r>
            <a:endParaRPr lang="zh-CN" altLang="en-US" sz="1200" b="1" dirty="0">
              <a:solidFill>
                <a:srgbClr val="4D4D4D"/>
              </a:solidFill>
              <a:latin typeface="微软雅黑" panose="020B0503020204020204" charset="-122"/>
              <a:ea typeface="微软雅黑" panose="020B0503020204020204" charset="-122"/>
              <a:sym typeface="微软雅黑" panose="020B0503020204020204" charset="-122"/>
            </a:endParaRPr>
          </a:p>
          <a:p>
            <a:r>
              <a:rPr lang="zh-CN" altLang="zh-CN" sz="1200" b="1" dirty="0">
                <a:solidFill>
                  <a:srgbClr val="4D4D4D"/>
                </a:solidFill>
                <a:latin typeface="微软雅黑" panose="020B0503020204020204" charset="-122"/>
                <a:ea typeface="微软雅黑" panose="020B0503020204020204" charset="-122"/>
                <a:sym typeface="微软雅黑" panose="020B0503020204020204" charset="-122"/>
              </a:rPr>
              <a:t>1.</a:t>
            </a:r>
            <a:r>
              <a:rPr lang="zh-CN" altLang="en-US" sz="1200" b="1" dirty="0">
                <a:solidFill>
                  <a:srgbClr val="4D4D4D"/>
                </a:solidFill>
                <a:latin typeface="微软雅黑" panose="020B0503020204020204" charset="-122"/>
                <a:ea typeface="微软雅黑" panose="020B0503020204020204" charset="-122"/>
                <a:sym typeface="微软雅黑" panose="020B0503020204020204" charset="-122"/>
              </a:rPr>
              <a:t>亲  有些东西看起来是一样的，但是实际上的材质、做工上都是有很大区别的哦，我们是正品销售，保证您收到的商品都是专柜正品的</a:t>
            </a:r>
            <a:endParaRPr lang="zh-CN" altLang="en-US" sz="1200" b="1" dirty="0">
              <a:solidFill>
                <a:srgbClr val="444444"/>
              </a:solidFill>
              <a:latin typeface="微软雅黑" panose="020B0503020204020204" charset="-122"/>
              <a:ea typeface="微软雅黑" panose="020B0503020204020204" charset="-122"/>
              <a:sym typeface="微软雅黑" panose="020B0503020204020204" charset="-122"/>
            </a:endParaRPr>
          </a:p>
          <a:p>
            <a:r>
              <a:rPr lang="zh-CN" altLang="zh-CN" sz="1200" b="1" dirty="0">
                <a:solidFill>
                  <a:srgbClr val="444444"/>
                </a:solidFill>
                <a:latin typeface="微软雅黑" panose="020B0503020204020204" charset="-122"/>
                <a:ea typeface="微软雅黑" panose="020B0503020204020204" charset="-122"/>
                <a:sym typeface="微软雅黑" panose="020B0503020204020204" charset="-122"/>
              </a:rPr>
              <a:t>2.</a:t>
            </a:r>
            <a:r>
              <a:rPr lang="zh-CN" altLang="en-US" sz="1200" b="1" dirty="0">
                <a:solidFill>
                  <a:srgbClr val="444444"/>
                </a:solidFill>
                <a:latin typeface="微软雅黑" panose="020B0503020204020204" charset="-122"/>
                <a:ea typeface="微软雅黑" panose="020B0503020204020204" charset="-122"/>
                <a:sym typeface="微软雅黑" panose="020B0503020204020204" charset="-122"/>
              </a:rPr>
              <a:t>亲，同类的产品有不同档次的区别哦，都是汽车，</a:t>
            </a:r>
            <a:r>
              <a:rPr lang="zh-CN" altLang="zh-CN" sz="1200" b="1" dirty="0">
                <a:solidFill>
                  <a:srgbClr val="444444"/>
                </a:solidFill>
                <a:latin typeface="微软雅黑" panose="020B0503020204020204" charset="-122"/>
                <a:ea typeface="微软雅黑" panose="020B0503020204020204" charset="-122"/>
                <a:sym typeface="微软雅黑" panose="020B0503020204020204" charset="-122"/>
              </a:rPr>
              <a:t>QQ</a:t>
            </a:r>
            <a:r>
              <a:rPr lang="zh-CN" altLang="en-US" sz="1200" b="1" dirty="0">
                <a:solidFill>
                  <a:srgbClr val="444444"/>
                </a:solidFill>
                <a:latin typeface="微软雅黑" panose="020B0503020204020204" charset="-122"/>
                <a:ea typeface="微软雅黑" panose="020B0503020204020204" charset="-122"/>
                <a:sym typeface="微软雅黑" panose="020B0503020204020204" charset="-122"/>
              </a:rPr>
              <a:t>车只要几万，而法拉利却要几百万。而且同档次的东西，也会因为品牌、进货渠道等因素而有区别。我不否认您说的价格，但一分钱一分货，贵有贵道理哦，那个价格我们品牌实在没办法卖的，请您相信我们天猫商城的品牌价值，我们会在力所能及的范围下尽量给您优惠的。</a:t>
            </a:r>
            <a:endParaRPr lang="zh-CN" altLang="en-US" sz="1200" b="1" dirty="0">
              <a:solidFill>
                <a:srgbClr val="4D4D4D"/>
              </a:solidFill>
              <a:latin typeface="微软雅黑" panose="020B0503020204020204" charset="-122"/>
              <a:ea typeface="微软雅黑" panose="020B0503020204020204" charset="-122"/>
              <a:sym typeface="微软雅黑" panose="020B0503020204020204" charset="-122"/>
            </a:endParaRPr>
          </a:p>
          <a:p>
            <a:r>
              <a:rPr lang="zh-CN" altLang="en-US" sz="1200" b="1" dirty="0">
                <a:solidFill>
                  <a:srgbClr val="4D4D4D"/>
                </a:solidFill>
                <a:latin typeface="微软雅黑" panose="020B0503020204020204" charset="-122"/>
                <a:ea typeface="微软雅黑" panose="020B0503020204020204" charset="-122"/>
                <a:sym typeface="微软雅黑" panose="020B0503020204020204" charset="-122"/>
              </a:rPr>
              <a:t> </a:t>
            </a:r>
            <a:r>
              <a:rPr lang="zh-CN" altLang="en-US" sz="1200" b="1" dirty="0">
                <a:solidFill>
                  <a:srgbClr val="FF0000"/>
                </a:solidFill>
                <a:latin typeface="微软雅黑" panose="020B0503020204020204" charset="-122"/>
                <a:ea typeface="微软雅黑" panose="020B0503020204020204" charset="-122"/>
                <a:sym typeface="微软雅黑" panose="020B0503020204020204" charset="-122"/>
              </a:rPr>
              <a:t> 对策二（自嘲自讽）：</a:t>
            </a:r>
            <a:endParaRPr lang="zh-CN" altLang="en-US" sz="1200" b="1" dirty="0">
              <a:solidFill>
                <a:srgbClr val="4D4D4D"/>
              </a:solidFill>
              <a:latin typeface="微软雅黑" panose="020B0503020204020204" charset="-122"/>
              <a:ea typeface="微软雅黑" panose="020B0503020204020204" charset="-122"/>
              <a:sym typeface="微软雅黑" panose="020B0503020204020204" charset="-122"/>
            </a:endParaRPr>
          </a:p>
          <a:p>
            <a:r>
              <a:rPr lang="zh-CN" altLang="en-US" sz="1200" b="1" dirty="0">
                <a:solidFill>
                  <a:srgbClr val="4D4D4D"/>
                </a:solidFill>
                <a:latin typeface="微软雅黑" panose="020B0503020204020204" charset="-122"/>
                <a:ea typeface="微软雅黑" panose="020B0503020204020204" charset="-122"/>
                <a:sym typeface="微软雅黑" panose="020B0503020204020204" charset="-122"/>
              </a:rPr>
              <a:t>我们也知道市场上很多更加便宜的商品呢 亲 ，但是我们相信质量是有很大差别的，在专柜的话，这款是要</a:t>
            </a:r>
            <a:r>
              <a:rPr lang="zh-CN" altLang="zh-CN" sz="1200" b="1" dirty="0">
                <a:solidFill>
                  <a:srgbClr val="4D4D4D"/>
                </a:solidFill>
                <a:latin typeface="微软雅黑" panose="020B0503020204020204" charset="-122"/>
                <a:ea typeface="微软雅黑" panose="020B0503020204020204" charset="-122"/>
                <a:sym typeface="微软雅黑" panose="020B0503020204020204" charset="-122"/>
              </a:rPr>
              <a:t>XXX</a:t>
            </a:r>
            <a:r>
              <a:rPr lang="zh-CN" altLang="en-US" sz="1200" b="1" dirty="0">
                <a:solidFill>
                  <a:srgbClr val="4D4D4D"/>
                </a:solidFill>
                <a:latin typeface="微软雅黑" panose="020B0503020204020204" charset="-122"/>
                <a:ea typeface="微软雅黑" panose="020B0503020204020204" charset="-122"/>
                <a:sym typeface="微软雅黑" panose="020B0503020204020204" charset="-122"/>
              </a:rPr>
              <a:t>元的，因为我们在活动促销期间，这个价格已经是销售以来最低的价格啦</a:t>
            </a:r>
            <a:endParaRPr lang="zh-CN" altLang="en-US" sz="1200" b="1" dirty="0">
              <a:solidFill>
                <a:srgbClr val="FF0000"/>
              </a:solidFill>
              <a:latin typeface="微软雅黑" panose="020B0503020204020204" charset="-122"/>
              <a:ea typeface="微软雅黑" panose="020B0503020204020204" charset="-122"/>
              <a:sym typeface="微软雅黑" panose="020B0503020204020204" charset="-122"/>
            </a:endParaRPr>
          </a:p>
          <a:p>
            <a:r>
              <a:rPr lang="zh-CN" altLang="en-US" sz="1200" b="1" dirty="0">
                <a:solidFill>
                  <a:srgbClr val="FF0000"/>
                </a:solidFill>
                <a:latin typeface="微软雅黑" panose="020B0503020204020204" charset="-122"/>
                <a:ea typeface="微软雅黑" panose="020B0503020204020204" charset="-122"/>
                <a:sym typeface="微软雅黑" panose="020B0503020204020204" charset="-122"/>
              </a:rPr>
              <a:t> 对策三：（拿质量介绍）</a:t>
            </a:r>
            <a:endParaRPr lang="zh-CN" altLang="en-US" sz="1200" b="1" dirty="0">
              <a:solidFill>
                <a:srgbClr val="4D4D4D"/>
              </a:solidFill>
              <a:latin typeface="微软雅黑" panose="020B0503020204020204" charset="-122"/>
              <a:ea typeface="微软雅黑" panose="020B0503020204020204" charset="-122"/>
              <a:sym typeface="微软雅黑" panose="020B0503020204020204" charset="-122"/>
            </a:endParaRPr>
          </a:p>
          <a:p>
            <a:r>
              <a:rPr lang="zh-CN" altLang="en-US" sz="1200" b="1" dirty="0">
                <a:solidFill>
                  <a:srgbClr val="4D4D4D"/>
                </a:solidFill>
                <a:latin typeface="微软雅黑" panose="020B0503020204020204" charset="-122"/>
                <a:ea typeface="微软雅黑" panose="020B0503020204020204" charset="-122"/>
                <a:sym typeface="微软雅黑" panose="020B0503020204020204" charset="-122"/>
              </a:rPr>
              <a:t>既然亲选择了我们家，说明也是相信家宝贝质量的哦。我们不看价格，看性价比呢 亲，我们家的宝贝从基本的材质到最后的每一步做工都是经过严格质检的，保证您物超所值哦</a:t>
            </a:r>
            <a:endParaRPr lang="zh-CN" altLang="en-US" sz="1200" dirty="0">
              <a:latin typeface="Arial" panose="020B0604020202020204" pitchFamily="34" charset="0"/>
            </a:endParaRPr>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
        <p:nvSpPr>
          <p:cNvPr id="45059" name="直角三角形 10"/>
          <p:cNvSpPr>
            <a:spLocks noChangeAspect="1"/>
          </p:cNvSpPr>
          <p:nvPr/>
        </p:nvSpPr>
        <p:spPr>
          <a:xfrm rot="-2854302" flipH="1">
            <a:off x="-1073524" y="67535"/>
            <a:ext cx="2757805" cy="1682750"/>
          </a:xfrm>
          <a:custGeom>
            <a:avLst/>
            <a:gdLst>
              <a:gd name="connsiteX0" fmla="*/ 33 w 4343"/>
              <a:gd name="connsiteY0" fmla="*/ 2650 h 2650"/>
              <a:gd name="connsiteX1" fmla="*/ 0 w 4343"/>
              <a:gd name="connsiteY1" fmla="*/ 1581 h 2650"/>
              <a:gd name="connsiteX2" fmla="*/ 1447 w 4343"/>
              <a:gd name="connsiteY2" fmla="*/ 0 h 2650"/>
              <a:gd name="connsiteX3" fmla="*/ 4343 w 4343"/>
              <a:gd name="connsiteY3" fmla="*/ 2650 h 2650"/>
              <a:gd name="connsiteX4" fmla="*/ 33 w 4343"/>
              <a:gd name="connsiteY4" fmla="*/ 2650 h 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 h="2650">
                <a:moveTo>
                  <a:pt x="33" y="2650"/>
                </a:moveTo>
                <a:lnTo>
                  <a:pt x="0" y="1581"/>
                </a:lnTo>
                <a:lnTo>
                  <a:pt x="1447" y="0"/>
                </a:lnTo>
                <a:lnTo>
                  <a:pt x="4343" y="2650"/>
                </a:lnTo>
                <a:lnTo>
                  <a:pt x="33" y="2650"/>
                </a:lnTo>
                <a:close/>
              </a:path>
            </a:pathLst>
          </a:custGeom>
          <a:solidFill>
            <a:srgbClr val="BE1333"/>
          </a:solidFill>
          <a:ln w="9525">
            <a:noFill/>
          </a:ln>
        </p:spPr>
        <p:txBody>
          <a:bodyPr/>
          <a:p>
            <a:pPr eaLnBrk="0" hangingPunct="0"/>
            <a:endParaRPr lang="zh-CN" altLang="zh-CN" sz="2400" b="1" i="1" dirty="0">
              <a:latin typeface="Times New Roman" panose="02020603050405020304" charset="0"/>
              <a:sym typeface="Times New Roman" panose="02020603050405020304" charset="0"/>
            </a:endParaRPr>
          </a:p>
        </p:txBody>
      </p:sp>
      <p:grpSp>
        <p:nvGrpSpPr>
          <p:cNvPr id="45060" name="组合 11"/>
          <p:cNvGrpSpPr/>
          <p:nvPr/>
        </p:nvGrpSpPr>
        <p:grpSpPr>
          <a:xfrm>
            <a:off x="327025" y="523875"/>
            <a:ext cx="344488" cy="720725"/>
            <a:chOff x="0" y="0"/>
            <a:chExt cx="344841" cy="720000"/>
          </a:xfrm>
        </p:grpSpPr>
        <p:sp>
          <p:nvSpPr>
            <p:cNvPr id="45073" name="椭圆 2245"/>
            <p:cNvSpPr/>
            <p:nvPr/>
          </p:nvSpPr>
          <p:spPr>
            <a:xfrm>
              <a:off x="114027" y="0"/>
              <a:ext cx="230814" cy="277555"/>
            </a:xfrm>
            <a:custGeom>
              <a:avLst/>
              <a:gdLst>
                <a:gd name="txL" fmla="*/ 0 w 576064"/>
                <a:gd name="txT" fmla="*/ 0 h 576064"/>
                <a:gd name="txR" fmla="*/ 576064 w 576064"/>
                <a:gd name="txB" fmla="*/ 576064 h 576064"/>
              </a:gdLst>
              <a:ahLst/>
              <a:cxnLst>
                <a:cxn ang="0">
                  <a:pos x="0" y="0"/>
                </a:cxn>
              </a:cxnLst>
              <a:rect l="txL" t="txT" r="txR" b="txB"/>
              <a:pathLst>
                <a:path w="576064" h="576064">
                  <a:moveTo>
                    <a:pt x="346087" y="86216"/>
                  </a:moveTo>
                  <a:cubicBezTo>
                    <a:pt x="246665" y="86216"/>
                    <a:pt x="166067" y="186955"/>
                    <a:pt x="166067" y="311223"/>
                  </a:cubicBezTo>
                  <a:cubicBezTo>
                    <a:pt x="166067" y="435491"/>
                    <a:pt x="246665" y="536230"/>
                    <a:pt x="346087" y="536230"/>
                  </a:cubicBezTo>
                  <a:cubicBezTo>
                    <a:pt x="445509" y="536230"/>
                    <a:pt x="526107" y="435491"/>
                    <a:pt x="526107" y="311223"/>
                  </a:cubicBezTo>
                  <a:cubicBezTo>
                    <a:pt x="526107" y="186955"/>
                    <a:pt x="445509" y="86216"/>
                    <a:pt x="346087" y="86216"/>
                  </a:cubicBezTo>
                  <a:close/>
                  <a:moveTo>
                    <a:pt x="288032" y="0"/>
                  </a:moveTo>
                  <a:cubicBezTo>
                    <a:pt x="447108" y="0"/>
                    <a:pt x="576064" y="128956"/>
                    <a:pt x="576064" y="288032"/>
                  </a:cubicBezTo>
                  <a:cubicBezTo>
                    <a:pt x="576064" y="447108"/>
                    <a:pt x="447108" y="576064"/>
                    <a:pt x="288032" y="576064"/>
                  </a:cubicBezTo>
                  <a:cubicBezTo>
                    <a:pt x="128956" y="576064"/>
                    <a:pt x="0" y="447108"/>
                    <a:pt x="0" y="288032"/>
                  </a:cubicBezTo>
                  <a:cubicBezTo>
                    <a:pt x="0" y="128956"/>
                    <a:pt x="128956" y="0"/>
                    <a:pt x="288032" y="0"/>
                  </a:cubicBezTo>
                  <a:close/>
                </a:path>
              </a:pathLst>
            </a:custGeom>
            <a:solidFill>
              <a:schemeClr val="bg1">
                <a:alpha val="100000"/>
              </a:schemeClr>
            </a:solidFill>
            <a:ln w="9525">
              <a:noFill/>
            </a:ln>
          </p:spPr>
          <p:txBody>
            <a:bodyPr/>
            <a:p>
              <a:endParaRPr lang="zh-CN" altLang="en-US"/>
            </a:p>
          </p:txBody>
        </p:sp>
        <p:sp>
          <p:nvSpPr>
            <p:cNvPr id="45074" name="任意多边形 13"/>
            <p:cNvSpPr/>
            <p:nvPr/>
          </p:nvSpPr>
          <p:spPr>
            <a:xfrm>
              <a:off x="0" y="157404"/>
              <a:ext cx="263825" cy="558249"/>
            </a:xfrm>
            <a:custGeom>
              <a:avLst/>
              <a:gdLst>
                <a:gd name="txL" fmla="*/ 0 w 661715"/>
                <a:gd name="txT" fmla="*/ 0 h 1400175"/>
                <a:gd name="txR" fmla="*/ 661715 w 661715"/>
                <a:gd name="txB" fmla="*/ 1400175 h 1400175"/>
              </a:gdLst>
              <a:ahLst/>
              <a:cxnLst>
                <a:cxn ang="0">
                  <a:pos x="52698" y="0"/>
                </a:cxn>
                <a:cxn ang="0">
                  <a:pos x="17874" y="30282"/>
                </a:cxn>
                <a:cxn ang="0">
                  <a:pos x="1218" y="131727"/>
                </a:cxn>
                <a:cxn ang="0">
                  <a:pos x="209" y="140812"/>
                </a:cxn>
                <a:cxn ang="0">
                  <a:pos x="105187" y="119614"/>
                </a:cxn>
                <a:cxn ang="0">
                  <a:pos x="54212" y="204404"/>
                </a:cxn>
                <a:cxn ang="0">
                  <a:pos x="76923" y="222574"/>
                </a:cxn>
              </a:cxnLst>
              <a:rect l="txL" t="txT" r="txR" b="txB"/>
              <a:pathLst>
                <a:path w="661715" h="1400175">
                  <a:moveTo>
                    <a:pt x="331515" y="0"/>
                  </a:moveTo>
                  <a:lnTo>
                    <a:pt x="112440" y="190500"/>
                  </a:lnTo>
                  <a:lnTo>
                    <a:pt x="7665" y="828675"/>
                  </a:lnTo>
                  <a:cubicBezTo>
                    <a:pt x="14015" y="824442"/>
                    <a:pt x="-5035" y="890058"/>
                    <a:pt x="1315" y="885825"/>
                  </a:cubicBezTo>
                  <a:lnTo>
                    <a:pt x="661715" y="752475"/>
                  </a:lnTo>
                  <a:lnTo>
                    <a:pt x="341040" y="1285875"/>
                  </a:lnTo>
                  <a:lnTo>
                    <a:pt x="483915" y="14001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5075" name="任意多边形 14"/>
            <p:cNvSpPr/>
            <p:nvPr/>
          </p:nvSpPr>
          <p:spPr>
            <a:xfrm>
              <a:off x="41032" y="244749"/>
              <a:ext cx="235452" cy="208869"/>
            </a:xfrm>
            <a:custGeom>
              <a:avLst/>
              <a:gdLst>
                <a:gd name="txL" fmla="*/ 0 w 590550"/>
                <a:gd name="txT" fmla="*/ 0 h 523875"/>
                <a:gd name="txR" fmla="*/ 590550 w 590550"/>
                <a:gd name="txB" fmla="*/ 523875 h 523875"/>
              </a:gdLst>
              <a:ahLst/>
              <a:cxnLst>
                <a:cxn ang="0">
                  <a:pos x="0" y="0"/>
                </a:cxn>
                <a:cxn ang="0">
                  <a:pos x="68135" y="83276"/>
                </a:cxn>
                <a:cxn ang="0">
                  <a:pos x="93875" y="16655"/>
                </a:cxn>
                <a:cxn ang="0">
                  <a:pos x="49965" y="22712"/>
                </a:cxn>
              </a:cxnLst>
              <a:rect l="txL" t="txT" r="txR" b="txB"/>
              <a:pathLst>
                <a:path w="590550" h="523875">
                  <a:moveTo>
                    <a:pt x="0" y="0"/>
                  </a:moveTo>
                  <a:lnTo>
                    <a:pt x="428625" y="523875"/>
                  </a:lnTo>
                  <a:lnTo>
                    <a:pt x="590550" y="104775"/>
                  </a:lnTo>
                  <a:lnTo>
                    <a:pt x="314325" y="1428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5076" name="任意多边形 15"/>
            <p:cNvSpPr/>
            <p:nvPr/>
          </p:nvSpPr>
          <p:spPr>
            <a:xfrm>
              <a:off x="244837" y="450370"/>
              <a:ext cx="75952" cy="269630"/>
            </a:xfrm>
            <a:custGeom>
              <a:avLst/>
              <a:gdLst>
                <a:gd name="txL" fmla="*/ 0 w 190500"/>
                <a:gd name="txT" fmla="*/ 0 h 676275"/>
                <a:gd name="txR" fmla="*/ 190500 w 190500"/>
                <a:gd name="txB" fmla="*/ 676275 h 676275"/>
              </a:gdLst>
              <a:ahLst/>
              <a:cxnLst>
                <a:cxn ang="0">
                  <a:pos x="9085" y="0"/>
                </a:cxn>
                <a:cxn ang="0">
                  <a:pos x="0" y="90846"/>
                </a:cxn>
                <a:cxn ang="0">
                  <a:pos x="30282" y="107501"/>
                </a:cxn>
              </a:cxnLst>
              <a:rect l="txL" t="txT" r="txR" b="txB"/>
              <a:pathLst>
                <a:path w="190500" h="676275">
                  <a:moveTo>
                    <a:pt x="57150" y="0"/>
                  </a:moveTo>
                  <a:lnTo>
                    <a:pt x="0" y="571500"/>
                  </a:lnTo>
                  <a:lnTo>
                    <a:pt x="190500" y="6762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grpSp>
    </p:spTree>
  </p:cSld>
  <p:clrMapOvr>
    <a:masterClrMapping/>
  </p:clrMapOvr>
  <p:transition spd="slow" advTm="3000">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26"/>
          <p:cNvSpPr/>
          <p:nvPr/>
        </p:nvSpPr>
        <p:spPr>
          <a:xfrm>
            <a:off x="1547813" y="700088"/>
            <a:ext cx="4321175" cy="503237"/>
          </a:xfrm>
          <a:prstGeom prst="rect">
            <a:avLst/>
          </a:prstGeom>
          <a:noFill/>
          <a:ln w="9525">
            <a:noFill/>
          </a:ln>
        </p:spPr>
        <p:txBody>
          <a:bodyPr>
            <a:spAutoFit/>
          </a:bodyPr>
          <a:p>
            <a:pPr>
              <a:lnSpc>
                <a:spcPct val="150000"/>
              </a:lnSpc>
            </a:pPr>
            <a:r>
              <a:rPr lang="zh-CN" altLang="en-US" b="1" dirty="0">
                <a:solidFill>
                  <a:srgbClr val="000000"/>
                </a:solidFill>
                <a:latin typeface="微软雅黑" panose="020B0503020204020204" charset="-122"/>
                <a:ea typeface="微软雅黑" panose="020B0503020204020204" charset="-122"/>
                <a:sym typeface="微软雅黑" panose="020B0503020204020204" charset="-122"/>
              </a:rPr>
              <a:t>买家类型——熟客型</a:t>
            </a:r>
            <a:endParaRPr lang="zh-CN" altLang="en-US" dirty="0">
              <a:latin typeface="Arial" panose="020B0604020202020204" pitchFamily="34" charset="0"/>
            </a:endParaRPr>
          </a:p>
        </p:txBody>
      </p:sp>
      <p:sp>
        <p:nvSpPr>
          <p:cNvPr id="53253" name="直角三角形 2"/>
          <p:cNvSpPr>
            <a:spLocks noChangeAspect="1"/>
          </p:cNvSpPr>
          <p:nvPr/>
        </p:nvSpPr>
        <p:spPr>
          <a:xfrm rot="2854302">
            <a:off x="8407400" y="3906838"/>
            <a:ext cx="1027113" cy="1646237"/>
          </a:xfrm>
          <a:custGeom>
            <a:avLst/>
            <a:gdLst>
              <a:gd name="txL" fmla="*/ 0 w 1026633"/>
              <a:gd name="txT" fmla="*/ 0 h 1647132"/>
              <a:gd name="txR" fmla="*/ 1026633 w 1026633"/>
              <a:gd name="txB" fmla="*/ 1647132 h 1647132"/>
            </a:gdLst>
            <a:ahLst/>
            <a:cxnLst>
              <a:cxn ang="0">
                <a:pos x="0" y="1645342"/>
              </a:cxn>
              <a:cxn ang="0">
                <a:pos x="0" y="0"/>
              </a:cxn>
              <a:cxn ang="0">
                <a:pos x="1027593" y="939227"/>
              </a:cxn>
              <a:cxn ang="0">
                <a:pos x="373663" y="1643710"/>
              </a:cxn>
              <a:cxn ang="0">
                <a:pos x="0" y="1645342"/>
              </a:cxn>
            </a:cxnLst>
            <a:rect l="txL" t="txT" r="txR" b="txB"/>
            <a:pathLst>
              <a:path w="1026633" h="1647132">
                <a:moveTo>
                  <a:pt x="0" y="1647132"/>
                </a:moveTo>
                <a:lnTo>
                  <a:pt x="0" y="0"/>
                </a:lnTo>
                <a:lnTo>
                  <a:pt x="1026633" y="940249"/>
                </a:lnTo>
                <a:lnTo>
                  <a:pt x="373313" y="1645498"/>
                </a:lnTo>
                <a:lnTo>
                  <a:pt x="0" y="1647132"/>
                </a:lnTo>
                <a:close/>
              </a:path>
            </a:pathLst>
          </a:custGeom>
          <a:solidFill>
            <a:srgbClr val="DADADA">
              <a:alpha val="100000"/>
            </a:srgbClr>
          </a:solidFill>
          <a:ln w="9525">
            <a:noFill/>
          </a:ln>
        </p:spPr>
        <p:txBody>
          <a:bodyPr/>
          <a:p>
            <a:endParaRPr lang="zh-CN" altLang="en-US"/>
          </a:p>
        </p:txBody>
      </p:sp>
      <p:grpSp>
        <p:nvGrpSpPr>
          <p:cNvPr id="53256" name="组合 24"/>
          <p:cNvGrpSpPr/>
          <p:nvPr/>
        </p:nvGrpSpPr>
        <p:grpSpPr>
          <a:xfrm>
            <a:off x="1547813" y="1087438"/>
            <a:ext cx="4897437" cy="231775"/>
            <a:chOff x="0" y="0"/>
            <a:chExt cx="4896395" cy="232166"/>
          </a:xfrm>
        </p:grpSpPr>
        <p:sp>
          <p:nvSpPr>
            <p:cNvPr id="53262" name="直接连接符 25"/>
            <p:cNvSpPr/>
            <p:nvPr/>
          </p:nvSpPr>
          <p:spPr>
            <a:xfrm>
              <a:off x="0" y="108324"/>
              <a:ext cx="4680371" cy="1"/>
            </a:xfrm>
            <a:prstGeom prst="line">
              <a:avLst/>
            </a:prstGeom>
            <a:ln w="19050" cap="flat" cmpd="sng">
              <a:solidFill>
                <a:srgbClr val="7F7F7F"/>
              </a:solidFill>
              <a:prstDash val="sysDot"/>
              <a:headEnd type="none" w="med" len="med"/>
              <a:tailEnd type="oval" w="med" len="med"/>
            </a:ln>
          </p:spPr>
        </p:sp>
        <p:sp>
          <p:nvSpPr>
            <p:cNvPr id="53263" name="椭圆 40"/>
            <p:cNvSpPr/>
            <p:nvPr/>
          </p:nvSpPr>
          <p:spPr>
            <a:xfrm>
              <a:off x="4680371" y="0"/>
              <a:ext cx="216024" cy="232166"/>
            </a:xfrm>
            <a:prstGeom prst="ellipse">
              <a:avLst/>
            </a:prstGeom>
            <a:noFill/>
            <a:ln w="25400" cap="flat" cmpd="sng">
              <a:solidFill>
                <a:srgbClr val="7F7F7F"/>
              </a:solidFill>
              <a:prstDash val="solid"/>
              <a:headEnd type="none" w="med" len="med"/>
              <a:tailEnd type="none" w="med" len="med"/>
            </a:ln>
          </p:spPr>
          <p:txBody>
            <a:bodyPr anchor="ctr"/>
            <a:p>
              <a:pPr algn="ctr"/>
              <a:endParaRPr lang="zh-CN" altLang="zh-CN" dirty="0">
                <a:solidFill>
                  <a:srgbClr val="FFFFFF"/>
                </a:solidFill>
                <a:latin typeface="Calibri" panose="020F0502020204030204" pitchFamily="34" charset="0"/>
                <a:ea typeface="Calibri" panose="020F0502020204030204" pitchFamily="34" charset="0"/>
                <a:sym typeface="Calibri" panose="020F0502020204030204" pitchFamily="34" charset="0"/>
              </a:endParaRPr>
            </a:p>
          </p:txBody>
        </p:sp>
      </p:grpSp>
      <p:sp>
        <p:nvSpPr>
          <p:cNvPr id="53257" name="直接连接符 41"/>
          <p:cNvSpPr/>
          <p:nvPr/>
        </p:nvSpPr>
        <p:spPr>
          <a:xfrm>
            <a:off x="1055688" y="1924050"/>
            <a:ext cx="1587" cy="2663825"/>
          </a:xfrm>
          <a:prstGeom prst="line">
            <a:avLst/>
          </a:prstGeom>
          <a:ln w="9525" cap="flat" cmpd="sng">
            <a:solidFill>
              <a:srgbClr val="7F7F7F"/>
            </a:solidFill>
            <a:prstDash val="solid"/>
            <a:headEnd type="none" w="med" len="med"/>
            <a:tailEnd type="none" w="med" len="med"/>
          </a:ln>
        </p:spPr>
      </p:sp>
      <p:sp>
        <p:nvSpPr>
          <p:cNvPr id="53258" name="TextBox 7"/>
          <p:cNvSpPr/>
          <p:nvPr/>
        </p:nvSpPr>
        <p:spPr>
          <a:xfrm>
            <a:off x="827088" y="2278063"/>
            <a:ext cx="457200" cy="1954212"/>
          </a:xfrm>
          <a:prstGeom prst="rect">
            <a:avLst/>
          </a:prstGeom>
          <a:solidFill>
            <a:schemeClr val="bg1"/>
          </a:solidFill>
          <a:ln w="9525">
            <a:noFill/>
          </a:ln>
        </p:spPr>
        <p:txBody>
          <a:bodyPr anchor="ctr"/>
          <a:p>
            <a:pPr algn="ctr"/>
            <a:r>
              <a:rPr lang="zh-CN" altLang="en-US" sz="2800" b="1" dirty="0">
                <a:solidFill>
                  <a:srgbClr val="C00000"/>
                </a:solidFill>
                <a:latin typeface="微软雅黑" panose="020B0503020204020204" charset="-122"/>
                <a:ea typeface="微软雅黑" panose="020B0503020204020204" charset="-122"/>
                <a:sym typeface="微软雅黑" panose="020B0503020204020204" charset="-122"/>
              </a:rPr>
              <a:t>技巧篇</a:t>
            </a:r>
            <a:endParaRPr lang="zh-CN" altLang="en-US" dirty="0">
              <a:latin typeface="Arial" panose="020B0604020202020204" pitchFamily="34" charset="0"/>
            </a:endParaRPr>
          </a:p>
        </p:txBody>
      </p:sp>
      <p:sp>
        <p:nvSpPr>
          <p:cNvPr id="53259" name="Text Box 17"/>
          <p:cNvSpPr txBox="1"/>
          <p:nvPr/>
        </p:nvSpPr>
        <p:spPr>
          <a:xfrm>
            <a:off x="1547813" y="1708150"/>
            <a:ext cx="5080000" cy="296863"/>
          </a:xfrm>
          <a:prstGeom prst="rect">
            <a:avLst/>
          </a:prstGeom>
          <a:noFill/>
          <a:ln w="9525">
            <a:noFill/>
          </a:ln>
        </p:spPr>
        <p:txBody>
          <a:bodyPr>
            <a:spAutoFit/>
          </a:bodyPr>
          <a:p>
            <a:r>
              <a:rPr lang="zh-CN" altLang="zh-CN" sz="1300" b="1" dirty="0">
                <a:solidFill>
                  <a:srgbClr val="0000FF"/>
                </a:solidFill>
                <a:latin typeface="微软雅黑" panose="020B0503020204020204" charset="-122"/>
                <a:ea typeface="微软雅黑" panose="020B0503020204020204" charset="-122"/>
                <a:sym typeface="微软雅黑" panose="020B0503020204020204" charset="-122"/>
              </a:rPr>
              <a:t> ⑦</a:t>
            </a:r>
            <a:r>
              <a:rPr lang="zh-CN" altLang="en-US" sz="1300" b="1" dirty="0">
                <a:solidFill>
                  <a:srgbClr val="0000FF"/>
                </a:solidFill>
                <a:latin typeface="微软雅黑" panose="020B0503020204020204" charset="-122"/>
                <a:ea typeface="微软雅黑" panose="020B0503020204020204" charset="-122"/>
                <a:sym typeface="微软雅黑" panose="020B0503020204020204" charset="-122"/>
              </a:rPr>
              <a:t>：熟客型</a:t>
            </a:r>
            <a:endParaRPr lang="zh-CN" altLang="en-US" dirty="0">
              <a:latin typeface="Arial" panose="020B0604020202020204" pitchFamily="34" charset="0"/>
            </a:endParaRPr>
          </a:p>
        </p:txBody>
      </p:sp>
      <p:pic>
        <p:nvPicPr>
          <p:cNvPr id="53260" name="Picture 18"/>
          <p:cNvPicPr/>
          <p:nvPr/>
        </p:nvPicPr>
        <p:blipFill>
          <a:blip r:embed="rId1"/>
          <a:stretch>
            <a:fillRect/>
          </a:stretch>
        </p:blipFill>
        <p:spPr>
          <a:xfrm>
            <a:off x="1763713" y="2211388"/>
            <a:ext cx="457200" cy="495300"/>
          </a:xfrm>
          <a:prstGeom prst="rect">
            <a:avLst/>
          </a:prstGeom>
          <a:noFill/>
          <a:ln w="9525">
            <a:noFill/>
          </a:ln>
        </p:spPr>
      </p:pic>
      <p:sp>
        <p:nvSpPr>
          <p:cNvPr id="53261" name="Text Box 19"/>
          <p:cNvSpPr txBox="1"/>
          <p:nvPr/>
        </p:nvSpPr>
        <p:spPr>
          <a:xfrm>
            <a:off x="1692275" y="2860675"/>
            <a:ext cx="6118860" cy="691515"/>
          </a:xfrm>
          <a:prstGeom prst="rect">
            <a:avLst/>
          </a:prstGeom>
          <a:noFill/>
          <a:ln w="9525">
            <a:noFill/>
          </a:ln>
        </p:spPr>
        <p:txBody>
          <a:bodyPr wrap="square">
            <a:spAutoFit/>
          </a:bodyPr>
          <a:p>
            <a:r>
              <a:rPr lang="zh-CN" altLang="zh-CN" sz="1300" b="1" dirty="0">
                <a:solidFill>
                  <a:srgbClr val="0000FF"/>
                </a:solidFill>
                <a:latin typeface="微软雅黑" panose="020B0503020204020204" charset="-122"/>
                <a:ea typeface="微软雅黑" panose="020B0503020204020204" charset="-122"/>
                <a:sym typeface="微软雅黑" panose="020B0503020204020204" charset="-122"/>
              </a:rPr>
              <a:t> ——</a:t>
            </a:r>
            <a:r>
              <a:rPr lang="zh-CN" altLang="en-US" sz="1300" b="1" dirty="0">
                <a:solidFill>
                  <a:srgbClr val="0000FF"/>
                </a:solidFill>
                <a:latin typeface="微软雅黑" panose="020B0503020204020204" charset="-122"/>
                <a:ea typeface="微软雅黑" panose="020B0503020204020204" charset="-122"/>
                <a:sym typeface="微软雅黑" panose="020B0503020204020204" charset="-122"/>
              </a:rPr>
              <a:t>已经是你们店的老顾客了，就再给优惠点嘛</a:t>
            </a:r>
            <a:endParaRPr lang="zh-CN" altLang="en-US" sz="1300" b="1" dirty="0">
              <a:solidFill>
                <a:srgbClr val="FF0000"/>
              </a:solidFill>
              <a:latin typeface="微软雅黑" panose="020B0503020204020204" charset="-122"/>
              <a:ea typeface="微软雅黑" panose="020B0503020204020204" charset="-122"/>
              <a:sym typeface="微软雅黑" panose="020B0503020204020204" charset="-122"/>
            </a:endParaRPr>
          </a:p>
          <a:p>
            <a:r>
              <a:rPr lang="zh-CN" altLang="en-US" sz="1300" b="1" dirty="0">
                <a:solidFill>
                  <a:srgbClr val="FF0000"/>
                </a:solidFill>
                <a:latin typeface="微软雅黑" panose="020B0503020204020204" charset="-122"/>
                <a:ea typeface="微软雅黑" panose="020B0503020204020204" charset="-122"/>
                <a:sym typeface="微软雅黑" panose="020B0503020204020204" charset="-122"/>
              </a:rPr>
              <a:t>分析：</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还是很喜欢我们的商品的，只是想得到更加的优惠，其实老顾客比新顾客更加重要，能愉快交易的话，说不定会成为我们的长期顾客哦</a:t>
            </a:r>
            <a:endParaRPr lang="zh-CN" altLang="en-US" dirty="0">
              <a:latin typeface="Arial" panose="020B0604020202020204" pitchFamily="34" charset="0"/>
            </a:endParaRPr>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
        <p:nvSpPr>
          <p:cNvPr id="45059" name="直角三角形 10"/>
          <p:cNvSpPr>
            <a:spLocks noChangeAspect="1"/>
          </p:cNvSpPr>
          <p:nvPr/>
        </p:nvSpPr>
        <p:spPr>
          <a:xfrm rot="-2854302" flipH="1">
            <a:off x="-1073524" y="67535"/>
            <a:ext cx="2757805" cy="1682750"/>
          </a:xfrm>
          <a:custGeom>
            <a:avLst/>
            <a:gdLst>
              <a:gd name="connsiteX0" fmla="*/ 33 w 4343"/>
              <a:gd name="connsiteY0" fmla="*/ 2650 h 2650"/>
              <a:gd name="connsiteX1" fmla="*/ 0 w 4343"/>
              <a:gd name="connsiteY1" fmla="*/ 1581 h 2650"/>
              <a:gd name="connsiteX2" fmla="*/ 1447 w 4343"/>
              <a:gd name="connsiteY2" fmla="*/ 0 h 2650"/>
              <a:gd name="connsiteX3" fmla="*/ 4343 w 4343"/>
              <a:gd name="connsiteY3" fmla="*/ 2650 h 2650"/>
              <a:gd name="connsiteX4" fmla="*/ 33 w 4343"/>
              <a:gd name="connsiteY4" fmla="*/ 2650 h 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 h="2650">
                <a:moveTo>
                  <a:pt x="33" y="2650"/>
                </a:moveTo>
                <a:lnTo>
                  <a:pt x="0" y="1581"/>
                </a:lnTo>
                <a:lnTo>
                  <a:pt x="1447" y="0"/>
                </a:lnTo>
                <a:lnTo>
                  <a:pt x="4343" y="2650"/>
                </a:lnTo>
                <a:lnTo>
                  <a:pt x="33" y="2650"/>
                </a:lnTo>
                <a:close/>
              </a:path>
            </a:pathLst>
          </a:custGeom>
          <a:solidFill>
            <a:srgbClr val="BE1333"/>
          </a:solidFill>
          <a:ln w="9525">
            <a:noFill/>
          </a:ln>
        </p:spPr>
        <p:txBody>
          <a:bodyPr/>
          <a:p>
            <a:pPr eaLnBrk="0" hangingPunct="0"/>
            <a:endParaRPr lang="zh-CN" altLang="zh-CN" sz="2400" b="1" i="1" dirty="0">
              <a:latin typeface="Times New Roman" panose="02020603050405020304" charset="0"/>
              <a:sym typeface="Times New Roman" panose="02020603050405020304" charset="0"/>
            </a:endParaRPr>
          </a:p>
        </p:txBody>
      </p:sp>
      <p:grpSp>
        <p:nvGrpSpPr>
          <p:cNvPr id="45060" name="组合 11"/>
          <p:cNvGrpSpPr/>
          <p:nvPr/>
        </p:nvGrpSpPr>
        <p:grpSpPr>
          <a:xfrm>
            <a:off x="327025" y="523875"/>
            <a:ext cx="344488" cy="720725"/>
            <a:chOff x="0" y="0"/>
            <a:chExt cx="344841" cy="720000"/>
          </a:xfrm>
        </p:grpSpPr>
        <p:sp>
          <p:nvSpPr>
            <p:cNvPr id="45073" name="椭圆 2245"/>
            <p:cNvSpPr/>
            <p:nvPr/>
          </p:nvSpPr>
          <p:spPr>
            <a:xfrm>
              <a:off x="114027" y="0"/>
              <a:ext cx="230814" cy="277555"/>
            </a:xfrm>
            <a:custGeom>
              <a:avLst/>
              <a:gdLst>
                <a:gd name="txL" fmla="*/ 0 w 576064"/>
                <a:gd name="txT" fmla="*/ 0 h 576064"/>
                <a:gd name="txR" fmla="*/ 576064 w 576064"/>
                <a:gd name="txB" fmla="*/ 576064 h 576064"/>
              </a:gdLst>
              <a:ahLst/>
              <a:cxnLst>
                <a:cxn ang="0">
                  <a:pos x="0" y="0"/>
                </a:cxn>
              </a:cxnLst>
              <a:rect l="txL" t="txT" r="txR" b="txB"/>
              <a:pathLst>
                <a:path w="576064" h="576064">
                  <a:moveTo>
                    <a:pt x="346087" y="86216"/>
                  </a:moveTo>
                  <a:cubicBezTo>
                    <a:pt x="246665" y="86216"/>
                    <a:pt x="166067" y="186955"/>
                    <a:pt x="166067" y="311223"/>
                  </a:cubicBezTo>
                  <a:cubicBezTo>
                    <a:pt x="166067" y="435491"/>
                    <a:pt x="246665" y="536230"/>
                    <a:pt x="346087" y="536230"/>
                  </a:cubicBezTo>
                  <a:cubicBezTo>
                    <a:pt x="445509" y="536230"/>
                    <a:pt x="526107" y="435491"/>
                    <a:pt x="526107" y="311223"/>
                  </a:cubicBezTo>
                  <a:cubicBezTo>
                    <a:pt x="526107" y="186955"/>
                    <a:pt x="445509" y="86216"/>
                    <a:pt x="346087" y="86216"/>
                  </a:cubicBezTo>
                  <a:close/>
                  <a:moveTo>
                    <a:pt x="288032" y="0"/>
                  </a:moveTo>
                  <a:cubicBezTo>
                    <a:pt x="447108" y="0"/>
                    <a:pt x="576064" y="128956"/>
                    <a:pt x="576064" y="288032"/>
                  </a:cubicBezTo>
                  <a:cubicBezTo>
                    <a:pt x="576064" y="447108"/>
                    <a:pt x="447108" y="576064"/>
                    <a:pt x="288032" y="576064"/>
                  </a:cubicBezTo>
                  <a:cubicBezTo>
                    <a:pt x="128956" y="576064"/>
                    <a:pt x="0" y="447108"/>
                    <a:pt x="0" y="288032"/>
                  </a:cubicBezTo>
                  <a:cubicBezTo>
                    <a:pt x="0" y="128956"/>
                    <a:pt x="128956" y="0"/>
                    <a:pt x="288032" y="0"/>
                  </a:cubicBezTo>
                  <a:close/>
                </a:path>
              </a:pathLst>
            </a:custGeom>
            <a:solidFill>
              <a:schemeClr val="bg1">
                <a:alpha val="100000"/>
              </a:schemeClr>
            </a:solidFill>
            <a:ln w="9525">
              <a:noFill/>
            </a:ln>
          </p:spPr>
          <p:txBody>
            <a:bodyPr/>
            <a:p>
              <a:endParaRPr lang="zh-CN" altLang="en-US"/>
            </a:p>
          </p:txBody>
        </p:sp>
        <p:sp>
          <p:nvSpPr>
            <p:cNvPr id="45074" name="任意多边形 13"/>
            <p:cNvSpPr/>
            <p:nvPr/>
          </p:nvSpPr>
          <p:spPr>
            <a:xfrm>
              <a:off x="0" y="157404"/>
              <a:ext cx="263825" cy="558249"/>
            </a:xfrm>
            <a:custGeom>
              <a:avLst/>
              <a:gdLst>
                <a:gd name="txL" fmla="*/ 0 w 661715"/>
                <a:gd name="txT" fmla="*/ 0 h 1400175"/>
                <a:gd name="txR" fmla="*/ 661715 w 661715"/>
                <a:gd name="txB" fmla="*/ 1400175 h 1400175"/>
              </a:gdLst>
              <a:ahLst/>
              <a:cxnLst>
                <a:cxn ang="0">
                  <a:pos x="52698" y="0"/>
                </a:cxn>
                <a:cxn ang="0">
                  <a:pos x="17874" y="30282"/>
                </a:cxn>
                <a:cxn ang="0">
                  <a:pos x="1218" y="131727"/>
                </a:cxn>
                <a:cxn ang="0">
                  <a:pos x="209" y="140812"/>
                </a:cxn>
                <a:cxn ang="0">
                  <a:pos x="105187" y="119614"/>
                </a:cxn>
                <a:cxn ang="0">
                  <a:pos x="54212" y="204404"/>
                </a:cxn>
                <a:cxn ang="0">
                  <a:pos x="76923" y="222574"/>
                </a:cxn>
              </a:cxnLst>
              <a:rect l="txL" t="txT" r="txR" b="txB"/>
              <a:pathLst>
                <a:path w="661715" h="1400175">
                  <a:moveTo>
                    <a:pt x="331515" y="0"/>
                  </a:moveTo>
                  <a:lnTo>
                    <a:pt x="112440" y="190500"/>
                  </a:lnTo>
                  <a:lnTo>
                    <a:pt x="7665" y="828675"/>
                  </a:lnTo>
                  <a:cubicBezTo>
                    <a:pt x="14015" y="824442"/>
                    <a:pt x="-5035" y="890058"/>
                    <a:pt x="1315" y="885825"/>
                  </a:cubicBezTo>
                  <a:lnTo>
                    <a:pt x="661715" y="752475"/>
                  </a:lnTo>
                  <a:lnTo>
                    <a:pt x="341040" y="1285875"/>
                  </a:lnTo>
                  <a:lnTo>
                    <a:pt x="483915" y="14001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5075" name="任意多边形 14"/>
            <p:cNvSpPr/>
            <p:nvPr/>
          </p:nvSpPr>
          <p:spPr>
            <a:xfrm>
              <a:off x="41032" y="244749"/>
              <a:ext cx="235452" cy="208869"/>
            </a:xfrm>
            <a:custGeom>
              <a:avLst/>
              <a:gdLst>
                <a:gd name="txL" fmla="*/ 0 w 590550"/>
                <a:gd name="txT" fmla="*/ 0 h 523875"/>
                <a:gd name="txR" fmla="*/ 590550 w 590550"/>
                <a:gd name="txB" fmla="*/ 523875 h 523875"/>
              </a:gdLst>
              <a:ahLst/>
              <a:cxnLst>
                <a:cxn ang="0">
                  <a:pos x="0" y="0"/>
                </a:cxn>
                <a:cxn ang="0">
                  <a:pos x="68135" y="83276"/>
                </a:cxn>
                <a:cxn ang="0">
                  <a:pos x="93875" y="16655"/>
                </a:cxn>
                <a:cxn ang="0">
                  <a:pos x="49965" y="22712"/>
                </a:cxn>
              </a:cxnLst>
              <a:rect l="txL" t="txT" r="txR" b="txB"/>
              <a:pathLst>
                <a:path w="590550" h="523875">
                  <a:moveTo>
                    <a:pt x="0" y="0"/>
                  </a:moveTo>
                  <a:lnTo>
                    <a:pt x="428625" y="523875"/>
                  </a:lnTo>
                  <a:lnTo>
                    <a:pt x="590550" y="104775"/>
                  </a:lnTo>
                  <a:lnTo>
                    <a:pt x="314325" y="1428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5076" name="任意多边形 15"/>
            <p:cNvSpPr/>
            <p:nvPr/>
          </p:nvSpPr>
          <p:spPr>
            <a:xfrm>
              <a:off x="244837" y="450370"/>
              <a:ext cx="75952" cy="269630"/>
            </a:xfrm>
            <a:custGeom>
              <a:avLst/>
              <a:gdLst>
                <a:gd name="txL" fmla="*/ 0 w 190500"/>
                <a:gd name="txT" fmla="*/ 0 h 676275"/>
                <a:gd name="txR" fmla="*/ 190500 w 190500"/>
                <a:gd name="txB" fmla="*/ 676275 h 676275"/>
              </a:gdLst>
              <a:ahLst/>
              <a:cxnLst>
                <a:cxn ang="0">
                  <a:pos x="9085" y="0"/>
                </a:cxn>
                <a:cxn ang="0">
                  <a:pos x="0" y="90846"/>
                </a:cxn>
                <a:cxn ang="0">
                  <a:pos x="30282" y="107501"/>
                </a:cxn>
              </a:cxnLst>
              <a:rect l="txL" t="txT" r="txR" b="txB"/>
              <a:pathLst>
                <a:path w="190500" h="676275">
                  <a:moveTo>
                    <a:pt x="57150" y="0"/>
                  </a:moveTo>
                  <a:lnTo>
                    <a:pt x="0" y="571500"/>
                  </a:lnTo>
                  <a:lnTo>
                    <a:pt x="190500" y="6762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grpSp>
    </p:spTree>
  </p:cSld>
  <p:clrMapOvr>
    <a:masterClrMapping/>
  </p:clrMapOvr>
  <p:transition spd="slow" advTm="3000">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6"/>
          <p:cNvSpPr/>
          <p:nvPr/>
        </p:nvSpPr>
        <p:spPr>
          <a:xfrm>
            <a:off x="1547813" y="700088"/>
            <a:ext cx="4321175" cy="503237"/>
          </a:xfrm>
          <a:prstGeom prst="rect">
            <a:avLst/>
          </a:prstGeom>
          <a:noFill/>
          <a:ln w="9525">
            <a:noFill/>
          </a:ln>
        </p:spPr>
        <p:txBody>
          <a:bodyPr>
            <a:spAutoFit/>
          </a:bodyPr>
          <a:p>
            <a:pPr>
              <a:lnSpc>
                <a:spcPct val="150000"/>
              </a:lnSpc>
            </a:pPr>
            <a:r>
              <a:rPr lang="zh-CN" altLang="en-US" b="1" dirty="0">
                <a:solidFill>
                  <a:srgbClr val="000000"/>
                </a:solidFill>
                <a:latin typeface="微软雅黑" panose="020B0503020204020204" charset="-122"/>
                <a:ea typeface="微软雅黑" panose="020B0503020204020204" charset="-122"/>
                <a:sym typeface="微软雅黑" panose="020B0503020204020204" charset="-122"/>
              </a:rPr>
              <a:t>买家类型——熟客型</a:t>
            </a:r>
            <a:endParaRPr lang="zh-CN" altLang="en-US" dirty="0">
              <a:latin typeface="Arial" panose="020B0604020202020204" pitchFamily="34" charset="0"/>
            </a:endParaRPr>
          </a:p>
        </p:txBody>
      </p:sp>
      <p:sp>
        <p:nvSpPr>
          <p:cNvPr id="9" name="直角三角形 2"/>
          <p:cNvSpPr>
            <a:spLocks noChangeAspect="1"/>
          </p:cNvSpPr>
          <p:nvPr/>
        </p:nvSpPr>
        <p:spPr>
          <a:xfrm rot="2854302">
            <a:off x="8407400" y="3906838"/>
            <a:ext cx="1027113" cy="1646237"/>
          </a:xfrm>
          <a:custGeom>
            <a:avLst/>
            <a:gdLst>
              <a:gd name="txL" fmla="*/ 0 w 1026633"/>
              <a:gd name="txT" fmla="*/ 0 h 1647132"/>
              <a:gd name="txR" fmla="*/ 1026633 w 1026633"/>
              <a:gd name="txB" fmla="*/ 1647132 h 1647132"/>
            </a:gdLst>
            <a:ahLst/>
            <a:cxnLst>
              <a:cxn ang="0">
                <a:pos x="0" y="1645342"/>
              </a:cxn>
              <a:cxn ang="0">
                <a:pos x="0" y="0"/>
              </a:cxn>
              <a:cxn ang="0">
                <a:pos x="1027593" y="939227"/>
              </a:cxn>
              <a:cxn ang="0">
                <a:pos x="373663" y="1643710"/>
              </a:cxn>
              <a:cxn ang="0">
                <a:pos x="0" y="1645342"/>
              </a:cxn>
            </a:cxnLst>
            <a:rect l="txL" t="txT" r="txR" b="txB"/>
            <a:pathLst>
              <a:path w="1026633" h="1647132">
                <a:moveTo>
                  <a:pt x="0" y="1647132"/>
                </a:moveTo>
                <a:lnTo>
                  <a:pt x="0" y="0"/>
                </a:lnTo>
                <a:lnTo>
                  <a:pt x="1026633" y="940249"/>
                </a:lnTo>
                <a:lnTo>
                  <a:pt x="373313" y="1645498"/>
                </a:lnTo>
                <a:lnTo>
                  <a:pt x="0" y="1647132"/>
                </a:lnTo>
                <a:close/>
              </a:path>
            </a:pathLst>
          </a:custGeom>
          <a:solidFill>
            <a:srgbClr val="DADADA">
              <a:alpha val="100000"/>
            </a:srgbClr>
          </a:solidFill>
          <a:ln w="9525">
            <a:noFill/>
          </a:ln>
        </p:spPr>
        <p:txBody>
          <a:bodyPr/>
          <a:p>
            <a:endParaRPr lang="zh-CN" altLang="en-US"/>
          </a:p>
        </p:txBody>
      </p:sp>
      <p:grpSp>
        <p:nvGrpSpPr>
          <p:cNvPr id="12" name="组合 24"/>
          <p:cNvGrpSpPr/>
          <p:nvPr/>
        </p:nvGrpSpPr>
        <p:grpSpPr>
          <a:xfrm>
            <a:off x="1547813" y="1087438"/>
            <a:ext cx="4897437" cy="231775"/>
            <a:chOff x="0" y="0"/>
            <a:chExt cx="4896395" cy="232166"/>
          </a:xfrm>
        </p:grpSpPr>
        <p:sp>
          <p:nvSpPr>
            <p:cNvPr id="13" name="直接连接符 25"/>
            <p:cNvSpPr/>
            <p:nvPr/>
          </p:nvSpPr>
          <p:spPr>
            <a:xfrm>
              <a:off x="0" y="108324"/>
              <a:ext cx="4680371" cy="1"/>
            </a:xfrm>
            <a:prstGeom prst="line">
              <a:avLst/>
            </a:prstGeom>
            <a:ln w="19050" cap="flat" cmpd="sng">
              <a:solidFill>
                <a:srgbClr val="7F7F7F"/>
              </a:solidFill>
              <a:prstDash val="sysDot"/>
              <a:headEnd type="none" w="med" len="med"/>
              <a:tailEnd type="oval" w="med" len="med"/>
            </a:ln>
          </p:spPr>
        </p:sp>
        <p:sp>
          <p:nvSpPr>
            <p:cNvPr id="14" name="椭圆 40"/>
            <p:cNvSpPr/>
            <p:nvPr/>
          </p:nvSpPr>
          <p:spPr>
            <a:xfrm>
              <a:off x="4680371" y="0"/>
              <a:ext cx="216024" cy="232166"/>
            </a:xfrm>
            <a:prstGeom prst="ellipse">
              <a:avLst/>
            </a:prstGeom>
            <a:noFill/>
            <a:ln w="25400" cap="flat" cmpd="sng">
              <a:solidFill>
                <a:srgbClr val="7F7F7F"/>
              </a:solidFill>
              <a:prstDash val="solid"/>
              <a:headEnd type="none" w="med" len="med"/>
              <a:tailEnd type="none" w="med" len="med"/>
            </a:ln>
          </p:spPr>
          <p:txBody>
            <a:bodyPr anchor="ctr"/>
            <a:p>
              <a:pPr algn="ctr"/>
              <a:endParaRPr lang="zh-CN" altLang="zh-CN" dirty="0">
                <a:solidFill>
                  <a:srgbClr val="FFFFFF"/>
                </a:solidFill>
                <a:latin typeface="Calibri" panose="020F0502020204030204" pitchFamily="34" charset="0"/>
                <a:ea typeface="Calibri" panose="020F0502020204030204" pitchFamily="34" charset="0"/>
                <a:sym typeface="Calibri" panose="020F0502020204030204" pitchFamily="34" charset="0"/>
              </a:endParaRPr>
            </a:p>
          </p:txBody>
        </p:sp>
      </p:grpSp>
      <p:sp>
        <p:nvSpPr>
          <p:cNvPr id="15" name="直接连接符 41"/>
          <p:cNvSpPr/>
          <p:nvPr/>
        </p:nvSpPr>
        <p:spPr>
          <a:xfrm>
            <a:off x="1055688" y="1924050"/>
            <a:ext cx="1587" cy="2663825"/>
          </a:xfrm>
          <a:prstGeom prst="line">
            <a:avLst/>
          </a:prstGeom>
          <a:ln w="9525" cap="flat" cmpd="sng">
            <a:solidFill>
              <a:srgbClr val="7F7F7F"/>
            </a:solidFill>
            <a:prstDash val="solid"/>
            <a:headEnd type="none" w="med" len="med"/>
            <a:tailEnd type="none" w="med" len="med"/>
          </a:ln>
        </p:spPr>
      </p:sp>
      <p:sp>
        <p:nvSpPr>
          <p:cNvPr id="16" name="TextBox 7"/>
          <p:cNvSpPr/>
          <p:nvPr/>
        </p:nvSpPr>
        <p:spPr>
          <a:xfrm>
            <a:off x="827088" y="2278063"/>
            <a:ext cx="457200" cy="1954212"/>
          </a:xfrm>
          <a:prstGeom prst="rect">
            <a:avLst/>
          </a:prstGeom>
          <a:solidFill>
            <a:schemeClr val="bg1"/>
          </a:solidFill>
          <a:ln w="9525">
            <a:noFill/>
          </a:ln>
        </p:spPr>
        <p:txBody>
          <a:bodyPr anchor="ctr"/>
          <a:p>
            <a:pPr algn="ctr"/>
            <a:r>
              <a:rPr lang="zh-CN" altLang="en-US" sz="2800" b="1" dirty="0">
                <a:solidFill>
                  <a:srgbClr val="C00000"/>
                </a:solidFill>
                <a:latin typeface="微软雅黑" panose="020B0503020204020204" charset="-122"/>
                <a:ea typeface="微软雅黑" panose="020B0503020204020204" charset="-122"/>
                <a:sym typeface="微软雅黑" panose="020B0503020204020204" charset="-122"/>
              </a:rPr>
              <a:t>技巧篇</a:t>
            </a:r>
            <a:endParaRPr lang="zh-CN" altLang="en-US" dirty="0">
              <a:latin typeface="Arial" panose="020B0604020202020204" pitchFamily="34" charset="0"/>
            </a:endParaRPr>
          </a:p>
        </p:txBody>
      </p:sp>
      <p:sp>
        <p:nvSpPr>
          <p:cNvPr id="17" name="Text Box 17"/>
          <p:cNvSpPr txBox="1"/>
          <p:nvPr/>
        </p:nvSpPr>
        <p:spPr>
          <a:xfrm>
            <a:off x="2051050" y="2139950"/>
            <a:ext cx="3295650" cy="365125"/>
          </a:xfrm>
          <a:prstGeom prst="rect">
            <a:avLst/>
          </a:prstGeom>
          <a:noFill/>
          <a:ln w="9525">
            <a:noFill/>
          </a:ln>
        </p:spPr>
        <p:txBody>
          <a:bodyPr>
            <a:spAutoFit/>
          </a:bodyPr>
          <a:p>
            <a:endParaRPr lang="zh-CN" altLang="zh-CN" dirty="0">
              <a:latin typeface="Arial" panose="020B0604020202020204" pitchFamily="34" charset="0"/>
            </a:endParaRPr>
          </a:p>
        </p:txBody>
      </p:sp>
      <p:sp>
        <p:nvSpPr>
          <p:cNvPr id="18" name="Text Box 18"/>
          <p:cNvSpPr txBox="1"/>
          <p:nvPr/>
        </p:nvSpPr>
        <p:spPr>
          <a:xfrm>
            <a:off x="1547813" y="1563688"/>
            <a:ext cx="4752975" cy="296862"/>
          </a:xfrm>
          <a:prstGeom prst="rect">
            <a:avLst/>
          </a:prstGeom>
          <a:noFill/>
          <a:ln w="9525">
            <a:noFill/>
          </a:ln>
        </p:spPr>
        <p:txBody>
          <a:bodyPr>
            <a:spAutoFit/>
          </a:bodyPr>
          <a:p>
            <a:r>
              <a:rPr lang="zh-CN" altLang="zh-CN" sz="1300" b="1" dirty="0">
                <a:solidFill>
                  <a:srgbClr val="FF0000"/>
                </a:solidFill>
                <a:latin typeface="微软雅黑" panose="020B0503020204020204" charset="-122"/>
                <a:ea typeface="微软雅黑" panose="020B0503020204020204" charset="-122"/>
                <a:sym typeface="微软雅黑" panose="020B0503020204020204" charset="-122"/>
              </a:rPr>
              <a:t> </a:t>
            </a:r>
            <a:endParaRPr lang="zh-CN" altLang="zh-CN" dirty="0">
              <a:latin typeface="Arial" panose="020B0604020202020204" pitchFamily="34" charset="0"/>
            </a:endParaRPr>
          </a:p>
        </p:txBody>
      </p:sp>
      <p:sp>
        <p:nvSpPr>
          <p:cNvPr id="19" name="Text Box 19"/>
          <p:cNvSpPr txBox="1"/>
          <p:nvPr/>
        </p:nvSpPr>
        <p:spPr>
          <a:xfrm>
            <a:off x="1548130" y="1851025"/>
            <a:ext cx="6155055" cy="1891665"/>
          </a:xfrm>
          <a:prstGeom prst="rect">
            <a:avLst/>
          </a:prstGeom>
          <a:noFill/>
          <a:ln w="9525">
            <a:noFill/>
          </a:ln>
        </p:spPr>
        <p:txBody>
          <a:bodyPr wrap="square">
            <a:spAutoFit/>
          </a:bodyPr>
          <a:p>
            <a:r>
              <a:rPr lang="zh-CN" altLang="zh-CN" sz="1300" b="1" dirty="0">
                <a:solidFill>
                  <a:srgbClr val="FF0000"/>
                </a:solidFill>
                <a:latin typeface="微软雅黑" panose="020B0503020204020204" charset="-122"/>
                <a:ea typeface="微软雅黑" panose="020B0503020204020204" charset="-122"/>
                <a:sym typeface="微软雅黑" panose="020B0503020204020204" charset="-122"/>
              </a:rPr>
              <a:t> </a:t>
            </a:r>
            <a:r>
              <a:rPr lang="zh-CN" altLang="en-US" sz="1300" b="1" dirty="0">
                <a:solidFill>
                  <a:srgbClr val="FF0000"/>
                </a:solidFill>
                <a:latin typeface="微软雅黑" panose="020B0503020204020204" charset="-122"/>
                <a:ea typeface="微软雅黑" panose="020B0503020204020204" charset="-122"/>
                <a:sym typeface="微软雅黑" panose="020B0503020204020204" charset="-122"/>
              </a:rPr>
              <a:t>对策一（提醒优惠券）：</a:t>
            </a:r>
            <a:endParaRPr lang="zh-CN" altLang="en-US" sz="1300" b="1" dirty="0">
              <a:solidFill>
                <a:srgbClr val="4D4D4D"/>
              </a:solidFill>
              <a:latin typeface="微软雅黑" panose="020B0503020204020204" charset="-122"/>
              <a:ea typeface="微软雅黑" panose="020B0503020204020204" charset="-122"/>
              <a:sym typeface="微软雅黑" panose="020B0503020204020204" charset="-122"/>
            </a:endParaRPr>
          </a:p>
          <a:p>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亲，上次收到有没有给我们做出评价呢？全</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5</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星好评截图给我们  是可以获得我们店铺优惠券一张的哦</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这次就可以使用的啦</a:t>
            </a:r>
            <a:endParaRPr lang="zh-CN" altLang="en-US" sz="1300" b="1" dirty="0">
              <a:solidFill>
                <a:srgbClr val="FF0000"/>
              </a:solidFill>
              <a:latin typeface="微软雅黑" panose="020B0503020204020204" charset="-122"/>
              <a:ea typeface="微软雅黑" panose="020B0503020204020204" charset="-122"/>
              <a:sym typeface="微软雅黑" panose="020B0503020204020204" charset="-122"/>
            </a:endParaRPr>
          </a:p>
          <a:p>
            <a:r>
              <a:rPr lang="zh-CN" altLang="en-US" sz="1300" b="1" dirty="0">
                <a:solidFill>
                  <a:srgbClr val="FF0000"/>
                </a:solidFill>
                <a:latin typeface="微软雅黑" panose="020B0503020204020204" charset="-122"/>
                <a:ea typeface="微软雅黑" panose="020B0503020204020204" charset="-122"/>
                <a:sym typeface="微软雅黑" panose="020B0503020204020204" charset="-122"/>
              </a:rPr>
              <a:t> 对策二：</a:t>
            </a:r>
            <a:endParaRPr lang="zh-CN" altLang="en-US" sz="1300" b="1" dirty="0">
              <a:solidFill>
                <a:srgbClr val="4D4D4D"/>
              </a:solidFill>
              <a:latin typeface="微软雅黑" panose="020B0503020204020204" charset="-122"/>
              <a:ea typeface="微软雅黑" panose="020B0503020204020204" charset="-122"/>
              <a:sym typeface="微软雅黑" panose="020B0503020204020204" charset="-122"/>
            </a:endParaRPr>
          </a:p>
          <a:p>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(*^__^*) </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嘻嘻</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a:t>
            </a:r>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谢谢亲一直以来的支持呢，亲也应该知道的，我们家一直都是实价销售的哦，您看的这款更是活动超低价的啦</a:t>
            </a:r>
            <a:r>
              <a:rPr lang="zh-CN" altLang="zh-CN" sz="1300" b="1" dirty="0">
                <a:solidFill>
                  <a:srgbClr val="4D4D4D"/>
                </a:solidFill>
                <a:latin typeface="微软雅黑" panose="020B0503020204020204" charset="-122"/>
                <a:ea typeface="微软雅黑" panose="020B0503020204020204" charset="-122"/>
                <a:sym typeface="微软雅黑" panose="020B0503020204020204" charset="-122"/>
              </a:rPr>
              <a:t>~~</a:t>
            </a:r>
            <a:endParaRPr lang="zh-CN" altLang="zh-CN" sz="1300" b="1" dirty="0">
              <a:solidFill>
                <a:srgbClr val="FF0000"/>
              </a:solidFill>
              <a:latin typeface="微软雅黑" panose="020B0503020204020204" charset="-122"/>
              <a:ea typeface="微软雅黑" panose="020B0503020204020204" charset="-122"/>
              <a:sym typeface="微软雅黑" panose="020B0503020204020204" charset="-122"/>
            </a:endParaRPr>
          </a:p>
          <a:p>
            <a:r>
              <a:rPr lang="zh-CN" altLang="zh-CN" sz="1300" b="1" dirty="0">
                <a:solidFill>
                  <a:srgbClr val="FF0000"/>
                </a:solidFill>
                <a:latin typeface="微软雅黑" panose="020B0503020204020204" charset="-122"/>
                <a:ea typeface="微软雅黑" panose="020B0503020204020204" charset="-122"/>
                <a:sym typeface="微软雅黑" panose="020B0503020204020204" charset="-122"/>
              </a:rPr>
              <a:t> </a:t>
            </a:r>
            <a:r>
              <a:rPr lang="zh-CN" altLang="en-US" sz="1300" b="1" dirty="0">
                <a:solidFill>
                  <a:srgbClr val="FF0000"/>
                </a:solidFill>
                <a:latin typeface="微软雅黑" panose="020B0503020204020204" charset="-122"/>
                <a:ea typeface="微软雅黑" panose="020B0503020204020204" charset="-122"/>
                <a:sym typeface="微软雅黑" panose="020B0503020204020204" charset="-122"/>
              </a:rPr>
              <a:t>对策三：（拿质量介绍）</a:t>
            </a:r>
            <a:endParaRPr lang="zh-CN" altLang="en-US" sz="1300" b="1" dirty="0">
              <a:solidFill>
                <a:srgbClr val="4D4D4D"/>
              </a:solidFill>
              <a:latin typeface="微软雅黑" panose="020B0503020204020204" charset="-122"/>
              <a:ea typeface="微软雅黑" panose="020B0503020204020204" charset="-122"/>
              <a:sym typeface="微软雅黑" panose="020B0503020204020204" charset="-122"/>
            </a:endParaRPr>
          </a:p>
          <a:p>
            <a:r>
              <a:rPr lang="zh-CN" altLang="en-US" sz="1300" b="1" dirty="0">
                <a:solidFill>
                  <a:srgbClr val="4D4D4D"/>
                </a:solidFill>
                <a:latin typeface="微软雅黑" panose="020B0503020204020204" charset="-122"/>
                <a:ea typeface="微软雅黑" panose="020B0503020204020204" charset="-122"/>
                <a:sym typeface="微软雅黑" panose="020B0503020204020204" charset="-122"/>
              </a:rPr>
              <a:t>亲  我会帮您叮嘱好发货员帮您把质量关把好的，价格的话。。。真心是最低的了哦</a:t>
            </a:r>
            <a:endParaRPr lang="zh-CN" altLang="en-US" dirty="0">
              <a:latin typeface="Arial" panose="020B0604020202020204" pitchFamily="34" charset="0"/>
            </a:endParaRPr>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
        <p:nvSpPr>
          <p:cNvPr id="45059" name="直角三角形 10"/>
          <p:cNvSpPr>
            <a:spLocks noChangeAspect="1"/>
          </p:cNvSpPr>
          <p:nvPr/>
        </p:nvSpPr>
        <p:spPr>
          <a:xfrm rot="-2854302" flipH="1">
            <a:off x="-1073524" y="67535"/>
            <a:ext cx="2757805" cy="1682750"/>
          </a:xfrm>
          <a:custGeom>
            <a:avLst/>
            <a:gdLst>
              <a:gd name="connsiteX0" fmla="*/ 33 w 4343"/>
              <a:gd name="connsiteY0" fmla="*/ 2650 h 2650"/>
              <a:gd name="connsiteX1" fmla="*/ 0 w 4343"/>
              <a:gd name="connsiteY1" fmla="*/ 1581 h 2650"/>
              <a:gd name="connsiteX2" fmla="*/ 1447 w 4343"/>
              <a:gd name="connsiteY2" fmla="*/ 0 h 2650"/>
              <a:gd name="connsiteX3" fmla="*/ 4343 w 4343"/>
              <a:gd name="connsiteY3" fmla="*/ 2650 h 2650"/>
              <a:gd name="connsiteX4" fmla="*/ 33 w 4343"/>
              <a:gd name="connsiteY4" fmla="*/ 2650 h 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 h="2650">
                <a:moveTo>
                  <a:pt x="33" y="2650"/>
                </a:moveTo>
                <a:lnTo>
                  <a:pt x="0" y="1581"/>
                </a:lnTo>
                <a:lnTo>
                  <a:pt x="1447" y="0"/>
                </a:lnTo>
                <a:lnTo>
                  <a:pt x="4343" y="2650"/>
                </a:lnTo>
                <a:lnTo>
                  <a:pt x="33" y="2650"/>
                </a:lnTo>
                <a:close/>
              </a:path>
            </a:pathLst>
          </a:custGeom>
          <a:solidFill>
            <a:srgbClr val="BE1333"/>
          </a:solidFill>
          <a:ln w="9525">
            <a:noFill/>
          </a:ln>
        </p:spPr>
        <p:txBody>
          <a:bodyPr/>
          <a:p>
            <a:pPr eaLnBrk="0" hangingPunct="0"/>
            <a:endParaRPr lang="zh-CN" altLang="zh-CN" sz="2400" b="1" i="1" dirty="0">
              <a:latin typeface="Times New Roman" panose="02020603050405020304" charset="0"/>
              <a:sym typeface="Times New Roman" panose="02020603050405020304" charset="0"/>
            </a:endParaRPr>
          </a:p>
        </p:txBody>
      </p:sp>
      <p:grpSp>
        <p:nvGrpSpPr>
          <p:cNvPr id="45060" name="组合 11"/>
          <p:cNvGrpSpPr/>
          <p:nvPr/>
        </p:nvGrpSpPr>
        <p:grpSpPr>
          <a:xfrm>
            <a:off x="327025" y="523875"/>
            <a:ext cx="344488" cy="720725"/>
            <a:chOff x="0" y="0"/>
            <a:chExt cx="344841" cy="720000"/>
          </a:xfrm>
        </p:grpSpPr>
        <p:sp>
          <p:nvSpPr>
            <p:cNvPr id="45073" name="椭圆 2245"/>
            <p:cNvSpPr/>
            <p:nvPr/>
          </p:nvSpPr>
          <p:spPr>
            <a:xfrm>
              <a:off x="114027" y="0"/>
              <a:ext cx="230814" cy="277555"/>
            </a:xfrm>
            <a:custGeom>
              <a:avLst/>
              <a:gdLst>
                <a:gd name="txL" fmla="*/ 0 w 576064"/>
                <a:gd name="txT" fmla="*/ 0 h 576064"/>
                <a:gd name="txR" fmla="*/ 576064 w 576064"/>
                <a:gd name="txB" fmla="*/ 576064 h 576064"/>
              </a:gdLst>
              <a:ahLst/>
              <a:cxnLst>
                <a:cxn ang="0">
                  <a:pos x="0" y="0"/>
                </a:cxn>
              </a:cxnLst>
              <a:rect l="txL" t="txT" r="txR" b="txB"/>
              <a:pathLst>
                <a:path w="576064" h="576064">
                  <a:moveTo>
                    <a:pt x="346087" y="86216"/>
                  </a:moveTo>
                  <a:cubicBezTo>
                    <a:pt x="246665" y="86216"/>
                    <a:pt x="166067" y="186955"/>
                    <a:pt x="166067" y="311223"/>
                  </a:cubicBezTo>
                  <a:cubicBezTo>
                    <a:pt x="166067" y="435491"/>
                    <a:pt x="246665" y="536230"/>
                    <a:pt x="346087" y="536230"/>
                  </a:cubicBezTo>
                  <a:cubicBezTo>
                    <a:pt x="445509" y="536230"/>
                    <a:pt x="526107" y="435491"/>
                    <a:pt x="526107" y="311223"/>
                  </a:cubicBezTo>
                  <a:cubicBezTo>
                    <a:pt x="526107" y="186955"/>
                    <a:pt x="445509" y="86216"/>
                    <a:pt x="346087" y="86216"/>
                  </a:cubicBezTo>
                  <a:close/>
                  <a:moveTo>
                    <a:pt x="288032" y="0"/>
                  </a:moveTo>
                  <a:cubicBezTo>
                    <a:pt x="447108" y="0"/>
                    <a:pt x="576064" y="128956"/>
                    <a:pt x="576064" y="288032"/>
                  </a:cubicBezTo>
                  <a:cubicBezTo>
                    <a:pt x="576064" y="447108"/>
                    <a:pt x="447108" y="576064"/>
                    <a:pt x="288032" y="576064"/>
                  </a:cubicBezTo>
                  <a:cubicBezTo>
                    <a:pt x="128956" y="576064"/>
                    <a:pt x="0" y="447108"/>
                    <a:pt x="0" y="288032"/>
                  </a:cubicBezTo>
                  <a:cubicBezTo>
                    <a:pt x="0" y="128956"/>
                    <a:pt x="128956" y="0"/>
                    <a:pt x="288032" y="0"/>
                  </a:cubicBezTo>
                  <a:close/>
                </a:path>
              </a:pathLst>
            </a:custGeom>
            <a:solidFill>
              <a:schemeClr val="bg1">
                <a:alpha val="100000"/>
              </a:schemeClr>
            </a:solidFill>
            <a:ln w="9525">
              <a:noFill/>
            </a:ln>
          </p:spPr>
          <p:txBody>
            <a:bodyPr/>
            <a:p>
              <a:endParaRPr lang="zh-CN" altLang="en-US"/>
            </a:p>
          </p:txBody>
        </p:sp>
        <p:sp>
          <p:nvSpPr>
            <p:cNvPr id="45074" name="任意多边形 13"/>
            <p:cNvSpPr/>
            <p:nvPr/>
          </p:nvSpPr>
          <p:spPr>
            <a:xfrm>
              <a:off x="0" y="157404"/>
              <a:ext cx="263825" cy="558249"/>
            </a:xfrm>
            <a:custGeom>
              <a:avLst/>
              <a:gdLst>
                <a:gd name="txL" fmla="*/ 0 w 661715"/>
                <a:gd name="txT" fmla="*/ 0 h 1400175"/>
                <a:gd name="txR" fmla="*/ 661715 w 661715"/>
                <a:gd name="txB" fmla="*/ 1400175 h 1400175"/>
              </a:gdLst>
              <a:ahLst/>
              <a:cxnLst>
                <a:cxn ang="0">
                  <a:pos x="52698" y="0"/>
                </a:cxn>
                <a:cxn ang="0">
                  <a:pos x="17874" y="30282"/>
                </a:cxn>
                <a:cxn ang="0">
                  <a:pos x="1218" y="131727"/>
                </a:cxn>
                <a:cxn ang="0">
                  <a:pos x="209" y="140812"/>
                </a:cxn>
                <a:cxn ang="0">
                  <a:pos x="105187" y="119614"/>
                </a:cxn>
                <a:cxn ang="0">
                  <a:pos x="54212" y="204404"/>
                </a:cxn>
                <a:cxn ang="0">
                  <a:pos x="76923" y="222574"/>
                </a:cxn>
              </a:cxnLst>
              <a:rect l="txL" t="txT" r="txR" b="txB"/>
              <a:pathLst>
                <a:path w="661715" h="1400175">
                  <a:moveTo>
                    <a:pt x="331515" y="0"/>
                  </a:moveTo>
                  <a:lnTo>
                    <a:pt x="112440" y="190500"/>
                  </a:lnTo>
                  <a:lnTo>
                    <a:pt x="7665" y="828675"/>
                  </a:lnTo>
                  <a:cubicBezTo>
                    <a:pt x="14015" y="824442"/>
                    <a:pt x="-5035" y="890058"/>
                    <a:pt x="1315" y="885825"/>
                  </a:cubicBezTo>
                  <a:lnTo>
                    <a:pt x="661715" y="752475"/>
                  </a:lnTo>
                  <a:lnTo>
                    <a:pt x="341040" y="1285875"/>
                  </a:lnTo>
                  <a:lnTo>
                    <a:pt x="483915" y="14001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5075" name="任意多边形 14"/>
            <p:cNvSpPr/>
            <p:nvPr/>
          </p:nvSpPr>
          <p:spPr>
            <a:xfrm>
              <a:off x="41032" y="244749"/>
              <a:ext cx="235452" cy="208869"/>
            </a:xfrm>
            <a:custGeom>
              <a:avLst/>
              <a:gdLst>
                <a:gd name="txL" fmla="*/ 0 w 590550"/>
                <a:gd name="txT" fmla="*/ 0 h 523875"/>
                <a:gd name="txR" fmla="*/ 590550 w 590550"/>
                <a:gd name="txB" fmla="*/ 523875 h 523875"/>
              </a:gdLst>
              <a:ahLst/>
              <a:cxnLst>
                <a:cxn ang="0">
                  <a:pos x="0" y="0"/>
                </a:cxn>
                <a:cxn ang="0">
                  <a:pos x="68135" y="83276"/>
                </a:cxn>
                <a:cxn ang="0">
                  <a:pos x="93875" y="16655"/>
                </a:cxn>
                <a:cxn ang="0">
                  <a:pos x="49965" y="22712"/>
                </a:cxn>
              </a:cxnLst>
              <a:rect l="txL" t="txT" r="txR" b="txB"/>
              <a:pathLst>
                <a:path w="590550" h="523875">
                  <a:moveTo>
                    <a:pt x="0" y="0"/>
                  </a:moveTo>
                  <a:lnTo>
                    <a:pt x="428625" y="523875"/>
                  </a:lnTo>
                  <a:lnTo>
                    <a:pt x="590550" y="104775"/>
                  </a:lnTo>
                  <a:lnTo>
                    <a:pt x="314325" y="1428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5076" name="任意多边形 15"/>
            <p:cNvSpPr/>
            <p:nvPr/>
          </p:nvSpPr>
          <p:spPr>
            <a:xfrm>
              <a:off x="244837" y="450370"/>
              <a:ext cx="75952" cy="269630"/>
            </a:xfrm>
            <a:custGeom>
              <a:avLst/>
              <a:gdLst>
                <a:gd name="txL" fmla="*/ 0 w 190500"/>
                <a:gd name="txT" fmla="*/ 0 h 676275"/>
                <a:gd name="txR" fmla="*/ 190500 w 190500"/>
                <a:gd name="txB" fmla="*/ 676275 h 676275"/>
              </a:gdLst>
              <a:ahLst/>
              <a:cxnLst>
                <a:cxn ang="0">
                  <a:pos x="9085" y="0"/>
                </a:cxn>
                <a:cxn ang="0">
                  <a:pos x="0" y="90846"/>
                </a:cxn>
                <a:cxn ang="0">
                  <a:pos x="30282" y="107501"/>
                </a:cxn>
              </a:cxnLst>
              <a:rect l="txL" t="txT" r="txR" b="txB"/>
              <a:pathLst>
                <a:path w="190500" h="676275">
                  <a:moveTo>
                    <a:pt x="57150" y="0"/>
                  </a:moveTo>
                  <a:lnTo>
                    <a:pt x="0" y="571500"/>
                  </a:lnTo>
                  <a:lnTo>
                    <a:pt x="190500" y="6762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grpSp>
    </p:spTree>
  </p:cSld>
  <p:clrMapOvr>
    <a:masterClrMapping/>
  </p:clrMapOvr>
  <p:transition spd="slow" advTm="3000">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2"/>
          <p:cNvSpPr>
            <a:spLocks noChangeAspect="1"/>
          </p:cNvSpPr>
          <p:nvPr/>
        </p:nvSpPr>
        <p:spPr>
          <a:xfrm rot="2854302">
            <a:off x="10202545" y="4109403"/>
            <a:ext cx="1027113" cy="1646237"/>
          </a:xfrm>
          <a:custGeom>
            <a:avLst/>
            <a:gdLst>
              <a:gd name="txL" fmla="*/ 0 w 1026633"/>
              <a:gd name="txT" fmla="*/ 0 h 1647132"/>
              <a:gd name="txR" fmla="*/ 1026633 w 1026633"/>
              <a:gd name="txB" fmla="*/ 1647132 h 1647132"/>
            </a:gdLst>
            <a:ahLst/>
            <a:cxnLst>
              <a:cxn ang="0">
                <a:pos x="0" y="1645342"/>
              </a:cxn>
              <a:cxn ang="0">
                <a:pos x="0" y="0"/>
              </a:cxn>
              <a:cxn ang="0">
                <a:pos x="1027593" y="939227"/>
              </a:cxn>
              <a:cxn ang="0">
                <a:pos x="373663" y="1643710"/>
              </a:cxn>
              <a:cxn ang="0">
                <a:pos x="0" y="1645342"/>
              </a:cxn>
            </a:cxnLst>
            <a:rect l="txL" t="txT" r="txR" b="txB"/>
            <a:pathLst>
              <a:path w="1026633" h="1647132">
                <a:moveTo>
                  <a:pt x="0" y="1647132"/>
                </a:moveTo>
                <a:lnTo>
                  <a:pt x="0" y="0"/>
                </a:lnTo>
                <a:lnTo>
                  <a:pt x="1026633" y="940249"/>
                </a:lnTo>
                <a:lnTo>
                  <a:pt x="373313" y="1645498"/>
                </a:lnTo>
                <a:lnTo>
                  <a:pt x="0" y="1647132"/>
                </a:lnTo>
                <a:close/>
              </a:path>
            </a:pathLst>
          </a:custGeom>
          <a:solidFill>
            <a:srgbClr val="DADADA">
              <a:alpha val="100000"/>
            </a:srgbClr>
          </a:solidFill>
          <a:ln w="9525">
            <a:noFill/>
          </a:ln>
        </p:spPr>
        <p:txBody>
          <a:bodyPr/>
          <a:p>
            <a:endParaRPr lang="zh-CN" altLang="en-US"/>
          </a:p>
        </p:txBody>
      </p:sp>
      <p:sp>
        <p:nvSpPr>
          <p:cNvPr id="11" name="Text Box 11"/>
          <p:cNvSpPr txBox="1"/>
          <p:nvPr/>
        </p:nvSpPr>
        <p:spPr>
          <a:xfrm>
            <a:off x="2051050" y="2139950"/>
            <a:ext cx="3295650" cy="365125"/>
          </a:xfrm>
          <a:prstGeom prst="rect">
            <a:avLst/>
          </a:prstGeom>
          <a:noFill/>
          <a:ln w="9525">
            <a:noFill/>
          </a:ln>
        </p:spPr>
        <p:txBody>
          <a:bodyPr>
            <a:spAutoFit/>
          </a:bodyPr>
          <a:p>
            <a:endParaRPr lang="zh-CN" altLang="zh-CN" dirty="0">
              <a:latin typeface="Arial" panose="020B0604020202020204" pitchFamily="34" charset="0"/>
            </a:endParaRPr>
          </a:p>
        </p:txBody>
      </p:sp>
      <p:sp>
        <p:nvSpPr>
          <p:cNvPr id="12" name="Text Box 12"/>
          <p:cNvSpPr txBox="1"/>
          <p:nvPr/>
        </p:nvSpPr>
        <p:spPr>
          <a:xfrm>
            <a:off x="1547813" y="1563688"/>
            <a:ext cx="4752975" cy="296862"/>
          </a:xfrm>
          <a:prstGeom prst="rect">
            <a:avLst/>
          </a:prstGeom>
          <a:noFill/>
          <a:ln w="9525">
            <a:noFill/>
          </a:ln>
        </p:spPr>
        <p:txBody>
          <a:bodyPr>
            <a:spAutoFit/>
          </a:bodyPr>
          <a:p>
            <a:r>
              <a:rPr lang="zh-CN" altLang="zh-CN" sz="1300" b="1" dirty="0">
                <a:solidFill>
                  <a:srgbClr val="FF0000"/>
                </a:solidFill>
                <a:latin typeface="微软雅黑" panose="020B0503020204020204" charset="-122"/>
                <a:ea typeface="微软雅黑" panose="020B0503020204020204" charset="-122"/>
                <a:sym typeface="微软雅黑" panose="020B0503020204020204" charset="-122"/>
              </a:rPr>
              <a:t> </a:t>
            </a:r>
            <a:endParaRPr lang="zh-CN" altLang="zh-CN" dirty="0">
              <a:latin typeface="Arial" panose="020B0604020202020204" pitchFamily="34" charset="0"/>
            </a:endParaRPr>
          </a:p>
        </p:txBody>
      </p:sp>
      <p:sp>
        <p:nvSpPr>
          <p:cNvPr id="13" name="Text Box 13"/>
          <p:cNvSpPr txBox="1"/>
          <p:nvPr/>
        </p:nvSpPr>
        <p:spPr>
          <a:xfrm>
            <a:off x="2310765" y="2139950"/>
            <a:ext cx="6726555" cy="1753235"/>
          </a:xfrm>
          <a:prstGeom prst="rect">
            <a:avLst/>
          </a:prstGeom>
          <a:noFill/>
          <a:ln w="9525">
            <a:noFill/>
          </a:ln>
        </p:spPr>
        <p:txBody>
          <a:bodyPr wrap="square">
            <a:spAutoFit/>
          </a:bodyPr>
          <a:p>
            <a:r>
              <a:rPr lang="zh-CN" altLang="en-US" dirty="0">
                <a:latin typeface="Arial" panose="020B0604020202020204" pitchFamily="34" charset="0"/>
                <a:ea typeface="微软雅黑" panose="020B0503020204020204" charset="-122"/>
              </a:rPr>
              <a:t>好的客服是企业成功的关键。从经济学角度来说，现代市场竞争需要的不再是一味打价格战，服务战占了越来越大的比例。而所有这一切都是要由我们的客服人员来完成的。企业也好，网店也罢，提高客服的服务水平尤为重要，迫在眉睫。希望大家在今天的培训结束后，都能有所收获，并运用到工作中，使自己成为网店客服高手中的高手。</a:t>
            </a:r>
            <a:endParaRPr lang="zh-CN" altLang="en-US" dirty="0">
              <a:latin typeface="Arial" panose="020B0604020202020204" pitchFamily="34" charset="0"/>
              <a:ea typeface="微软雅黑" panose="020B0503020204020204" charset="-122"/>
            </a:endParaRPr>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
        <p:nvSpPr>
          <p:cNvPr id="45059" name="直角三角形 10"/>
          <p:cNvSpPr>
            <a:spLocks noChangeAspect="1"/>
          </p:cNvSpPr>
          <p:nvPr/>
        </p:nvSpPr>
        <p:spPr>
          <a:xfrm rot="-2854302" flipH="1">
            <a:off x="-1073524" y="67535"/>
            <a:ext cx="2757805" cy="1682750"/>
          </a:xfrm>
          <a:custGeom>
            <a:avLst/>
            <a:gdLst>
              <a:gd name="connsiteX0" fmla="*/ 33 w 4343"/>
              <a:gd name="connsiteY0" fmla="*/ 2650 h 2650"/>
              <a:gd name="connsiteX1" fmla="*/ 0 w 4343"/>
              <a:gd name="connsiteY1" fmla="*/ 1581 h 2650"/>
              <a:gd name="connsiteX2" fmla="*/ 1447 w 4343"/>
              <a:gd name="connsiteY2" fmla="*/ 0 h 2650"/>
              <a:gd name="connsiteX3" fmla="*/ 4343 w 4343"/>
              <a:gd name="connsiteY3" fmla="*/ 2650 h 2650"/>
              <a:gd name="connsiteX4" fmla="*/ 33 w 4343"/>
              <a:gd name="connsiteY4" fmla="*/ 2650 h 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 h="2650">
                <a:moveTo>
                  <a:pt x="33" y="2650"/>
                </a:moveTo>
                <a:lnTo>
                  <a:pt x="0" y="1581"/>
                </a:lnTo>
                <a:lnTo>
                  <a:pt x="1447" y="0"/>
                </a:lnTo>
                <a:lnTo>
                  <a:pt x="4343" y="2650"/>
                </a:lnTo>
                <a:lnTo>
                  <a:pt x="33" y="2650"/>
                </a:lnTo>
                <a:close/>
              </a:path>
            </a:pathLst>
          </a:custGeom>
          <a:solidFill>
            <a:srgbClr val="BE1333"/>
          </a:solidFill>
          <a:ln w="9525">
            <a:noFill/>
          </a:ln>
        </p:spPr>
        <p:txBody>
          <a:bodyPr/>
          <a:p>
            <a:pPr eaLnBrk="0" hangingPunct="0"/>
            <a:endParaRPr lang="zh-CN" altLang="zh-CN" sz="2400" b="1" i="1" dirty="0">
              <a:latin typeface="Times New Roman" panose="02020603050405020304" charset="0"/>
              <a:sym typeface="Times New Roman" panose="02020603050405020304" charset="0"/>
            </a:endParaRPr>
          </a:p>
        </p:txBody>
      </p:sp>
      <p:grpSp>
        <p:nvGrpSpPr>
          <p:cNvPr id="45060" name="组合 11"/>
          <p:cNvGrpSpPr/>
          <p:nvPr/>
        </p:nvGrpSpPr>
        <p:grpSpPr>
          <a:xfrm>
            <a:off x="327025" y="523875"/>
            <a:ext cx="344488" cy="720725"/>
            <a:chOff x="0" y="0"/>
            <a:chExt cx="344841" cy="720000"/>
          </a:xfrm>
        </p:grpSpPr>
        <p:sp>
          <p:nvSpPr>
            <p:cNvPr id="45073" name="椭圆 2245"/>
            <p:cNvSpPr/>
            <p:nvPr/>
          </p:nvSpPr>
          <p:spPr>
            <a:xfrm>
              <a:off x="114027" y="0"/>
              <a:ext cx="230814" cy="277555"/>
            </a:xfrm>
            <a:custGeom>
              <a:avLst/>
              <a:gdLst>
                <a:gd name="txL" fmla="*/ 0 w 576064"/>
                <a:gd name="txT" fmla="*/ 0 h 576064"/>
                <a:gd name="txR" fmla="*/ 576064 w 576064"/>
                <a:gd name="txB" fmla="*/ 576064 h 576064"/>
              </a:gdLst>
              <a:ahLst/>
              <a:cxnLst>
                <a:cxn ang="0">
                  <a:pos x="0" y="0"/>
                </a:cxn>
              </a:cxnLst>
              <a:rect l="txL" t="txT" r="txR" b="txB"/>
              <a:pathLst>
                <a:path w="576064" h="576064">
                  <a:moveTo>
                    <a:pt x="346087" y="86216"/>
                  </a:moveTo>
                  <a:cubicBezTo>
                    <a:pt x="246665" y="86216"/>
                    <a:pt x="166067" y="186955"/>
                    <a:pt x="166067" y="311223"/>
                  </a:cubicBezTo>
                  <a:cubicBezTo>
                    <a:pt x="166067" y="435491"/>
                    <a:pt x="246665" y="536230"/>
                    <a:pt x="346087" y="536230"/>
                  </a:cubicBezTo>
                  <a:cubicBezTo>
                    <a:pt x="445509" y="536230"/>
                    <a:pt x="526107" y="435491"/>
                    <a:pt x="526107" y="311223"/>
                  </a:cubicBezTo>
                  <a:cubicBezTo>
                    <a:pt x="526107" y="186955"/>
                    <a:pt x="445509" y="86216"/>
                    <a:pt x="346087" y="86216"/>
                  </a:cubicBezTo>
                  <a:close/>
                  <a:moveTo>
                    <a:pt x="288032" y="0"/>
                  </a:moveTo>
                  <a:cubicBezTo>
                    <a:pt x="447108" y="0"/>
                    <a:pt x="576064" y="128956"/>
                    <a:pt x="576064" y="288032"/>
                  </a:cubicBezTo>
                  <a:cubicBezTo>
                    <a:pt x="576064" y="447108"/>
                    <a:pt x="447108" y="576064"/>
                    <a:pt x="288032" y="576064"/>
                  </a:cubicBezTo>
                  <a:cubicBezTo>
                    <a:pt x="128956" y="576064"/>
                    <a:pt x="0" y="447108"/>
                    <a:pt x="0" y="288032"/>
                  </a:cubicBezTo>
                  <a:cubicBezTo>
                    <a:pt x="0" y="128956"/>
                    <a:pt x="128956" y="0"/>
                    <a:pt x="288032" y="0"/>
                  </a:cubicBezTo>
                  <a:close/>
                </a:path>
              </a:pathLst>
            </a:custGeom>
            <a:solidFill>
              <a:schemeClr val="bg1">
                <a:alpha val="100000"/>
              </a:schemeClr>
            </a:solidFill>
            <a:ln w="9525">
              <a:noFill/>
            </a:ln>
          </p:spPr>
          <p:txBody>
            <a:bodyPr/>
            <a:p>
              <a:endParaRPr lang="zh-CN" altLang="en-US"/>
            </a:p>
          </p:txBody>
        </p:sp>
        <p:sp>
          <p:nvSpPr>
            <p:cNvPr id="45074" name="任意多边形 13"/>
            <p:cNvSpPr/>
            <p:nvPr/>
          </p:nvSpPr>
          <p:spPr>
            <a:xfrm>
              <a:off x="0" y="157404"/>
              <a:ext cx="263825" cy="558249"/>
            </a:xfrm>
            <a:custGeom>
              <a:avLst/>
              <a:gdLst>
                <a:gd name="txL" fmla="*/ 0 w 661715"/>
                <a:gd name="txT" fmla="*/ 0 h 1400175"/>
                <a:gd name="txR" fmla="*/ 661715 w 661715"/>
                <a:gd name="txB" fmla="*/ 1400175 h 1400175"/>
              </a:gdLst>
              <a:ahLst/>
              <a:cxnLst>
                <a:cxn ang="0">
                  <a:pos x="52698" y="0"/>
                </a:cxn>
                <a:cxn ang="0">
                  <a:pos x="17874" y="30282"/>
                </a:cxn>
                <a:cxn ang="0">
                  <a:pos x="1218" y="131727"/>
                </a:cxn>
                <a:cxn ang="0">
                  <a:pos x="209" y="140812"/>
                </a:cxn>
                <a:cxn ang="0">
                  <a:pos x="105187" y="119614"/>
                </a:cxn>
                <a:cxn ang="0">
                  <a:pos x="54212" y="204404"/>
                </a:cxn>
                <a:cxn ang="0">
                  <a:pos x="76923" y="222574"/>
                </a:cxn>
              </a:cxnLst>
              <a:rect l="txL" t="txT" r="txR" b="txB"/>
              <a:pathLst>
                <a:path w="661715" h="1400175">
                  <a:moveTo>
                    <a:pt x="331515" y="0"/>
                  </a:moveTo>
                  <a:lnTo>
                    <a:pt x="112440" y="190500"/>
                  </a:lnTo>
                  <a:lnTo>
                    <a:pt x="7665" y="828675"/>
                  </a:lnTo>
                  <a:cubicBezTo>
                    <a:pt x="14015" y="824442"/>
                    <a:pt x="-5035" y="890058"/>
                    <a:pt x="1315" y="885825"/>
                  </a:cubicBezTo>
                  <a:lnTo>
                    <a:pt x="661715" y="752475"/>
                  </a:lnTo>
                  <a:lnTo>
                    <a:pt x="341040" y="1285875"/>
                  </a:lnTo>
                  <a:lnTo>
                    <a:pt x="483915" y="14001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5075" name="任意多边形 14"/>
            <p:cNvSpPr/>
            <p:nvPr/>
          </p:nvSpPr>
          <p:spPr>
            <a:xfrm>
              <a:off x="41032" y="244749"/>
              <a:ext cx="235452" cy="208869"/>
            </a:xfrm>
            <a:custGeom>
              <a:avLst/>
              <a:gdLst>
                <a:gd name="txL" fmla="*/ 0 w 590550"/>
                <a:gd name="txT" fmla="*/ 0 h 523875"/>
                <a:gd name="txR" fmla="*/ 590550 w 590550"/>
                <a:gd name="txB" fmla="*/ 523875 h 523875"/>
              </a:gdLst>
              <a:ahLst/>
              <a:cxnLst>
                <a:cxn ang="0">
                  <a:pos x="0" y="0"/>
                </a:cxn>
                <a:cxn ang="0">
                  <a:pos x="68135" y="83276"/>
                </a:cxn>
                <a:cxn ang="0">
                  <a:pos x="93875" y="16655"/>
                </a:cxn>
                <a:cxn ang="0">
                  <a:pos x="49965" y="22712"/>
                </a:cxn>
              </a:cxnLst>
              <a:rect l="txL" t="txT" r="txR" b="txB"/>
              <a:pathLst>
                <a:path w="590550" h="523875">
                  <a:moveTo>
                    <a:pt x="0" y="0"/>
                  </a:moveTo>
                  <a:lnTo>
                    <a:pt x="428625" y="523875"/>
                  </a:lnTo>
                  <a:lnTo>
                    <a:pt x="590550" y="104775"/>
                  </a:lnTo>
                  <a:lnTo>
                    <a:pt x="314325" y="1428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5076" name="任意多边形 15"/>
            <p:cNvSpPr/>
            <p:nvPr/>
          </p:nvSpPr>
          <p:spPr>
            <a:xfrm>
              <a:off x="244837" y="450370"/>
              <a:ext cx="75952" cy="269630"/>
            </a:xfrm>
            <a:custGeom>
              <a:avLst/>
              <a:gdLst>
                <a:gd name="txL" fmla="*/ 0 w 190500"/>
                <a:gd name="txT" fmla="*/ 0 h 676275"/>
                <a:gd name="txR" fmla="*/ 190500 w 190500"/>
                <a:gd name="txB" fmla="*/ 676275 h 676275"/>
              </a:gdLst>
              <a:ahLst/>
              <a:cxnLst>
                <a:cxn ang="0">
                  <a:pos x="9085" y="0"/>
                </a:cxn>
                <a:cxn ang="0">
                  <a:pos x="0" y="90846"/>
                </a:cxn>
                <a:cxn ang="0">
                  <a:pos x="30282" y="107501"/>
                </a:cxn>
              </a:cxnLst>
              <a:rect l="txL" t="txT" r="txR" b="txB"/>
              <a:pathLst>
                <a:path w="190500" h="676275">
                  <a:moveTo>
                    <a:pt x="57150" y="0"/>
                  </a:moveTo>
                  <a:lnTo>
                    <a:pt x="0" y="571500"/>
                  </a:lnTo>
                  <a:lnTo>
                    <a:pt x="190500" y="676275"/>
                  </a:lnTo>
                </a:path>
              </a:pathLst>
            </a:custGeom>
            <a:noFill/>
            <a:ln w="47625" cap="flat" cmpd="sng">
              <a:solidFill>
                <a:schemeClr val="bg1">
                  <a:alpha val="100000"/>
                </a:schemeClr>
              </a:solidFill>
              <a:prstDash val="solid"/>
              <a:miter lim="800000"/>
              <a:headEnd type="none" w="med" len="med"/>
              <a:tailEnd type="none" w="med" len="med"/>
            </a:ln>
          </p:spPr>
          <p:txBody>
            <a:bodyPr/>
            <a:p>
              <a:endParaRPr lang="zh-CN" altLang="en-US"/>
            </a:p>
          </p:txBody>
        </p:sp>
      </p:grpSp>
    </p:spTree>
  </p:cSld>
  <p:clrMapOvr>
    <a:masterClrMapping/>
  </p:clrMapOvr>
  <p:transition spd="slow" advTm="3000">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276600" y="3321050"/>
            <a:ext cx="8781415" cy="1325880"/>
          </a:xfrm>
        </p:spPr>
        <p:txBody>
          <a:bodyPr/>
          <a:lstStyle/>
          <a:p>
            <a:r>
              <a:rPr lang="zh-CN" altLang="en-US" sz="4800" dirty="0" smtClean="0">
                <a:sym typeface="+mn-ea"/>
              </a:rPr>
              <a:t>掌握发货，退换货和处理技巧</a:t>
            </a:r>
            <a:endParaRPr lang="zh-CN" altLang="en-US" sz="4800" dirty="0"/>
          </a:p>
        </p:txBody>
      </p:sp>
      <p:sp>
        <p:nvSpPr>
          <p:cNvPr id="3" name="页脚占位符 2"/>
          <p:cNvSpPr>
            <a:spLocks noGrp="1"/>
          </p:cNvSpPr>
          <p:nvPr>
            <p:ph type="ftr" sz="quarter" idx="11"/>
          </p:nvPr>
        </p:nvSpPr>
        <p:spPr/>
        <p:txBody>
          <a:bodyPr/>
          <a:lstStyle/>
          <a:p>
            <a:r>
              <a:rPr lang="en-US" altLang="zh-CN" smtClean="0"/>
              <a:t>PPTonna Design Workshop</a:t>
            </a:r>
            <a:endParaRPr lang="zh-CN" altLang="en-US"/>
          </a:p>
        </p:txBody>
      </p:sp>
      <p:sp>
        <p:nvSpPr>
          <p:cNvPr id="4" name="灯片编号占位符 3"/>
          <p:cNvSpPr>
            <a:spLocks noGrp="1"/>
          </p:cNvSpPr>
          <p:nvPr>
            <p:ph type="sldNum" sz="quarter" idx="12"/>
          </p:nvPr>
        </p:nvSpPr>
        <p:spPr/>
        <p:txBody>
          <a:bodyPr/>
          <a:lstStyle/>
          <a:p>
            <a:fld id="{1F635950-07F0-4B50-A63D-04BC7B7435F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prestige"/>
      </p:transition>
    </mc:Choice>
    <mc:Fallback>
      <p:transition spd="slow" advTm="3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smtClean="0"/>
              <a:t>发货</a:t>
            </a:r>
            <a:endParaRPr lang="zh-CN" altLang="en-US" dirty="0"/>
          </a:p>
        </p:txBody>
      </p:sp>
      <p:sp>
        <p:nvSpPr>
          <p:cNvPr id="4" name="灯片编号占位符 3"/>
          <p:cNvSpPr>
            <a:spLocks noGrp="1"/>
          </p:cNvSpPr>
          <p:nvPr>
            <p:ph type="sldNum" sz="quarter" idx="12"/>
          </p:nvPr>
        </p:nvSpPr>
        <p:spPr/>
        <p:txBody>
          <a:bodyPr/>
          <a:lstStyle/>
          <a:p>
            <a:fld id="{1F635950-07F0-4B50-A63D-04BC7B7435F6}" type="slidenum">
              <a:rPr lang="zh-CN" altLang="en-US" smtClean="0"/>
            </a:fld>
            <a:endParaRPr lang="zh-CN" altLang="en-US"/>
          </a:p>
        </p:txBody>
      </p:sp>
      <p:graphicFrame>
        <p:nvGraphicFramePr>
          <p:cNvPr id="2" name="图示 1"/>
          <p:cNvGraphicFramePr>
            <a:graphicFrameLocks noGrp="1"/>
          </p:cNvGraphicFramePr>
          <p:nvPr/>
        </p:nvGraphicFramePr>
        <p:xfrm>
          <a:off x="1582475" y="965622"/>
          <a:ext cx="8229600" cy="583264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1" name="页脚占位符 60"/>
          <p:cNvSpPr>
            <a:spLocks noGrp="1"/>
          </p:cNvSpPr>
          <p:nvPr>
            <p:ph type="ftr" sz="quarter" idx="11"/>
          </p:nvPr>
        </p:nvSpPr>
        <p:spPr>
          <a:xfrm>
            <a:off x="529590" y="6334125"/>
            <a:ext cx="4114800" cy="365125"/>
          </a:xfrm>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p:transition spd="slow" advTm="3000">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p:nvPr>
            <p:ph type="title"/>
          </p:nvPr>
        </p:nvSpPr>
        <p:spPr/>
        <p:txBody>
          <a:bodyPr/>
          <a:p>
            <a:r>
              <a:rPr lang="zh-CN" altLang="en-US"/>
              <a:t>退货</a:t>
            </a:r>
            <a:endParaRPr lang="zh-CN" altLang="en-US"/>
          </a:p>
        </p:txBody>
      </p:sp>
      <p:graphicFrame>
        <p:nvGraphicFramePr>
          <p:cNvPr id="21" name="内容占位符 20"/>
          <p:cNvGraphicFramePr>
            <a:graphicFrameLocks noGrp="1"/>
          </p:cNvGraphicFramePr>
          <p:nvPr>
            <p:ph idx="1"/>
          </p:nvPr>
        </p:nvGraphicFramePr>
        <p:xfrm>
          <a:off x="1813615" y="666537"/>
          <a:ext cx="8229600" cy="583264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p:transition spd="slow" advTm="3000">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26"/>
          <p:cNvGraphicFramePr/>
          <p:nvPr/>
        </p:nvGraphicFramePr>
        <p:xfrm>
          <a:off x="3575720" y="4725144"/>
          <a:ext cx="1007745" cy="370840"/>
        </p:xfrm>
        <a:graphic>
          <a:graphicData uri="http://schemas.openxmlformats.org/drawingml/2006/table">
            <a:tbl>
              <a:tblPr firstRow="1" bandRow="1">
                <a:tableStyleId>{5C22544A-7EE6-4342-B048-85BDC9FD1C3A}</a:tableStyleId>
              </a:tblPr>
              <a:tblGrid>
                <a:gridCol w="1007745"/>
              </a:tblGrid>
              <a:tr h="370840">
                <a:tc>
                  <a:txBody>
                    <a:bodyPr/>
                    <a:lstStyle/>
                    <a:p>
                      <a:endParaRPr lang="zh-CN" altLang="en-US" dirty="0"/>
                    </a:p>
                  </a:txBody>
                  <a:tcPr/>
                </a:tc>
              </a:tr>
            </a:tbl>
          </a:graphicData>
        </a:graphic>
      </p:graphicFrame>
      <p:sp>
        <p:nvSpPr>
          <p:cNvPr id="7" name="圆角矩形 6"/>
          <p:cNvSpPr/>
          <p:nvPr/>
        </p:nvSpPr>
        <p:spPr>
          <a:xfrm>
            <a:off x="3215680" y="2996952"/>
            <a:ext cx="1742393"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卖家责任换货</a:t>
            </a:r>
            <a:endParaRPr lang="zh-CN" altLang="en-US" dirty="0"/>
          </a:p>
        </p:txBody>
      </p:sp>
      <p:cxnSp>
        <p:nvCxnSpPr>
          <p:cNvPr id="8" name="直接连接符 7"/>
          <p:cNvCxnSpPr/>
          <p:nvPr/>
        </p:nvCxnSpPr>
        <p:spPr>
          <a:xfrm flipV="1">
            <a:off x="4943872" y="3284984"/>
            <a:ext cx="5724128" cy="3600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591944" y="2996952"/>
            <a:ext cx="181208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微软雅黑" panose="020B0503020204020204" charset="-122"/>
                <a:ea typeface="微软雅黑" panose="020B0503020204020204" charset="-122"/>
              </a:rPr>
              <a:t>买家提供凭证后</a:t>
            </a:r>
            <a:endParaRPr lang="zh-CN" altLang="en-US" dirty="0">
              <a:solidFill>
                <a:schemeClr val="tx1"/>
              </a:solidFill>
              <a:latin typeface="微软雅黑" panose="020B0503020204020204" charset="-122"/>
              <a:ea typeface="微软雅黑" panose="020B0503020204020204" charset="-122"/>
            </a:endParaRPr>
          </a:p>
        </p:txBody>
      </p:sp>
      <p:cxnSp>
        <p:nvCxnSpPr>
          <p:cNvPr id="10" name="直接箭头连接符 9"/>
          <p:cNvCxnSpPr/>
          <p:nvPr/>
        </p:nvCxnSpPr>
        <p:spPr>
          <a:xfrm>
            <a:off x="7392144" y="3284984"/>
            <a:ext cx="85220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8256240" y="2996952"/>
            <a:ext cx="241176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约定邮资，商家承担来回运费</a:t>
            </a:r>
            <a:endParaRPr lang="zh-CN" altLang="en-US" dirty="0"/>
          </a:p>
        </p:txBody>
      </p:sp>
      <p:sp>
        <p:nvSpPr>
          <p:cNvPr id="12" name="圆角矩形 11"/>
          <p:cNvSpPr/>
          <p:nvPr/>
        </p:nvSpPr>
        <p:spPr>
          <a:xfrm>
            <a:off x="3215680" y="1052736"/>
            <a:ext cx="180020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dirty="0"/>
              <a:t>买家责任换货</a:t>
            </a:r>
            <a:endParaRPr lang="zh-CN" altLang="en-US" dirty="0"/>
          </a:p>
        </p:txBody>
      </p:sp>
      <p:sp>
        <p:nvSpPr>
          <p:cNvPr id="13" name="线形标注 1 12"/>
          <p:cNvSpPr/>
          <p:nvPr/>
        </p:nvSpPr>
        <p:spPr>
          <a:xfrm>
            <a:off x="5663952" y="548680"/>
            <a:ext cx="1656184" cy="576064"/>
          </a:xfrm>
          <a:prstGeom prst="borderCallout1">
            <a:avLst>
              <a:gd name="adj1" fmla="val 55380"/>
              <a:gd name="adj2" fmla="val -10731"/>
              <a:gd name="adj3" fmla="val 112500"/>
              <a:gd name="adj4" fmla="val -3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dirty="0">
                <a:solidFill>
                  <a:schemeClr val="tx1"/>
                </a:solidFill>
                <a:latin typeface="微软雅黑" panose="020B0503020204020204" charset="-122"/>
                <a:ea typeface="微软雅黑" panose="020B0503020204020204" charset="-122"/>
              </a:rPr>
              <a:t>卖家包邮款式</a:t>
            </a:r>
            <a:endParaRPr lang="zh-CN" altLang="en-US" dirty="0">
              <a:solidFill>
                <a:schemeClr val="tx1"/>
              </a:solidFill>
              <a:latin typeface="微软雅黑" panose="020B0503020204020204" charset="-122"/>
              <a:ea typeface="微软雅黑" panose="020B0503020204020204" charset="-122"/>
            </a:endParaRPr>
          </a:p>
        </p:txBody>
      </p:sp>
      <p:sp>
        <p:nvSpPr>
          <p:cNvPr id="14" name="线形标注 1 13"/>
          <p:cNvSpPr/>
          <p:nvPr/>
        </p:nvSpPr>
        <p:spPr>
          <a:xfrm flipV="1">
            <a:off x="5591944" y="1484784"/>
            <a:ext cx="1512168" cy="567680"/>
          </a:xfrm>
          <a:prstGeom prst="borderCallout1">
            <a:avLst>
              <a:gd name="adj1" fmla="val 31141"/>
              <a:gd name="adj2" fmla="val -6473"/>
              <a:gd name="adj3" fmla="val 75329"/>
              <a:gd name="adj4" fmla="val -349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sp>
        <p:nvSpPr>
          <p:cNvPr id="15" name="TextBox 14"/>
          <p:cNvSpPr txBox="1"/>
          <p:nvPr/>
        </p:nvSpPr>
        <p:spPr>
          <a:xfrm>
            <a:off x="5591944" y="1556792"/>
            <a:ext cx="1440160" cy="368300"/>
          </a:xfrm>
          <a:prstGeom prst="rect">
            <a:avLst/>
          </a:prstGeom>
          <a:noFill/>
        </p:spPr>
        <p:txBody>
          <a:bodyPr wrap="square" rtlCol="0">
            <a:spAutoFit/>
          </a:bodyPr>
          <a:lstStyle/>
          <a:p>
            <a:pPr algn="just"/>
            <a:r>
              <a:rPr lang="zh-CN" altLang="en-US" dirty="0">
                <a:latin typeface="微软雅黑" panose="020B0503020204020204" charset="-122"/>
                <a:ea typeface="微软雅黑" panose="020B0503020204020204" charset="-122"/>
              </a:rPr>
              <a:t>非卖家包邮</a:t>
            </a:r>
            <a:endParaRPr lang="zh-CN" altLang="en-US" dirty="0">
              <a:latin typeface="微软雅黑" panose="020B0503020204020204" charset="-122"/>
              <a:ea typeface="微软雅黑" panose="020B0503020204020204" charset="-122"/>
            </a:endParaRPr>
          </a:p>
        </p:txBody>
      </p:sp>
      <p:cxnSp>
        <p:nvCxnSpPr>
          <p:cNvPr id="16" name="直接箭头连接符 15"/>
          <p:cNvCxnSpPr/>
          <p:nvPr/>
        </p:nvCxnSpPr>
        <p:spPr>
          <a:xfrm>
            <a:off x="7248128" y="908720"/>
            <a:ext cx="64807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7968208" y="620688"/>
            <a:ext cx="201622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dirty="0"/>
              <a:t>各自承担一半</a:t>
            </a:r>
            <a:endParaRPr lang="zh-CN" altLang="en-US" dirty="0"/>
          </a:p>
        </p:txBody>
      </p:sp>
      <p:cxnSp>
        <p:nvCxnSpPr>
          <p:cNvPr id="18" name="直接箭头连接符 17"/>
          <p:cNvCxnSpPr/>
          <p:nvPr/>
        </p:nvCxnSpPr>
        <p:spPr>
          <a:xfrm>
            <a:off x="7176120" y="1844824"/>
            <a:ext cx="64807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7968208" y="1484784"/>
            <a:ext cx="201622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dirty="0"/>
              <a:t>买家承担来回运费</a:t>
            </a:r>
            <a:endParaRPr lang="zh-CN" altLang="en-US" dirty="0"/>
          </a:p>
        </p:txBody>
      </p:sp>
      <p:sp>
        <p:nvSpPr>
          <p:cNvPr id="20" name="圆角矩形 19"/>
          <p:cNvSpPr/>
          <p:nvPr/>
        </p:nvSpPr>
        <p:spPr>
          <a:xfrm>
            <a:off x="3215680" y="4581128"/>
            <a:ext cx="1742393"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物流原因</a:t>
            </a:r>
            <a:endParaRPr lang="zh-CN" altLang="en-US" dirty="0"/>
          </a:p>
        </p:txBody>
      </p:sp>
      <p:cxnSp>
        <p:nvCxnSpPr>
          <p:cNvPr id="21" name="直接连接符 20"/>
          <p:cNvCxnSpPr>
            <a:stCxn id="20" idx="3"/>
          </p:cNvCxnSpPr>
          <p:nvPr/>
        </p:nvCxnSpPr>
        <p:spPr>
          <a:xfrm>
            <a:off x="4958073" y="4941168"/>
            <a:ext cx="70587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5591944" y="4653136"/>
            <a:ext cx="181208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微软雅黑" panose="020B0503020204020204" charset="-122"/>
                <a:ea typeface="微软雅黑" panose="020B0503020204020204" charset="-122"/>
              </a:rPr>
              <a:t>买家提供凭证后</a:t>
            </a:r>
            <a:endParaRPr lang="zh-CN" altLang="en-US" dirty="0">
              <a:solidFill>
                <a:schemeClr val="tx1"/>
              </a:solidFill>
              <a:latin typeface="微软雅黑" panose="020B0503020204020204" charset="-122"/>
              <a:ea typeface="微软雅黑" panose="020B0503020204020204" charset="-122"/>
            </a:endParaRPr>
          </a:p>
        </p:txBody>
      </p:sp>
      <p:sp>
        <p:nvSpPr>
          <p:cNvPr id="23" name="矩形 22"/>
          <p:cNvSpPr/>
          <p:nvPr/>
        </p:nvSpPr>
        <p:spPr>
          <a:xfrm>
            <a:off x="8400256" y="4581128"/>
            <a:ext cx="201622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让买家拒签，签收后重新发出 </a:t>
            </a:r>
            <a:endParaRPr lang="zh-CN" altLang="en-US" dirty="0"/>
          </a:p>
        </p:txBody>
      </p:sp>
      <p:cxnSp>
        <p:nvCxnSpPr>
          <p:cNvPr id="24" name="直接箭头连接符 23"/>
          <p:cNvCxnSpPr/>
          <p:nvPr/>
        </p:nvCxnSpPr>
        <p:spPr>
          <a:xfrm>
            <a:off x="7464152" y="5013176"/>
            <a:ext cx="852207"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423592" y="1268760"/>
            <a:ext cx="0" cy="38164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423592" y="1268760"/>
            <a:ext cx="72008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423592" y="3284984"/>
            <a:ext cx="72008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423592" y="5085184"/>
            <a:ext cx="72008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24000" y="2996952"/>
            <a:ext cx="1259632" cy="583565"/>
          </a:xfrm>
          <a:prstGeom prst="rect">
            <a:avLst/>
          </a:prstGeom>
          <a:noFill/>
        </p:spPr>
        <p:txBody>
          <a:bodyPr wrap="square" rtlCol="0">
            <a:spAutoFit/>
          </a:bodyPr>
          <a:lstStyle/>
          <a:p>
            <a:r>
              <a:rPr lang="zh-CN" altLang="en-US" sz="3200" dirty="0"/>
              <a:t>换货</a:t>
            </a:r>
            <a:endParaRPr lang="zh-CN" altLang="en-US" sz="3200" dirty="0"/>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p:cNvSpPr>
            <a:spLocks noGrp="1"/>
          </p:cNvSpPr>
          <p:nvPr>
            <p:ph type="title"/>
          </p:nvPr>
        </p:nvSpPr>
        <p:spPr/>
        <p:txBody>
          <a:bodyPr/>
          <a:lstStyle/>
          <a:p>
            <a:r>
              <a:rPr lang="zh-CN" altLang="en-US" dirty="0">
                <a:sym typeface="+mn-ea"/>
              </a:rPr>
              <a:t>话术的魅力</a:t>
            </a:r>
            <a:endParaRPr lang="zh-CN" altLang="en-US" dirty="0"/>
          </a:p>
        </p:txBody>
      </p:sp>
      <p:sp>
        <p:nvSpPr>
          <p:cNvPr id="6" name="页脚占位符 5"/>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
        <p:nvSpPr>
          <p:cNvPr id="7" name="灯片编号占位符 6"/>
          <p:cNvSpPr>
            <a:spLocks noGrp="1"/>
          </p:cNvSpPr>
          <p:nvPr>
            <p:ph type="sldNum" sz="quarter" idx="12"/>
          </p:nvPr>
        </p:nvSpPr>
        <p:spPr/>
        <p:txBody>
          <a:bodyPr/>
          <a:lstStyle/>
          <a:p>
            <a:fld id="{1F635950-07F0-4B50-A63D-04BC7B7435F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prestige"/>
      </p:transition>
    </mc:Choice>
    <mc:Fallback>
      <p:transition spd="slow" advTm="300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22993" y="530225"/>
            <a:ext cx="9540332" cy="473075"/>
          </a:xfrm>
        </p:spPr>
        <p:txBody>
          <a:bodyPr>
            <a:normAutofit fontScale="90000"/>
          </a:bodyPr>
          <a:lstStyle/>
          <a:p>
            <a:r>
              <a:rPr lang="zh-CN" altLang="en-US" b="1" dirty="0">
                <a:solidFill>
                  <a:srgbClr val="FF0000"/>
                </a:solidFill>
              </a:rPr>
              <a:t>卖家责任点注意</a:t>
            </a:r>
            <a:br>
              <a:rPr lang="zh-CN" altLang="en-US" b="1" dirty="0">
                <a:solidFill>
                  <a:srgbClr val="FF0000"/>
                </a:solidFill>
              </a:rPr>
            </a:br>
            <a:endParaRPr lang="zh-CN" altLang="en-US" dirty="0"/>
          </a:p>
        </p:txBody>
      </p:sp>
      <p:sp>
        <p:nvSpPr>
          <p:cNvPr id="5" name="内容占位符 4"/>
          <p:cNvSpPr>
            <a:spLocks noGrp="1"/>
          </p:cNvSpPr>
          <p:nvPr>
            <p:ph idx="1"/>
          </p:nvPr>
        </p:nvSpPr>
        <p:spPr>
          <a:xfrm>
            <a:off x="1981200" y="836713"/>
            <a:ext cx="8229600" cy="2952327"/>
          </a:xfrm>
        </p:spPr>
        <p:txBody>
          <a:bodyPr>
            <a:normAutofit fontScale="90000" lnSpcReduction="10000"/>
          </a:bodyPr>
          <a:lstStyle/>
          <a:p>
            <a:pPr>
              <a:buNone/>
            </a:pPr>
            <a:r>
              <a:rPr lang="en-US" altLang="zh-CN" sz="2400" dirty="0"/>
              <a:t>a</a:t>
            </a:r>
            <a:r>
              <a:rPr lang="zh-CN" altLang="zh-CN" sz="2400" dirty="0"/>
              <a:t>、卖家责任属于质量问题的需提供照片，物流问题备注里也要说明清楚是否是丢件还是实际是当时</a:t>
            </a:r>
            <a:r>
              <a:rPr lang="zh-CN" altLang="en-US" sz="2400" dirty="0"/>
              <a:t>没</a:t>
            </a:r>
            <a:r>
              <a:rPr lang="zh-CN" altLang="zh-CN" sz="2400" dirty="0"/>
              <a:t>有发出的。</a:t>
            </a:r>
            <a:endParaRPr lang="en-US" altLang="zh-CN" sz="2400" dirty="0"/>
          </a:p>
          <a:p>
            <a:pPr>
              <a:buNone/>
            </a:pPr>
            <a:r>
              <a:rPr lang="en-US" altLang="zh-CN" sz="2400" dirty="0"/>
              <a:t> b</a:t>
            </a:r>
            <a:r>
              <a:rPr lang="zh-CN" altLang="zh-CN" sz="2400" dirty="0"/>
              <a:t>、卖家责任承担的运费是指：买家先垫付的快递费 ，一般不会超过我们发出的运费，最高运费</a:t>
            </a:r>
            <a:r>
              <a:rPr lang="en-US" altLang="zh-CN" sz="2400" dirty="0"/>
              <a:t>30</a:t>
            </a:r>
            <a:r>
              <a:rPr lang="zh-CN" altLang="zh-CN" sz="2400" dirty="0"/>
              <a:t>元，如超出需提供凭证。</a:t>
            </a:r>
            <a:endParaRPr lang="zh-CN" altLang="zh-CN" sz="2400" dirty="0"/>
          </a:p>
          <a:p>
            <a:pPr>
              <a:buNone/>
            </a:pPr>
            <a:r>
              <a:rPr lang="en-US" altLang="zh-CN" sz="2400" dirty="0"/>
              <a:t>c</a:t>
            </a:r>
            <a:r>
              <a:rPr lang="zh-CN" altLang="zh-CN" sz="2400" dirty="0"/>
              <a:t>、卖家责任的退换货，后台需标红字，并说明卖家责任的问题及和买家约定的邮资。</a:t>
            </a:r>
            <a:endParaRPr lang="zh-CN" altLang="en-US" sz="2400" dirty="0"/>
          </a:p>
        </p:txBody>
      </p:sp>
      <p:pic>
        <p:nvPicPr>
          <p:cNvPr id="3" name="图片 2"/>
          <p:cNvPicPr>
            <a:picLocks noChangeAspect="1"/>
          </p:cNvPicPr>
          <p:nvPr/>
        </p:nvPicPr>
        <p:blipFill>
          <a:blip r:embed="rId1"/>
          <a:stretch>
            <a:fillRect/>
          </a:stretch>
        </p:blipFill>
        <p:spPr>
          <a:xfrm>
            <a:off x="1823085" y="3789045"/>
            <a:ext cx="8828405" cy="2809240"/>
          </a:xfrm>
          <a:prstGeom prst="rect">
            <a:avLst/>
          </a:prstGeom>
        </p:spPr>
      </p:pic>
      <p:sp>
        <p:nvSpPr>
          <p:cNvPr id="61" name="页脚占位符 60"/>
          <p:cNvSpPr>
            <a:spLocks noGrp="1"/>
          </p:cNvSpPr>
          <p:nvPr>
            <p:ph type="ftr" sz="quarter" idx="11"/>
          </p:nvPr>
        </p:nvSpPr>
        <p:spPr>
          <a:xfrm>
            <a:off x="210185" y="6323965"/>
            <a:ext cx="4114800" cy="365125"/>
          </a:xfrm>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p:nvPr>
            <p:ph type="title"/>
          </p:nvPr>
        </p:nvSpPr>
        <p:spPr/>
        <p:txBody>
          <a:bodyPr/>
          <a:p>
            <a:r>
              <a:rPr lang="zh-CN" altLang="en-US"/>
              <a:t>退款类型和处理时间</a:t>
            </a:r>
            <a:endParaRPr lang="zh-CN" altLang="en-US"/>
          </a:p>
        </p:txBody>
      </p:sp>
      <p:sp>
        <p:nvSpPr>
          <p:cNvPr id="21" name="内容占位符 20"/>
          <p:cNvSpPr>
            <a:spLocks noGrp="1"/>
          </p:cNvSpPr>
          <p:nvPr>
            <p:ph idx="1"/>
          </p:nvPr>
        </p:nvSpPr>
        <p:spPr>
          <a:xfrm>
            <a:off x="1926590" y="1160405"/>
            <a:ext cx="10515600" cy="5109014"/>
          </a:xfrm>
        </p:spPr>
        <p:txBody>
          <a:bodyPr/>
          <a:lstStyle/>
          <a:p>
            <a:pPr>
              <a:buNone/>
            </a:pPr>
            <a:r>
              <a:rPr lang="en-US" altLang="zh-CN" dirty="0"/>
              <a:t>1</a:t>
            </a:r>
            <a:r>
              <a:rPr lang="zh-CN" altLang="en-US" dirty="0"/>
              <a:t>、</a:t>
            </a:r>
            <a:r>
              <a:rPr lang="zh-CN" altLang="en-US" dirty="0">
                <a:latin typeface="微软雅黑" panose="020B0503020204020204" charset="-122"/>
                <a:ea typeface="微软雅黑" panose="020B0503020204020204" charset="-122"/>
                <a:sym typeface="微软雅黑" panose="020B0503020204020204" charset="-122"/>
              </a:rPr>
              <a:t>买家已付款状态</a:t>
            </a:r>
            <a:endParaRPr lang="en-US" altLang="zh-CN" dirty="0">
              <a:latin typeface="微软雅黑" panose="020B0503020204020204" charset="-122"/>
              <a:ea typeface="微软雅黑" panose="020B0503020204020204" charset="-122"/>
              <a:sym typeface="微软雅黑" panose="020B0503020204020204" charset="-122"/>
            </a:endParaRPr>
          </a:p>
          <a:p>
            <a:pPr>
              <a:buNone/>
            </a:pPr>
            <a:r>
              <a:rPr lang="en-US" altLang="zh-CN" dirty="0">
                <a:latin typeface="微软雅黑" panose="020B0503020204020204" charset="-122"/>
                <a:ea typeface="微软雅黑" panose="020B0503020204020204" charset="-122"/>
                <a:sym typeface="微软雅黑" panose="020B0503020204020204" charset="-122"/>
              </a:rPr>
              <a:t>2</a:t>
            </a:r>
            <a:r>
              <a:rPr lang="zh-CN" altLang="en-US" dirty="0">
                <a:latin typeface="微软雅黑" panose="020B0503020204020204" charset="-122"/>
                <a:ea typeface="微软雅黑" panose="020B0503020204020204" charset="-122"/>
                <a:sym typeface="微软雅黑" panose="020B0503020204020204" charset="-122"/>
              </a:rPr>
              <a:t>、已发货（未收到货）</a:t>
            </a:r>
            <a:endParaRPr lang="en-US" altLang="zh-CN" dirty="0">
              <a:latin typeface="微软雅黑" panose="020B0503020204020204" charset="-122"/>
              <a:ea typeface="微软雅黑" panose="020B0503020204020204" charset="-122"/>
              <a:sym typeface="微软雅黑" panose="020B0503020204020204" charset="-122"/>
            </a:endParaRPr>
          </a:p>
          <a:p>
            <a:pPr>
              <a:buNone/>
            </a:pPr>
            <a:r>
              <a:rPr lang="en-US" altLang="zh-CN" dirty="0">
                <a:latin typeface="微软雅黑" panose="020B0503020204020204" charset="-122"/>
                <a:ea typeface="微软雅黑" panose="020B0503020204020204" charset="-122"/>
                <a:sym typeface="微软雅黑" panose="020B0503020204020204" charset="-122"/>
              </a:rPr>
              <a:t>3</a:t>
            </a:r>
            <a:r>
              <a:rPr lang="zh-CN" altLang="en-US" dirty="0">
                <a:latin typeface="微软雅黑" panose="020B0503020204020204" charset="-122"/>
                <a:ea typeface="微软雅黑" panose="020B0503020204020204" charset="-122"/>
                <a:sym typeface="微软雅黑" panose="020B0503020204020204" charset="-122"/>
              </a:rPr>
              <a:t>、已发货（收到货仅退款）</a:t>
            </a:r>
            <a:endParaRPr lang="en-US" altLang="zh-CN" dirty="0">
              <a:latin typeface="微软雅黑" panose="020B0503020204020204" charset="-122"/>
              <a:ea typeface="微软雅黑" panose="020B0503020204020204" charset="-122"/>
              <a:sym typeface="微软雅黑" panose="020B0503020204020204" charset="-122"/>
            </a:endParaRPr>
          </a:p>
          <a:p>
            <a:pPr>
              <a:buNone/>
            </a:pPr>
            <a:r>
              <a:rPr lang="en-US" altLang="zh-CN" dirty="0">
                <a:latin typeface="微软雅黑" panose="020B0503020204020204" charset="-122"/>
                <a:ea typeface="微软雅黑" panose="020B0503020204020204" charset="-122"/>
                <a:sym typeface="微软雅黑" panose="020B0503020204020204" charset="-122"/>
              </a:rPr>
              <a:t>4</a:t>
            </a:r>
            <a:r>
              <a:rPr lang="zh-CN" altLang="en-US" dirty="0">
                <a:latin typeface="微软雅黑" panose="020B0503020204020204" charset="-122"/>
                <a:ea typeface="微软雅黑" panose="020B0503020204020204" charset="-122"/>
                <a:sym typeface="微软雅黑" panose="020B0503020204020204" charset="-122"/>
              </a:rPr>
              <a:t>、已发货（收到货退货）</a:t>
            </a:r>
            <a:endParaRPr lang="zh-CN" altLang="en-US" dirty="0"/>
          </a:p>
          <a:p>
            <a:endParaRPr lang="zh-CN" altLang="en-US" dirty="0"/>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p:transition spd="slow" advTm="3000">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p:nvPr>
            <p:ph type="title"/>
          </p:nvPr>
        </p:nvSpPr>
        <p:spPr>
          <a:xfrm>
            <a:off x="1789338" y="642620"/>
            <a:ext cx="9540332" cy="473075"/>
          </a:xfrm>
        </p:spPr>
        <p:txBody>
          <a:bodyPr/>
          <a:p>
            <a:r>
              <a:rPr lang="zh-CN" altLang="en-US" dirty="0">
                <a:sym typeface="+mn-ea"/>
              </a:rPr>
              <a:t>买家已付款状态（未发货退款）</a:t>
            </a:r>
            <a:br>
              <a:rPr lang="zh-CN" altLang="en-US" dirty="0"/>
            </a:br>
            <a:endParaRPr lang="zh-CN" altLang="en-US"/>
          </a:p>
        </p:txBody>
      </p:sp>
      <p:pic>
        <p:nvPicPr>
          <p:cNvPr id="21" name="图片 20"/>
          <p:cNvPicPr>
            <a:picLocks noChangeAspect="1"/>
          </p:cNvPicPr>
          <p:nvPr/>
        </p:nvPicPr>
        <p:blipFill>
          <a:blip r:embed="rId1"/>
          <a:stretch>
            <a:fillRect/>
          </a:stretch>
        </p:blipFill>
        <p:spPr>
          <a:xfrm>
            <a:off x="1022985" y="972185"/>
            <a:ext cx="8826500" cy="5661025"/>
          </a:xfrm>
          <a:prstGeom prst="rect">
            <a:avLst/>
          </a:prstGeom>
        </p:spPr>
      </p:pic>
    </p:spTree>
  </p:cSld>
  <p:clrMapOvr>
    <a:masterClrMapping/>
  </p:clrMapOvr>
  <p:transition spd="slow" advTm="3000">
    <p:pu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p:nvPr>
            <p:ph type="title"/>
          </p:nvPr>
        </p:nvSpPr>
        <p:spPr/>
        <p:txBody>
          <a:bodyPr/>
          <a:p>
            <a:r>
              <a:rPr lang="zh-CN" altLang="en-US"/>
              <a:t>联系客户，查看退款理由</a:t>
            </a:r>
            <a:endParaRPr lang="zh-CN" altLang="en-US"/>
          </a:p>
        </p:txBody>
      </p:sp>
      <p:sp>
        <p:nvSpPr>
          <p:cNvPr id="20" name="标题 1"/>
          <p:cNvSpPr>
            <a:spLocks noGrp="1"/>
          </p:cNvSpPr>
          <p:nvPr/>
        </p:nvSpPr>
        <p:spPr>
          <a:xfrm>
            <a:off x="854259" y="1115229"/>
            <a:ext cx="8229600" cy="1143000"/>
          </a:xfrm>
          <a:prstGeom prst="rect">
            <a:avLst/>
          </a:prstGeom>
        </p:spPr>
        <p:txBody>
          <a:bodyPr vert="horz" rtlCol="0" anchor="ctr">
            <a:normAutofit fontScale="60000"/>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fontAlgn="base">
              <a:spcAft>
                <a:spcPct val="0"/>
              </a:spcAft>
            </a:pPr>
            <a:r>
              <a:rPr kumimoji="0" lang="zh-CN" altLang="zh-CN" sz="31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注：未发货退款只能同意退款，或者</a:t>
            </a:r>
            <a:br>
              <a:rPr kumimoji="0" lang="en-US" altLang="zh-CN" sz="31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br>
            <a:r>
              <a:rPr kumimoji="0" lang="en-US" altLang="zh-CN" sz="31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     </a:t>
            </a:r>
            <a:r>
              <a:rPr kumimoji="0" lang="zh-CN" altLang="zh-CN" sz="31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发货冲掉退款，没办法拒绝</a:t>
            </a:r>
            <a:r>
              <a:rPr kumimoji="0" lang="en-US" altLang="zh-CN" sz="3100"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a:t>
            </a:r>
            <a:br>
              <a:rPr kumimoji="0" lang="en-US" altLang="zh-CN"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br>
            <a:endParaRPr lang="zh-CN" altLang="en-US" dirty="0"/>
          </a:p>
        </p:txBody>
      </p:sp>
      <p:sp>
        <p:nvSpPr>
          <p:cNvPr id="21" name="内容占位符 20"/>
          <p:cNvSpPr>
            <a:spLocks noGrp="1"/>
          </p:cNvSpPr>
          <p:nvPr>
            <p:ph idx="1"/>
          </p:nvPr>
        </p:nvSpPr>
        <p:spPr>
          <a:xfrm>
            <a:off x="1134745" y="2069090"/>
            <a:ext cx="10515600" cy="5109014"/>
          </a:xfrm>
        </p:spPr>
        <p:txBody>
          <a:bodyPr>
            <a:normAutofit/>
          </a:bodyPr>
          <a:lstStyle/>
          <a:p>
            <a:pPr marL="0" lvl="0" indent="0" fontAlgn="base">
              <a:spcBef>
                <a:spcPct val="0"/>
              </a:spcBef>
              <a:spcAft>
                <a:spcPct val="0"/>
              </a:spcAft>
              <a:buNone/>
            </a:pPr>
            <a:r>
              <a:rPr kumimoji="0" lang="zh-CN" altLang="zh-CN" sz="28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charset="0"/>
              </a:rPr>
              <a:t>如果买家申请的缺货或者未按约定时间发货，先要去核实一下是否属实再去处理。</a:t>
            </a:r>
            <a:endParaRPr kumimoji="0" lang="zh-CN" altLang="zh-CN"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lvl="0" indent="0" eaLnBrk="0" fontAlgn="base" hangingPunct="0">
              <a:spcBef>
                <a:spcPct val="0"/>
              </a:spcBef>
              <a:spcAft>
                <a:spcPct val="0"/>
              </a:spcAft>
              <a:buNone/>
            </a:pPr>
            <a:r>
              <a:rPr kumimoji="0" lang="zh-CN" altLang="zh-CN" sz="28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charset="0"/>
              </a:rPr>
              <a:t>如果买家恶意申请缺货或者未按约定时间发货。处理方法如下：</a:t>
            </a:r>
            <a:endParaRPr kumimoji="0" lang="zh-CN" altLang="zh-CN"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lvl="0" indent="0" eaLnBrk="0" fontAlgn="base" hangingPunct="0">
              <a:spcBef>
                <a:spcPct val="0"/>
              </a:spcBef>
              <a:spcAft>
                <a:spcPct val="0"/>
              </a:spcAft>
              <a:buNone/>
            </a:pPr>
            <a:r>
              <a:rPr kumimoji="0" lang="en-US" altLang="zh-CN" sz="2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cs typeface="Times New Roman" panose="02020603050405020304" charset="0"/>
              </a:rPr>
              <a:t>1.</a:t>
            </a:r>
            <a:r>
              <a:rPr kumimoji="0" lang="zh-CN" altLang="en-US" sz="2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cs typeface="Times New Roman" panose="02020603050405020304" charset="0"/>
              </a:rPr>
              <a:t>通知买家说明原订单情况，如果要退款麻烦改下退款原因</a:t>
            </a:r>
            <a:endParaRPr kumimoji="0" lang="zh-CN" altLang="en-US"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lvl="0" indent="0" eaLnBrk="0" fontAlgn="base" hangingPunct="0">
              <a:spcBef>
                <a:spcPct val="0"/>
              </a:spcBef>
              <a:spcAft>
                <a:spcPct val="0"/>
              </a:spcAft>
              <a:buNone/>
            </a:pPr>
            <a:r>
              <a:rPr kumimoji="0" lang="en-US" altLang="zh-CN" sz="2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cs typeface="Times New Roman" panose="02020603050405020304" charset="0"/>
              </a:rPr>
              <a:t>2.</a:t>
            </a:r>
            <a:r>
              <a:rPr kumimoji="0" lang="zh-CN" altLang="en-US" sz="2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cs typeface="Times New Roman" panose="02020603050405020304" charset="0"/>
              </a:rPr>
              <a:t>不愿意改原因的，直接旺旺留言，说明如果不改原因，我们直接发出，买家拒收的话，产生的运费也是买家来承担</a:t>
            </a:r>
            <a:r>
              <a:rPr kumimoji="0" lang="zh-CN" altLang="en-US" sz="2800" b="0" i="0" u="none" strike="noStrike" cap="none" normalizeH="0" baseline="0" dirty="0">
                <a:ln>
                  <a:noFill/>
                </a:ln>
                <a:solidFill>
                  <a:srgbClr val="FF0000"/>
                </a:solidFill>
                <a:effectLst/>
                <a:latin typeface="Calibri" panose="020F0502020204030204" pitchFamily="34" charset="0"/>
                <a:ea typeface="宋体" panose="02010600030101010101" pitchFamily="2" charset="-122"/>
                <a:cs typeface="Times New Roman" panose="02020603050405020304" charset="0"/>
              </a:rPr>
              <a:t>（此时的订单不要作废，备注清楚暂时不上报）</a:t>
            </a:r>
            <a:endParaRPr kumimoji="0" lang="zh-CN" altLang="en-US"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endParaRPr lang="zh-CN" altLang="en-US" dirty="0"/>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p:transition spd="slow" advTm="3000">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1544" y="0"/>
            <a:ext cx="8229600" cy="1143000"/>
          </a:xfrm>
        </p:spPr>
        <p:txBody>
          <a:bodyPr/>
          <a:lstStyle/>
          <a:p>
            <a:r>
              <a:rPr lang="zh-CN" altLang="en-US" dirty="0">
                <a:latin typeface="微软雅黑" panose="020B0503020204020204" charset="-122"/>
                <a:ea typeface="微软雅黑" panose="020B0503020204020204" charset="-122"/>
                <a:sym typeface="微软雅黑" panose="020B0503020204020204" charset="-122"/>
              </a:rPr>
              <a:t>已发货（未收到货）</a:t>
            </a:r>
            <a:endParaRPr lang="zh-CN" altLang="en-US" dirty="0"/>
          </a:p>
        </p:txBody>
      </p:sp>
      <p:pic>
        <p:nvPicPr>
          <p:cNvPr id="4" name="内容占位符 3" descr="QQ截图20150807163422.png"/>
          <p:cNvPicPr>
            <a:picLocks noGrp="1" noChangeAspect="1"/>
          </p:cNvPicPr>
          <p:nvPr>
            <p:ph idx="1"/>
          </p:nvPr>
        </p:nvPicPr>
        <p:blipFill>
          <a:blip r:embed="rId1" cstate="print"/>
          <a:stretch>
            <a:fillRect/>
          </a:stretch>
        </p:blipFill>
        <p:spPr>
          <a:xfrm>
            <a:off x="1991544" y="980728"/>
            <a:ext cx="8229600" cy="4392488"/>
          </a:xfrm>
        </p:spPr>
      </p:pic>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sym typeface="微软雅黑" panose="020B0503020204020204" charset="-122"/>
              </a:rPr>
              <a:t>已发货（收到货仅退款）</a:t>
            </a:r>
            <a:endParaRPr lang="zh-CN" altLang="en-US" dirty="0"/>
          </a:p>
        </p:txBody>
      </p:sp>
      <p:pic>
        <p:nvPicPr>
          <p:cNvPr id="4" name="内容占位符 3"/>
          <p:cNvPicPr>
            <a:picLocks noGrp="1"/>
          </p:cNvPicPr>
          <p:nvPr>
            <p:ph idx="1"/>
          </p:nvPr>
        </p:nvPicPr>
        <p:blipFill>
          <a:blip r:embed="rId1" cstate="print"/>
          <a:stretch>
            <a:fillRect/>
          </a:stretch>
        </p:blipFill>
        <p:spPr bwMode="auto">
          <a:xfrm>
            <a:off x="1981200" y="2096484"/>
            <a:ext cx="8229600" cy="3693731"/>
          </a:xfrm>
          <a:prstGeom prst="rect">
            <a:avLst/>
          </a:prstGeom>
          <a:noFill/>
          <a:ln w="9525">
            <a:noFill/>
            <a:miter lim="800000"/>
            <a:headEnd/>
            <a:tailEnd/>
          </a:ln>
        </p:spPr>
      </p:pic>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sym typeface="微软雅黑" panose="020B0503020204020204" charset="-122"/>
              </a:rPr>
              <a:t>已发货（收到货退货）</a:t>
            </a:r>
            <a:endParaRPr lang="zh-CN" altLang="en-US" dirty="0"/>
          </a:p>
        </p:txBody>
      </p:sp>
      <p:pic>
        <p:nvPicPr>
          <p:cNvPr id="4" name="内容占位符 3" descr="售中的7天无理由.png"/>
          <p:cNvPicPr>
            <a:picLocks noGrp="1"/>
          </p:cNvPicPr>
          <p:nvPr>
            <p:ph idx="1"/>
          </p:nvPr>
        </p:nvPicPr>
        <p:blipFill>
          <a:blip r:embed="rId1" cstate="print"/>
          <a:stretch>
            <a:fillRect/>
          </a:stretch>
        </p:blipFill>
        <p:spPr>
          <a:xfrm>
            <a:off x="1991544" y="1196752"/>
            <a:ext cx="8229600" cy="2880320"/>
          </a:xfrm>
          <a:prstGeom prst="rect">
            <a:avLst/>
          </a:prstGeom>
        </p:spPr>
      </p:pic>
      <p:pic>
        <p:nvPicPr>
          <p:cNvPr id="5" name="图片 4" descr="售后的7 天无理由.png"/>
          <p:cNvPicPr/>
          <p:nvPr/>
        </p:nvPicPr>
        <p:blipFill>
          <a:blip r:embed="rId2" cstate="print"/>
          <a:stretch>
            <a:fillRect/>
          </a:stretch>
        </p:blipFill>
        <p:spPr>
          <a:xfrm>
            <a:off x="1775520" y="4221088"/>
            <a:ext cx="8604448" cy="2448272"/>
          </a:xfrm>
          <a:prstGeom prst="rect">
            <a:avLst/>
          </a:prstGeom>
        </p:spPr>
      </p:pic>
      <p:sp>
        <p:nvSpPr>
          <p:cNvPr id="61" name="页脚占位符 60"/>
          <p:cNvSpPr>
            <a:spLocks noGrp="1"/>
          </p:cNvSpPr>
          <p:nvPr>
            <p:ph type="ftr" sz="quarter" idx="11"/>
          </p:nvPr>
        </p:nvSpPr>
        <p:spPr>
          <a:xfrm>
            <a:off x="635635" y="6304280"/>
            <a:ext cx="4114800" cy="365125"/>
          </a:xfrm>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dirty="0"/>
              <a:t>注：退货退款只有七天无理由退款理由处理时间是</a:t>
            </a:r>
            <a:r>
              <a:rPr lang="en-US" altLang="zh-CN" sz="2800" dirty="0"/>
              <a:t>3</a:t>
            </a:r>
            <a:r>
              <a:rPr lang="zh-CN" altLang="zh-CN" sz="2800" dirty="0"/>
              <a:t>天，质量问题，错发漏发，发票问题等等，处理时间皆为</a:t>
            </a:r>
            <a:r>
              <a:rPr lang="en-US" altLang="zh-CN" sz="2800" dirty="0"/>
              <a:t>5</a:t>
            </a:r>
            <a:r>
              <a:rPr lang="zh-CN" altLang="zh-CN" sz="2800" dirty="0"/>
              <a:t>天内。</a:t>
            </a:r>
            <a:r>
              <a:rPr lang="zh-CN" altLang="zh-CN" sz="2800" dirty="0">
                <a:solidFill>
                  <a:srgbClr val="FF0000"/>
                </a:solidFill>
              </a:rPr>
              <a:t>（售中的</a:t>
            </a:r>
            <a:r>
              <a:rPr lang="en-US" altLang="zh-CN" sz="2800" dirty="0">
                <a:solidFill>
                  <a:srgbClr val="FF0000"/>
                </a:solidFill>
              </a:rPr>
              <a:t>7</a:t>
            </a:r>
            <a:r>
              <a:rPr lang="zh-CN" altLang="zh-CN" sz="2800" dirty="0">
                <a:solidFill>
                  <a:srgbClr val="FF0000"/>
                </a:solidFill>
              </a:rPr>
              <a:t>天无理由只能同意不能拒绝，售后的</a:t>
            </a:r>
            <a:r>
              <a:rPr lang="en-US" altLang="zh-CN" sz="2800" dirty="0">
                <a:solidFill>
                  <a:srgbClr val="FF0000"/>
                </a:solidFill>
              </a:rPr>
              <a:t>7</a:t>
            </a:r>
            <a:r>
              <a:rPr lang="zh-CN" altLang="zh-CN" sz="2800" dirty="0">
                <a:solidFill>
                  <a:srgbClr val="FF0000"/>
                </a:solidFill>
              </a:rPr>
              <a:t>天无理由是可以拒绝的如上图</a:t>
            </a:r>
            <a:r>
              <a:rPr lang="en-US" altLang="zh-CN" sz="2800" dirty="0">
                <a:solidFill>
                  <a:srgbClr val="FF0000"/>
                </a:solidFill>
              </a:rPr>
              <a:t>2</a:t>
            </a:r>
            <a:r>
              <a:rPr lang="zh-CN" altLang="zh-CN" sz="2800" dirty="0">
                <a:solidFill>
                  <a:srgbClr val="FF0000"/>
                </a:solidFill>
              </a:rPr>
              <a:t>）其他原因是可以同意或者拒绝的。</a:t>
            </a:r>
            <a:endParaRPr lang="en-US" altLang="zh-CN" sz="2800" dirty="0">
              <a:solidFill>
                <a:srgbClr val="FF0000"/>
              </a:solidFill>
            </a:endParaRPr>
          </a:p>
          <a:p>
            <a:pPr>
              <a:buNone/>
            </a:pPr>
            <a:r>
              <a:rPr lang="zh-CN" altLang="en-US" sz="2800" dirty="0">
                <a:solidFill>
                  <a:srgbClr val="FF0000"/>
                </a:solidFill>
              </a:rPr>
              <a:t>卖家责任的退货，一定要约定好运费金额</a:t>
            </a:r>
            <a:endParaRPr lang="zh-CN" altLang="zh-CN" sz="2800" dirty="0">
              <a:solidFill>
                <a:srgbClr val="FF0000"/>
              </a:solidFill>
            </a:endParaRPr>
          </a:p>
          <a:p>
            <a:endParaRPr lang="zh-CN" altLang="en-US" dirty="0"/>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收货退款注意点</a:t>
            </a:r>
            <a:endParaRPr lang="zh-CN" altLang="en-US" dirty="0"/>
          </a:p>
        </p:txBody>
      </p:sp>
      <p:sp>
        <p:nvSpPr>
          <p:cNvPr id="3" name="内容占位符 2"/>
          <p:cNvSpPr>
            <a:spLocks noGrp="1"/>
          </p:cNvSpPr>
          <p:nvPr>
            <p:ph idx="1"/>
          </p:nvPr>
        </p:nvSpPr>
        <p:spPr/>
        <p:txBody>
          <a:bodyPr>
            <a:normAutofit/>
          </a:bodyPr>
          <a:lstStyle/>
          <a:p>
            <a:pPr>
              <a:buNone/>
            </a:pPr>
            <a:r>
              <a:rPr lang="zh-CN" altLang="zh-CN" sz="2200" b="1" dirty="0">
                <a:latin typeface="楷体" panose="02010609060101010101" pitchFamily="49" charset="-122"/>
                <a:ea typeface="楷体" panose="02010609060101010101" pitchFamily="49" charset="-122"/>
              </a:rPr>
              <a:t>注</a:t>
            </a:r>
            <a:r>
              <a:rPr lang="en-US" altLang="zh-CN" sz="2200" dirty="0">
                <a:latin typeface="楷体" panose="02010609060101010101" pitchFamily="49" charset="-122"/>
                <a:ea typeface="楷体" panose="02010609060101010101" pitchFamily="49" charset="-122"/>
              </a:rPr>
              <a:t>1:</a:t>
            </a:r>
            <a:r>
              <a:rPr lang="zh-CN" altLang="zh-CN" sz="2200" dirty="0">
                <a:latin typeface="楷体" panose="02010609060101010101" pitchFamily="49" charset="-122"/>
                <a:ea typeface="楷体" panose="02010609060101010101" pitchFamily="49" charset="-122"/>
              </a:rPr>
              <a:t>买家填写完快递单号的订单，如果买家不是极速退款，待收货后直接退掉即可，在这种情况下如果买家说不想退了，只要联系售后客服拒绝一下退款，然后把退款金额改为</a:t>
            </a:r>
            <a:r>
              <a:rPr lang="en-US" altLang="zh-CN" sz="2200" dirty="0">
                <a:latin typeface="楷体" panose="02010609060101010101" pitchFamily="49" charset="-122"/>
                <a:ea typeface="楷体" panose="02010609060101010101" pitchFamily="49" charset="-122"/>
              </a:rPr>
              <a:t>0.01</a:t>
            </a:r>
            <a:r>
              <a:rPr lang="zh-CN" altLang="zh-CN" sz="2200" dirty="0">
                <a:latin typeface="楷体" panose="02010609060101010101" pitchFamily="49" charset="-122"/>
                <a:ea typeface="楷体" panose="02010609060101010101" pitchFamily="49" charset="-122"/>
              </a:rPr>
              <a:t>元退掉即可。</a:t>
            </a:r>
            <a:endParaRPr lang="zh-CN" altLang="zh-CN" sz="2200" dirty="0">
              <a:latin typeface="楷体" panose="02010609060101010101" pitchFamily="49" charset="-122"/>
              <a:ea typeface="楷体" panose="02010609060101010101" pitchFamily="49" charset="-122"/>
            </a:endParaRPr>
          </a:p>
          <a:p>
            <a:pPr>
              <a:buNone/>
            </a:pPr>
            <a:r>
              <a:rPr lang="en-US" altLang="zh-CN" sz="2200" dirty="0">
                <a:latin typeface="楷体" panose="02010609060101010101" pitchFamily="49" charset="-122"/>
                <a:ea typeface="楷体" panose="02010609060101010101" pitchFamily="49" charset="-122"/>
              </a:rPr>
              <a:t>   2: </a:t>
            </a:r>
            <a:r>
              <a:rPr lang="zh-CN" altLang="zh-CN" sz="2200" dirty="0">
                <a:latin typeface="楷体" panose="02010609060101010101" pitchFamily="49" charset="-122"/>
                <a:ea typeface="楷体" panose="02010609060101010101" pitchFamily="49" charset="-122"/>
              </a:rPr>
              <a:t>买家填写完快递单号，如果是极速退款，那个钱天猫会直接垫付买家，这种情况下如果买家不要退货了，直接联系买家用邮差的形式补我们一个等价的金额，然后原订单通知财务退款退掉，邮差以虚拟发货的形式发货发掉，旗子里备注清楚即可。</a:t>
            </a:r>
            <a:r>
              <a:rPr lang="zh-CN" altLang="zh-CN" sz="2200" b="1" dirty="0">
                <a:latin typeface="楷体" panose="02010609060101010101" pitchFamily="49" charset="-122"/>
                <a:ea typeface="楷体" panose="02010609060101010101" pitchFamily="49" charset="-122"/>
              </a:rPr>
              <a:t>（极速退款一拒绝就会成介入的订单）</a:t>
            </a:r>
            <a:endParaRPr lang="zh-CN" altLang="zh-CN" sz="2200" dirty="0">
              <a:latin typeface="楷体" panose="02010609060101010101" pitchFamily="49" charset="-122"/>
              <a:ea typeface="楷体" panose="02010609060101010101" pitchFamily="49" charset="-122"/>
            </a:endParaRPr>
          </a:p>
          <a:p>
            <a:pPr>
              <a:buNone/>
            </a:pPr>
            <a:r>
              <a:rPr lang="en-US" altLang="zh-CN" sz="2200" dirty="0">
                <a:latin typeface="楷体" panose="02010609060101010101" pitchFamily="49" charset="-122"/>
                <a:ea typeface="楷体" panose="02010609060101010101" pitchFamily="49" charset="-122"/>
              </a:rPr>
              <a:t>   3:</a:t>
            </a:r>
            <a:r>
              <a:rPr lang="zh-CN" altLang="zh-CN" sz="2200" dirty="0">
                <a:latin typeface="楷体" panose="02010609060101010101" pitchFamily="49" charset="-122"/>
                <a:ea typeface="楷体" panose="02010609060101010101" pitchFamily="49" charset="-122"/>
              </a:rPr>
              <a:t>买家填写好快递单号的处理时间为</a:t>
            </a:r>
            <a:r>
              <a:rPr lang="en-US" altLang="zh-CN" sz="2200" dirty="0">
                <a:latin typeface="楷体" panose="02010609060101010101" pitchFamily="49" charset="-122"/>
                <a:ea typeface="楷体" panose="02010609060101010101" pitchFamily="49" charset="-122"/>
              </a:rPr>
              <a:t>10</a:t>
            </a:r>
            <a:r>
              <a:rPr lang="zh-CN" altLang="zh-CN" sz="2200" dirty="0">
                <a:latin typeface="楷体" panose="02010609060101010101" pitchFamily="49" charset="-122"/>
                <a:ea typeface="楷体" panose="02010609060101010101" pitchFamily="49" charset="-122"/>
              </a:rPr>
              <a:t>天，</a:t>
            </a:r>
            <a:r>
              <a:rPr lang="en-US" altLang="zh-CN" sz="2200" dirty="0">
                <a:latin typeface="楷体" panose="02010609060101010101" pitchFamily="49" charset="-122"/>
                <a:ea typeface="楷体" panose="02010609060101010101" pitchFamily="49" charset="-122"/>
              </a:rPr>
              <a:t>10</a:t>
            </a:r>
            <a:r>
              <a:rPr lang="zh-CN" altLang="zh-CN" sz="2200" dirty="0">
                <a:latin typeface="楷体" panose="02010609060101010101" pitchFamily="49" charset="-122"/>
                <a:ea typeface="楷体" panose="02010609060101010101" pitchFamily="49" charset="-122"/>
              </a:rPr>
              <a:t>天后还没有收到买家的退货，拒绝后有</a:t>
            </a:r>
            <a:r>
              <a:rPr lang="en-US" altLang="zh-CN" sz="2200" dirty="0">
                <a:latin typeface="楷体" panose="02010609060101010101" pitchFamily="49" charset="-122"/>
                <a:ea typeface="楷体" panose="02010609060101010101" pitchFamily="49" charset="-122"/>
              </a:rPr>
              <a:t>15</a:t>
            </a:r>
            <a:r>
              <a:rPr lang="zh-CN" altLang="zh-CN" sz="2200" dirty="0">
                <a:latin typeface="楷体" panose="02010609060101010101" pitchFamily="49" charset="-122"/>
                <a:ea typeface="楷体" panose="02010609060101010101" pitchFamily="49" charset="-122"/>
              </a:rPr>
              <a:t>天的处理时间，在这</a:t>
            </a:r>
            <a:r>
              <a:rPr lang="en-US" altLang="zh-CN" sz="2200" dirty="0">
                <a:latin typeface="楷体" panose="02010609060101010101" pitchFamily="49" charset="-122"/>
                <a:ea typeface="楷体" panose="02010609060101010101" pitchFamily="49" charset="-122"/>
              </a:rPr>
              <a:t>15</a:t>
            </a:r>
            <a:r>
              <a:rPr lang="zh-CN" altLang="zh-CN" sz="2200" dirty="0">
                <a:latin typeface="楷体" panose="02010609060101010101" pitchFamily="49" charset="-122"/>
                <a:ea typeface="楷体" panose="02010609060101010101" pitchFamily="49" charset="-122"/>
              </a:rPr>
              <a:t>天内双方都没有响应，订单自动辙消。</a:t>
            </a:r>
            <a:endParaRPr lang="zh-CN" altLang="zh-CN" sz="2200" dirty="0">
              <a:latin typeface="楷体" panose="02010609060101010101" pitchFamily="49" charset="-122"/>
              <a:ea typeface="楷体" panose="02010609060101010101" pitchFamily="49" charset="-122"/>
            </a:endParaRPr>
          </a:p>
          <a:p>
            <a:endParaRPr lang="zh-CN" altLang="en-US" dirty="0"/>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91544" y="665312"/>
            <a:ext cx="8229600" cy="6192688"/>
          </a:xfrm>
        </p:spPr>
        <p:txBody>
          <a:bodyPr>
            <a:normAutofit fontScale="90000" lnSpcReduction="10000"/>
          </a:bodyPr>
          <a:lstStyle/>
          <a:p>
            <a:pPr>
              <a:buNone/>
            </a:pPr>
            <a:r>
              <a:rPr lang="zh-CN" altLang="en-US" sz="2000" dirty="0">
                <a:latin typeface="楷体" panose="02010609060101010101" pitchFamily="49" charset="-122"/>
                <a:ea typeface="楷体" panose="02010609060101010101" pitchFamily="49" charset="-122"/>
              </a:rPr>
              <a:t>   二、两个</a:t>
            </a:r>
            <a:r>
              <a:rPr lang="en-US" altLang="zh-CN" sz="2000" dirty="0">
                <a:latin typeface="楷体" panose="02010609060101010101" pitchFamily="49" charset="-122"/>
                <a:ea typeface="楷体" panose="02010609060101010101" pitchFamily="49" charset="-122"/>
              </a:rPr>
              <a:t>id</a:t>
            </a:r>
            <a:r>
              <a:rPr lang="zh-CN" altLang="en-US" sz="2000" dirty="0">
                <a:latin typeface="楷体" panose="02010609060101010101" pitchFamily="49" charset="-122"/>
                <a:ea typeface="楷体" panose="02010609060101010101" pitchFamily="49" charset="-122"/>
              </a:rPr>
              <a:t>，申请退款和实际退货的</a:t>
            </a:r>
            <a:r>
              <a:rPr lang="en-US" altLang="zh-CN" sz="2000" dirty="0">
                <a:latin typeface="楷体" panose="02010609060101010101" pitchFamily="49" charset="-122"/>
                <a:ea typeface="楷体" panose="02010609060101010101" pitchFamily="49" charset="-122"/>
              </a:rPr>
              <a:t>id</a:t>
            </a:r>
            <a:r>
              <a:rPr lang="zh-CN" altLang="en-US" sz="2000" dirty="0">
                <a:latin typeface="楷体" panose="02010609060101010101" pitchFamily="49" charset="-122"/>
                <a:ea typeface="楷体" panose="02010609060101010101" pitchFamily="49" charset="-122"/>
              </a:rPr>
              <a:t>不对应？</a:t>
            </a:r>
            <a:r>
              <a:rPr lang="en-US" altLang="zh-CN" sz="2000" dirty="0">
                <a:latin typeface="楷体" panose="02010609060101010101" pitchFamily="49" charset="-122"/>
                <a:ea typeface="楷体" panose="02010609060101010101" pitchFamily="49" charset="-122"/>
              </a:rPr>
              <a:t> </a:t>
            </a:r>
            <a:endParaRPr lang="en-US" altLang="zh-CN" sz="2000" dirty="0">
              <a:latin typeface="楷体" panose="02010609060101010101" pitchFamily="49" charset="-122"/>
              <a:ea typeface="楷体" panose="02010609060101010101" pitchFamily="49" charset="-122"/>
            </a:endParaRPr>
          </a:p>
          <a:p>
            <a:pPr>
              <a:buNone/>
            </a:pPr>
            <a:r>
              <a:rPr lang="en-US" altLang="zh-CN" sz="2000" dirty="0">
                <a:latin typeface="楷体" panose="02010609060101010101" pitchFamily="49" charset="-122"/>
                <a:ea typeface="楷体" panose="02010609060101010101" pitchFamily="49" charset="-122"/>
              </a:rPr>
              <a:t>   1</a:t>
            </a:r>
            <a:r>
              <a:rPr lang="zh-CN" altLang="en-US" sz="2000" dirty="0">
                <a:latin typeface="楷体" panose="02010609060101010101" pitchFamily="49" charset="-122"/>
                <a:ea typeface="楷体" panose="02010609060101010101" pitchFamily="49" charset="-122"/>
              </a:rPr>
              <a:t>、旺旺联系申请退款的</a:t>
            </a:r>
            <a:r>
              <a:rPr lang="en-US" altLang="zh-CN" sz="2000" dirty="0">
                <a:latin typeface="楷体" panose="02010609060101010101" pitchFamily="49" charset="-122"/>
                <a:ea typeface="楷体" panose="02010609060101010101" pitchFamily="49" charset="-122"/>
              </a:rPr>
              <a:t>id</a:t>
            </a:r>
            <a:r>
              <a:rPr lang="zh-CN" altLang="en-US" sz="2000" dirty="0">
                <a:latin typeface="楷体" panose="02010609060101010101" pitchFamily="49" charset="-122"/>
                <a:ea typeface="楷体" panose="02010609060101010101" pitchFamily="49" charset="-122"/>
              </a:rPr>
              <a:t>（说明退货单号寄过来的</a:t>
            </a:r>
            <a:r>
              <a:rPr lang="en-US" altLang="zh-CN" sz="2000" dirty="0">
                <a:latin typeface="楷体" panose="02010609060101010101" pitchFamily="49" charset="-122"/>
                <a:ea typeface="楷体" panose="02010609060101010101" pitchFamily="49" charset="-122"/>
              </a:rPr>
              <a:t>id</a:t>
            </a:r>
            <a:r>
              <a:rPr lang="zh-CN" altLang="en-US" sz="2000" dirty="0">
                <a:latin typeface="楷体" panose="02010609060101010101" pitchFamily="49" charset="-122"/>
                <a:ea typeface="楷体" panose="02010609060101010101" pitchFamily="49" charset="-122"/>
              </a:rPr>
              <a:t>是另一个账号）  </a:t>
            </a:r>
            <a:r>
              <a:rPr lang="en-US" altLang="zh-CN" sz="2000" dirty="0">
                <a:latin typeface="楷体" panose="02010609060101010101" pitchFamily="49" charset="-122"/>
                <a:ea typeface="楷体" panose="02010609060101010101" pitchFamily="49" charset="-122"/>
              </a:rPr>
              <a:t>2</a:t>
            </a:r>
            <a:r>
              <a:rPr lang="zh-CN" altLang="en-US" sz="2000" dirty="0">
                <a:latin typeface="楷体" panose="02010609060101010101" pitchFamily="49" charset="-122"/>
                <a:ea typeface="楷体" panose="02010609060101010101" pitchFamily="49" charset="-122"/>
              </a:rPr>
              <a:t>、请买家自己说出另一个</a:t>
            </a:r>
            <a:r>
              <a:rPr lang="en-US" altLang="zh-CN" sz="2000" dirty="0">
                <a:latin typeface="楷体" panose="02010609060101010101" pitchFamily="49" charset="-122"/>
                <a:ea typeface="楷体" panose="02010609060101010101" pitchFamily="49" charset="-122"/>
              </a:rPr>
              <a:t>id</a:t>
            </a:r>
            <a:r>
              <a:rPr lang="zh-CN" altLang="en-US" sz="2000" dirty="0">
                <a:latin typeface="楷体" panose="02010609060101010101" pitchFamily="49" charset="-122"/>
                <a:ea typeface="楷体" panose="02010609060101010101" pitchFamily="49" charset="-122"/>
              </a:rPr>
              <a:t>的账号是什么，核实后联系财务，说明情况操作退款。</a:t>
            </a:r>
            <a:r>
              <a:rPr lang="en-US" altLang="zh-CN" sz="2000" dirty="0">
                <a:latin typeface="楷体" panose="02010609060101010101" pitchFamily="49" charset="-122"/>
                <a:ea typeface="楷体" panose="02010609060101010101" pitchFamily="49" charset="-122"/>
              </a:rPr>
              <a:t>3</a:t>
            </a:r>
            <a:r>
              <a:rPr lang="zh-CN" altLang="en-US" sz="2000" dirty="0">
                <a:latin typeface="楷体" panose="02010609060101010101" pitchFamily="49" charset="-122"/>
                <a:ea typeface="楷体" panose="02010609060101010101" pitchFamily="49" charset="-122"/>
              </a:rPr>
              <a:t>、如果买家不能说出另一个</a:t>
            </a:r>
            <a:r>
              <a:rPr lang="en-US" altLang="zh-CN" sz="2000" dirty="0">
                <a:latin typeface="楷体" panose="02010609060101010101" pitchFamily="49" charset="-122"/>
                <a:ea typeface="楷体" panose="02010609060101010101" pitchFamily="49" charset="-122"/>
              </a:rPr>
              <a:t>id</a:t>
            </a:r>
            <a:r>
              <a:rPr lang="zh-CN" altLang="en-US" sz="2000" dirty="0">
                <a:latin typeface="楷体" panose="02010609060101010101" pitchFamily="49" charset="-122"/>
                <a:ea typeface="楷体" panose="02010609060101010101" pitchFamily="49" charset="-122"/>
              </a:rPr>
              <a:t>，或者干脆不承认有另一个账号，那么我们可以将这笔退款退掉，然后在对应的那个</a:t>
            </a:r>
            <a:r>
              <a:rPr lang="en-US" altLang="zh-CN" sz="2000" dirty="0">
                <a:latin typeface="楷体" panose="02010609060101010101" pitchFamily="49" charset="-122"/>
                <a:ea typeface="楷体" panose="02010609060101010101" pitchFamily="49" charset="-122"/>
              </a:rPr>
              <a:t>id</a:t>
            </a:r>
            <a:r>
              <a:rPr lang="zh-CN" altLang="en-US" sz="2000" dirty="0">
                <a:latin typeface="楷体" panose="02010609060101010101" pitchFamily="49" charset="-122"/>
                <a:ea typeface="楷体" panose="02010609060101010101" pitchFamily="49" charset="-122"/>
              </a:rPr>
              <a:t>旗子里面备注（</a:t>
            </a:r>
            <a:r>
              <a:rPr lang="zh-CN" altLang="en-US" sz="2000" b="1" dirty="0">
                <a:latin typeface="楷体" panose="02010609060101010101" pitchFamily="49" charset="-122"/>
                <a:ea typeface="楷体" panose="02010609060101010101" pitchFamily="49" charset="-122"/>
              </a:rPr>
              <a:t>被订单 ：</a:t>
            </a:r>
            <a:r>
              <a:rPr lang="en-US" altLang="zh-CN" sz="2000" b="1" dirty="0">
                <a:latin typeface="楷体" panose="02010609060101010101" pitchFamily="49" charset="-122"/>
                <a:ea typeface="楷体" panose="02010609060101010101" pitchFamily="49" charset="-122"/>
              </a:rPr>
              <a:t>XXXX ID :XXX </a:t>
            </a:r>
            <a:r>
              <a:rPr lang="zh-CN" altLang="en-US" sz="2000" b="1" dirty="0">
                <a:latin typeface="楷体" panose="02010609060101010101" pitchFamily="49" charset="-122"/>
                <a:ea typeface="楷体" panose="02010609060101010101" pitchFamily="49" charset="-122"/>
              </a:rPr>
              <a:t>退款处理完毕 ）</a:t>
            </a:r>
            <a:endParaRPr lang="en-US" altLang="zh-CN" sz="2000" b="1" dirty="0">
              <a:latin typeface="楷体" panose="02010609060101010101" pitchFamily="49" charset="-122"/>
              <a:ea typeface="楷体" panose="02010609060101010101" pitchFamily="49" charset="-122"/>
            </a:endParaRPr>
          </a:p>
          <a:p>
            <a:pPr>
              <a:buNone/>
            </a:pPr>
            <a:endParaRPr lang="en-US" altLang="zh-CN" sz="2000" b="1" dirty="0">
              <a:latin typeface="楷体" panose="02010609060101010101" pitchFamily="49" charset="-122"/>
              <a:ea typeface="楷体" panose="02010609060101010101" pitchFamily="49" charset="-122"/>
            </a:endParaRPr>
          </a:p>
          <a:p>
            <a:pPr lvl="0" fontAlgn="base">
              <a:spcBef>
                <a:spcPct val="0"/>
              </a:spcBef>
              <a:spcAft>
                <a:spcPct val="0"/>
              </a:spcAft>
              <a:buNone/>
            </a:pPr>
            <a:r>
              <a:rPr lang="zh-CN" altLang="en-US" sz="2000" dirty="0">
                <a:latin typeface="楷体" panose="02010609060101010101" pitchFamily="49" charset="-122"/>
                <a:ea typeface="楷体" panose="02010609060101010101" pitchFamily="49" charset="-122"/>
              </a:rPr>
              <a:t>   三、买家退回来多件， 系统未全部做收货</a:t>
            </a:r>
            <a:endParaRPr lang="zh-CN" altLang="en-US" sz="2000" dirty="0">
              <a:latin typeface="楷体" panose="02010609060101010101" pitchFamily="49" charset="-122"/>
              <a:ea typeface="楷体" panose="02010609060101010101" pitchFamily="49" charset="-122"/>
            </a:endParaRPr>
          </a:p>
          <a:p>
            <a:pPr lvl="0" eaLnBrk="0" fontAlgn="base" hangingPunct="0">
              <a:spcBef>
                <a:spcPct val="0"/>
              </a:spcBef>
              <a:spcAft>
                <a:spcPct val="0"/>
              </a:spcAft>
              <a:buNone/>
            </a:pPr>
            <a:r>
              <a:rPr lang="zh-CN" altLang="en-US" sz="2000" dirty="0">
                <a:latin typeface="楷体" panose="02010609060101010101" pitchFamily="49" charset="-122"/>
                <a:ea typeface="楷体" panose="02010609060101010101" pitchFamily="49" charset="-122"/>
              </a:rPr>
              <a:t>   答：</a:t>
            </a:r>
            <a:r>
              <a:rPr lang="en-US" altLang="zh-CN" sz="2000" dirty="0">
                <a:latin typeface="楷体" panose="02010609060101010101" pitchFamily="49" charset="-122"/>
                <a:ea typeface="楷体" panose="02010609060101010101" pitchFamily="49" charset="-122"/>
              </a:rPr>
              <a:t>1.</a:t>
            </a:r>
            <a:r>
              <a:rPr lang="zh-CN" altLang="en-US" sz="2000" dirty="0">
                <a:latin typeface="楷体" panose="02010609060101010101" pitchFamily="49" charset="-122"/>
                <a:ea typeface="楷体" panose="02010609060101010101" pitchFamily="49" charset="-122"/>
              </a:rPr>
              <a:t>先与买家核实退回的衣服是否用一个包裹寄出，如果不是的，让买家关注下退回来的快递信息，全部签收这边签收后再申请退款，且做退货操作时用对应正确的快递单号。</a:t>
            </a:r>
            <a:endParaRPr lang="zh-CN" altLang="en-US" sz="2000" dirty="0">
              <a:latin typeface="楷体" panose="02010609060101010101" pitchFamily="49" charset="-122"/>
              <a:ea typeface="楷体" panose="02010609060101010101" pitchFamily="49" charset="-122"/>
            </a:endParaRPr>
          </a:p>
          <a:p>
            <a:pPr lvl="0" eaLnBrk="0" fontAlgn="base" hangingPunct="0">
              <a:spcBef>
                <a:spcPct val="0"/>
              </a:spcBef>
              <a:spcAft>
                <a:spcPct val="0"/>
              </a:spcAft>
            </a:pPr>
            <a:endParaRPr lang="en-US" altLang="zh-CN" sz="2000" dirty="0">
              <a:latin typeface="楷体" panose="02010609060101010101" pitchFamily="49" charset="-122"/>
              <a:ea typeface="楷体" panose="02010609060101010101" pitchFamily="49" charset="-122"/>
            </a:endParaRPr>
          </a:p>
          <a:p>
            <a:pPr lvl="0" eaLnBrk="0" fontAlgn="base" hangingPunct="0">
              <a:spcBef>
                <a:spcPct val="0"/>
              </a:spcBef>
              <a:spcAft>
                <a:spcPct val="0"/>
              </a:spcAft>
              <a:buNone/>
            </a:pPr>
            <a:r>
              <a:rPr lang="en-US" altLang="zh-CN" sz="2000" dirty="0">
                <a:latin typeface="楷体" panose="02010609060101010101" pitchFamily="49" charset="-122"/>
                <a:ea typeface="楷体" panose="02010609060101010101" pitchFamily="49" charset="-122"/>
              </a:rPr>
              <a:t>   2.</a:t>
            </a:r>
            <a:r>
              <a:rPr lang="zh-CN" altLang="en-US" sz="2000" dirty="0">
                <a:latin typeface="楷体" panose="02010609060101010101" pitchFamily="49" charset="-122"/>
                <a:ea typeface="楷体" panose="02010609060101010101" pitchFamily="49" charset="-122"/>
              </a:rPr>
              <a:t>若买家用同一个包裹寄出，显示卖家已签收，联系快递公司核实包裹在途中重量是否有变化，若没有，说明买家从寄出到卖家收货，包裹中的衣服并为减少，我们收到多少就是买家寄出了多少。如果重量减少，由快递公司提供红章证明，只能将收到的衣服对应订单退款给买家。若快递公司不可提供证明，但是快递已签收，责任只能由卖家承担，全额退款给买家。</a:t>
            </a:r>
            <a:endParaRPr lang="en-US" altLang="zh-CN" sz="2000" dirty="0">
              <a:latin typeface="楷体" panose="02010609060101010101" pitchFamily="49" charset="-122"/>
              <a:ea typeface="楷体" panose="02010609060101010101" pitchFamily="49" charset="-122"/>
            </a:endParaRPr>
          </a:p>
          <a:p>
            <a:endParaRPr lang="zh-CN" altLang="en-US" dirty="0"/>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53473" y="314325"/>
            <a:ext cx="9540332" cy="473075"/>
          </a:xfrm>
        </p:spPr>
        <p:txBody>
          <a:bodyPr/>
          <a:lstStyle/>
          <a:p>
            <a:r>
              <a:rPr lang="zh-CN" altLang="en-US" dirty="0">
                <a:sym typeface="+mn-ea"/>
              </a:rPr>
              <a:t>话术的魅力</a:t>
            </a:r>
            <a:endParaRPr lang="zh-CN" altLang="en-US" dirty="0"/>
          </a:p>
        </p:txBody>
      </p:sp>
      <p:sp>
        <p:nvSpPr>
          <p:cNvPr id="4" name="页脚占位符 3"/>
          <p:cNvSpPr>
            <a:spLocks noGrp="1"/>
          </p:cNvSpPr>
          <p:nvPr>
            <p:ph type="ftr" sz="quarter" idx="11"/>
          </p:nvPr>
        </p:nvSpPr>
        <p:spPr>
          <a:xfrm>
            <a:off x="539115" y="6334125"/>
            <a:ext cx="4114800" cy="365125"/>
          </a:xfrm>
        </p:spPr>
        <p:txBody>
          <a:bodyPr/>
          <a:lstStyle/>
          <a:p>
            <a:r>
              <a:rPr lang="en-US" altLang="zh-CN" smtClean="0">
                <a:sym typeface="+mn-ea"/>
              </a:rPr>
              <a:t>PPT </a:t>
            </a:r>
            <a:r>
              <a:rPr lang="zh-CN" altLang="en-US" smtClean="0">
                <a:sym typeface="+mn-ea"/>
              </a:rPr>
              <a:t>淘商学院 天晨</a:t>
            </a:r>
            <a:endParaRPr lang="zh-CN" altLang="en-US"/>
          </a:p>
        </p:txBody>
      </p:sp>
      <p:sp>
        <p:nvSpPr>
          <p:cNvPr id="5" name="灯片编号占位符 4"/>
          <p:cNvSpPr>
            <a:spLocks noGrp="1"/>
          </p:cNvSpPr>
          <p:nvPr>
            <p:ph type="sldNum" sz="quarter" idx="12"/>
          </p:nvPr>
        </p:nvSpPr>
        <p:spPr>
          <a:xfrm>
            <a:off x="9625965" y="6334125"/>
            <a:ext cx="2743200" cy="365125"/>
          </a:xfrm>
        </p:spPr>
        <p:txBody>
          <a:bodyPr/>
          <a:lstStyle/>
          <a:p>
            <a:fld id="{1F635950-07F0-4B50-A63D-04BC7B7435F6}" type="slidenum">
              <a:rPr lang="zh-CN" altLang="en-US" smtClean="0"/>
            </a:fld>
            <a:endParaRPr lang="zh-CN" altLang="en-US"/>
          </a:p>
        </p:txBody>
      </p:sp>
      <p:sp>
        <p:nvSpPr>
          <p:cNvPr id="8" name="文本框 7"/>
          <p:cNvSpPr txBox="1"/>
          <p:nvPr/>
        </p:nvSpPr>
        <p:spPr>
          <a:xfrm>
            <a:off x="1853565" y="1052830"/>
            <a:ext cx="6015355" cy="922020"/>
          </a:xfrm>
          <a:prstGeom prst="rect">
            <a:avLst/>
          </a:prstGeom>
          <a:noFill/>
        </p:spPr>
        <p:txBody>
          <a:bodyPr wrap="square" rtlCol="0">
            <a:spAutoFit/>
          </a:bodyPr>
          <a:p>
            <a:r>
              <a:rPr lang="zh-CN" altLang="en-US">
                <a:sym typeface="+mn-ea"/>
              </a:rPr>
              <a:t>本课程主要讲解售前客服需要注意的事项，和如何提升客服售前询单转化率的技巧和实用性话术。</a:t>
            </a:r>
            <a:endParaRPr lang="zh-CN" altLang="en-US"/>
          </a:p>
          <a:p>
            <a:endParaRPr lang="zh-CN" altLang="en-US"/>
          </a:p>
        </p:txBody>
      </p:sp>
      <p:sp>
        <p:nvSpPr>
          <p:cNvPr id="3074" name="MH_Other_1"/>
          <p:cNvSpPr txBox="1"/>
          <p:nvPr/>
        </p:nvSpPr>
        <p:spPr>
          <a:xfrm>
            <a:off x="1626553" y="2360613"/>
            <a:ext cx="1265237" cy="1108075"/>
          </a:xfrm>
          <a:prstGeom prst="rect">
            <a:avLst/>
          </a:prstGeom>
          <a:noFill/>
          <a:ln w="9525">
            <a:noFill/>
            <a:miter/>
          </a:ln>
        </p:spPr>
        <p:txBody>
          <a:bodyPr tIns="0" rIns="0" bIns="0" anchor="ctr"/>
          <a:p>
            <a:pPr lvl="0" algn="ctr" eaLnBrk="1" hangingPunct="1"/>
            <a:r>
              <a:rPr lang="en-US" altLang="zh-CN" sz="7200" dirty="0">
                <a:solidFill>
                  <a:srgbClr val="F46948"/>
                </a:solidFill>
                <a:latin typeface="Arial" panose="020B0604020202020204" pitchFamily="34" charset="0"/>
                <a:ea typeface="微软雅黑" panose="020B0503020204020204" charset="-122"/>
              </a:rPr>
              <a:t>01</a:t>
            </a:r>
            <a:endParaRPr lang="zh-CN" altLang="en-US" sz="7200" dirty="0">
              <a:solidFill>
                <a:srgbClr val="F46948"/>
              </a:solidFill>
              <a:latin typeface="Arial" panose="020B0604020202020204" pitchFamily="34" charset="0"/>
              <a:ea typeface="微软雅黑" panose="020B0503020204020204" charset="-122"/>
            </a:endParaRPr>
          </a:p>
        </p:txBody>
      </p:sp>
      <p:sp>
        <p:nvSpPr>
          <p:cNvPr id="3075" name="MH_SubTitle_1"/>
          <p:cNvSpPr txBox="1"/>
          <p:nvPr/>
        </p:nvSpPr>
        <p:spPr>
          <a:xfrm flipH="1">
            <a:off x="2882265" y="2440305"/>
            <a:ext cx="2637790" cy="950595"/>
          </a:xfrm>
          <a:prstGeom prst="rect">
            <a:avLst/>
          </a:prstGeom>
          <a:noFill/>
          <a:ln w="9525">
            <a:noFill/>
            <a:miter/>
          </a:ln>
        </p:spPr>
        <p:txBody>
          <a:bodyPr anchor="ctr"/>
          <a:p>
            <a:pPr lvl="0" algn="just" eaLnBrk="1" hangingPunct="1">
              <a:lnSpc>
                <a:spcPct val="120000"/>
              </a:lnSpc>
            </a:pPr>
            <a:r>
              <a:rPr lang="zh-CN" altLang="en-US" sz="1600" dirty="0">
                <a:latin typeface="Calibri" panose="020F0502020204030204" pitchFamily="34" charset="0"/>
                <a:ea typeface="微软雅黑" panose="020B0503020204020204" charset="-122"/>
                <a:sym typeface="+mn-ea"/>
              </a:rPr>
              <a:t>淘宝客服语言标准规范培训</a:t>
            </a:r>
            <a:endParaRPr lang="zh-CN" altLang="en-US" sz="1600" dirty="0">
              <a:latin typeface="Calibri" panose="020F0502020204030204" pitchFamily="34" charset="0"/>
              <a:ea typeface="微软雅黑" panose="020B0503020204020204" charset="-122"/>
            </a:endParaRPr>
          </a:p>
        </p:txBody>
      </p:sp>
      <p:cxnSp>
        <p:nvCxnSpPr>
          <p:cNvPr id="9" name="MH_Other_2"/>
          <p:cNvCxnSpPr/>
          <p:nvPr/>
        </p:nvCxnSpPr>
        <p:spPr>
          <a:xfrm>
            <a:off x="1770698" y="3429000"/>
            <a:ext cx="3673475" cy="0"/>
          </a:xfrm>
          <a:prstGeom prst="line">
            <a:avLst/>
          </a:prstGeom>
          <a:ln w="38100">
            <a:solidFill>
              <a:srgbClr val="F57454"/>
            </a:solidFill>
          </a:ln>
        </p:spPr>
        <p:style>
          <a:lnRef idx="1">
            <a:schemeClr val="accent1"/>
          </a:lnRef>
          <a:fillRef idx="0">
            <a:schemeClr val="accent1"/>
          </a:fillRef>
          <a:effectRef idx="0">
            <a:schemeClr val="accent1"/>
          </a:effectRef>
          <a:fontRef idx="minor">
            <a:schemeClr val="tx1"/>
          </a:fontRef>
        </p:style>
      </p:cxnSp>
      <p:sp>
        <p:nvSpPr>
          <p:cNvPr id="3077" name="MH_Other_3"/>
          <p:cNvSpPr txBox="1"/>
          <p:nvPr/>
        </p:nvSpPr>
        <p:spPr>
          <a:xfrm>
            <a:off x="1626553" y="4265613"/>
            <a:ext cx="1265237" cy="1108075"/>
          </a:xfrm>
          <a:prstGeom prst="rect">
            <a:avLst/>
          </a:prstGeom>
          <a:noFill/>
          <a:ln w="9525">
            <a:noFill/>
            <a:miter/>
          </a:ln>
        </p:spPr>
        <p:txBody>
          <a:bodyPr tIns="0" rIns="0" bIns="0" anchor="ctr"/>
          <a:p>
            <a:pPr lvl="0" algn="ctr" eaLnBrk="1" hangingPunct="1"/>
            <a:r>
              <a:rPr lang="en-US" altLang="zh-CN" sz="7200" dirty="0">
                <a:solidFill>
                  <a:srgbClr val="7F80C0"/>
                </a:solidFill>
                <a:latin typeface="Arial" panose="020B0604020202020204" pitchFamily="34" charset="0"/>
                <a:ea typeface="微软雅黑" panose="020B0503020204020204" charset="-122"/>
              </a:rPr>
              <a:t>03</a:t>
            </a:r>
            <a:endParaRPr lang="zh-CN" altLang="en-US" sz="7200" dirty="0">
              <a:solidFill>
                <a:srgbClr val="7F80C0"/>
              </a:solidFill>
              <a:latin typeface="Arial" panose="020B0604020202020204" pitchFamily="34" charset="0"/>
              <a:ea typeface="微软雅黑" panose="020B0503020204020204" charset="-122"/>
            </a:endParaRPr>
          </a:p>
        </p:txBody>
      </p:sp>
      <p:sp>
        <p:nvSpPr>
          <p:cNvPr id="3078" name="MH_SubTitle_3"/>
          <p:cNvSpPr txBox="1"/>
          <p:nvPr/>
        </p:nvSpPr>
        <p:spPr>
          <a:xfrm flipH="1">
            <a:off x="3319780" y="4016375"/>
            <a:ext cx="2479675" cy="1294765"/>
          </a:xfrm>
          <a:prstGeom prst="rect">
            <a:avLst/>
          </a:prstGeom>
          <a:noFill/>
          <a:ln w="9525">
            <a:noFill/>
            <a:miter/>
          </a:ln>
        </p:spPr>
        <p:txBody>
          <a:bodyPr anchor="ctr"/>
          <a:p>
            <a:pPr lvl="0" algn="just" eaLnBrk="1" hangingPunct="1">
              <a:lnSpc>
                <a:spcPct val="120000"/>
              </a:lnSpc>
            </a:pPr>
            <a:r>
              <a:rPr lang="zh-CN" altLang="en-US" sz="1600" dirty="0">
                <a:latin typeface="Calibri" panose="020F0502020204030204" pitchFamily="34" charset="0"/>
                <a:ea typeface="微软雅黑" panose="020B0503020204020204" charset="-122"/>
              </a:rPr>
              <a:t>售前客服必须会</a:t>
            </a:r>
            <a:endParaRPr lang="zh-CN" altLang="en-US" sz="1600" dirty="0">
              <a:latin typeface="Calibri" panose="020F0502020204030204" pitchFamily="34" charset="0"/>
              <a:ea typeface="微软雅黑" panose="020B0503020204020204" charset="-122"/>
            </a:endParaRPr>
          </a:p>
          <a:p>
            <a:pPr lvl="0" algn="just" eaLnBrk="1" hangingPunct="1">
              <a:lnSpc>
                <a:spcPct val="120000"/>
              </a:lnSpc>
            </a:pPr>
            <a:r>
              <a:rPr lang="zh-CN" altLang="en-US" sz="1600" dirty="0">
                <a:latin typeface="Calibri" panose="020F0502020204030204" pitchFamily="34" charset="0"/>
                <a:ea typeface="微软雅黑" panose="020B0503020204020204" charset="-122"/>
              </a:rPr>
              <a:t>运用的话术技巧</a:t>
            </a:r>
            <a:endParaRPr lang="zh-CN" altLang="en-US" sz="1600" dirty="0">
              <a:latin typeface="Calibri" panose="020F0502020204030204" pitchFamily="34" charset="0"/>
              <a:ea typeface="微软雅黑" panose="020B0503020204020204" charset="-122"/>
            </a:endParaRPr>
          </a:p>
          <a:p>
            <a:pPr lvl="0" algn="just" eaLnBrk="1" hangingPunct="1">
              <a:lnSpc>
                <a:spcPct val="120000"/>
              </a:lnSpc>
            </a:pPr>
            <a:endParaRPr lang="zh-CN" altLang="en-US" sz="1600" dirty="0">
              <a:latin typeface="Calibri" panose="020F0502020204030204" pitchFamily="34" charset="0"/>
              <a:ea typeface="微软雅黑" panose="020B0503020204020204" charset="-122"/>
            </a:endParaRPr>
          </a:p>
        </p:txBody>
      </p:sp>
      <p:cxnSp>
        <p:nvCxnSpPr>
          <p:cNvPr id="13" name="MH_Other_4"/>
          <p:cNvCxnSpPr/>
          <p:nvPr/>
        </p:nvCxnSpPr>
        <p:spPr>
          <a:xfrm>
            <a:off x="1778953" y="5349875"/>
            <a:ext cx="3673475" cy="0"/>
          </a:xfrm>
          <a:prstGeom prst="line">
            <a:avLst/>
          </a:prstGeom>
          <a:ln w="38100">
            <a:solidFill>
              <a:srgbClr val="7F80C0"/>
            </a:solidFill>
          </a:ln>
        </p:spPr>
        <p:style>
          <a:lnRef idx="1">
            <a:schemeClr val="accent1"/>
          </a:lnRef>
          <a:fillRef idx="0">
            <a:schemeClr val="accent1"/>
          </a:fillRef>
          <a:effectRef idx="0">
            <a:schemeClr val="accent1"/>
          </a:effectRef>
          <a:fontRef idx="minor">
            <a:schemeClr val="tx1"/>
          </a:fontRef>
        </p:style>
      </p:cxnSp>
      <p:sp>
        <p:nvSpPr>
          <p:cNvPr id="3080" name="MH_Other_5"/>
          <p:cNvSpPr txBox="1"/>
          <p:nvPr/>
        </p:nvSpPr>
        <p:spPr>
          <a:xfrm>
            <a:off x="6069013" y="2360613"/>
            <a:ext cx="1265237" cy="1108075"/>
          </a:xfrm>
          <a:prstGeom prst="rect">
            <a:avLst/>
          </a:prstGeom>
          <a:noFill/>
          <a:ln w="9525">
            <a:noFill/>
            <a:miter/>
          </a:ln>
        </p:spPr>
        <p:txBody>
          <a:bodyPr tIns="0" rIns="0" bIns="0" anchor="ctr"/>
          <a:p>
            <a:pPr lvl="0" algn="ctr" eaLnBrk="1" hangingPunct="1"/>
            <a:r>
              <a:rPr lang="en-US" altLang="zh-CN" sz="7200" dirty="0">
                <a:solidFill>
                  <a:srgbClr val="FDC233"/>
                </a:solidFill>
                <a:latin typeface="Arial" panose="020B0604020202020204" pitchFamily="34" charset="0"/>
                <a:ea typeface="微软雅黑" panose="020B0503020204020204" charset="-122"/>
              </a:rPr>
              <a:t>02</a:t>
            </a:r>
            <a:endParaRPr lang="zh-CN" altLang="en-US" sz="7200" dirty="0">
              <a:solidFill>
                <a:srgbClr val="FDC233"/>
              </a:solidFill>
              <a:latin typeface="Arial" panose="020B0604020202020204" pitchFamily="34" charset="0"/>
              <a:ea typeface="微软雅黑" panose="020B0503020204020204" charset="-122"/>
            </a:endParaRPr>
          </a:p>
        </p:txBody>
      </p:sp>
      <p:sp>
        <p:nvSpPr>
          <p:cNvPr id="3081" name="MH_SubTitle_2"/>
          <p:cNvSpPr txBox="1"/>
          <p:nvPr/>
        </p:nvSpPr>
        <p:spPr>
          <a:xfrm flipH="1">
            <a:off x="7415213" y="2411413"/>
            <a:ext cx="2479675" cy="979487"/>
          </a:xfrm>
          <a:prstGeom prst="rect">
            <a:avLst/>
          </a:prstGeom>
          <a:noFill/>
          <a:ln w="9525">
            <a:noFill/>
            <a:miter/>
          </a:ln>
        </p:spPr>
        <p:txBody>
          <a:bodyPr anchor="ctr"/>
          <a:p>
            <a:pPr lvl="0" algn="just" eaLnBrk="1" hangingPunct="1">
              <a:lnSpc>
                <a:spcPct val="120000"/>
              </a:lnSpc>
            </a:pPr>
            <a:r>
              <a:rPr lang="zh-CN" altLang="en-US" sz="1600" dirty="0">
                <a:latin typeface="Calibri" panose="020F0502020204030204" pitchFamily="34" charset="0"/>
                <a:ea typeface="微软雅黑" panose="020B0503020204020204" charset="-122"/>
              </a:rPr>
              <a:t>售前客服必备的职业素养</a:t>
            </a:r>
            <a:endParaRPr lang="zh-CN" altLang="en-US" sz="1600" dirty="0">
              <a:latin typeface="Calibri" panose="020F0502020204030204" pitchFamily="34" charset="0"/>
              <a:ea typeface="微软雅黑" panose="020B0503020204020204" charset="-122"/>
            </a:endParaRPr>
          </a:p>
        </p:txBody>
      </p:sp>
      <p:cxnSp>
        <p:nvCxnSpPr>
          <p:cNvPr id="21" name="MH_Other_6"/>
          <p:cNvCxnSpPr/>
          <p:nvPr/>
        </p:nvCxnSpPr>
        <p:spPr>
          <a:xfrm>
            <a:off x="6221413" y="3444875"/>
            <a:ext cx="3673475" cy="0"/>
          </a:xfrm>
          <a:prstGeom prst="line">
            <a:avLst/>
          </a:prstGeom>
          <a:ln w="38100">
            <a:solidFill>
              <a:srgbClr val="FDC233"/>
            </a:solidFill>
          </a:ln>
        </p:spPr>
        <p:style>
          <a:lnRef idx="1">
            <a:schemeClr val="accent1"/>
          </a:lnRef>
          <a:fillRef idx="0">
            <a:schemeClr val="accent1"/>
          </a:fillRef>
          <a:effectRef idx="0">
            <a:schemeClr val="accent1"/>
          </a:effectRef>
          <a:fontRef idx="minor">
            <a:schemeClr val="tx1"/>
          </a:fontRef>
        </p:style>
      </p:cxnSp>
      <p:sp>
        <p:nvSpPr>
          <p:cNvPr id="3083" name="MH_Other_7"/>
          <p:cNvSpPr txBox="1"/>
          <p:nvPr/>
        </p:nvSpPr>
        <p:spPr>
          <a:xfrm>
            <a:off x="6069013" y="4265613"/>
            <a:ext cx="1265237" cy="1108075"/>
          </a:xfrm>
          <a:prstGeom prst="rect">
            <a:avLst/>
          </a:prstGeom>
          <a:noFill/>
          <a:ln w="9525">
            <a:noFill/>
            <a:miter/>
          </a:ln>
        </p:spPr>
        <p:txBody>
          <a:bodyPr tIns="0" rIns="0" bIns="0" anchor="ctr"/>
          <a:p>
            <a:pPr lvl="0" algn="ctr" eaLnBrk="1" hangingPunct="1"/>
            <a:r>
              <a:rPr lang="en-US" altLang="zh-CN" sz="7200" dirty="0">
                <a:solidFill>
                  <a:srgbClr val="33B0E3"/>
                </a:solidFill>
                <a:latin typeface="Arial" panose="020B0604020202020204" pitchFamily="34" charset="0"/>
                <a:ea typeface="微软雅黑" panose="020B0503020204020204" charset="-122"/>
              </a:rPr>
              <a:t>04</a:t>
            </a:r>
            <a:endParaRPr lang="zh-CN" altLang="en-US" sz="7200" dirty="0">
              <a:solidFill>
                <a:srgbClr val="33B0E3"/>
              </a:solidFill>
              <a:latin typeface="Arial" panose="020B0604020202020204" pitchFamily="34" charset="0"/>
              <a:ea typeface="微软雅黑" panose="020B0503020204020204" charset="-122"/>
            </a:endParaRPr>
          </a:p>
        </p:txBody>
      </p:sp>
      <p:sp>
        <p:nvSpPr>
          <p:cNvPr id="3084" name="MH_SubTitle_4"/>
          <p:cNvSpPr txBox="1"/>
          <p:nvPr/>
        </p:nvSpPr>
        <p:spPr>
          <a:xfrm flipH="1">
            <a:off x="7446010" y="4436745"/>
            <a:ext cx="2671445" cy="979805"/>
          </a:xfrm>
          <a:prstGeom prst="rect">
            <a:avLst/>
          </a:prstGeom>
          <a:noFill/>
          <a:ln w="9525">
            <a:noFill/>
            <a:miter/>
          </a:ln>
        </p:spPr>
        <p:txBody>
          <a:bodyPr anchor="ctr"/>
          <a:p>
            <a:pPr lvl="0" algn="just" eaLnBrk="1" hangingPunct="1">
              <a:lnSpc>
                <a:spcPct val="120000"/>
              </a:lnSpc>
            </a:pPr>
            <a:r>
              <a:rPr lang="zh-CN" altLang="en-US" sz="1600" dirty="0">
                <a:latin typeface="Calibri" panose="020F0502020204030204" pitchFamily="34" charset="0"/>
                <a:ea typeface="微软雅黑" panose="020B0503020204020204" charset="-122"/>
              </a:rPr>
              <a:t>售前客服必须做到的</a:t>
            </a:r>
            <a:r>
              <a:rPr lang="en-US" altLang="zh-CN" sz="1600" dirty="0">
                <a:latin typeface="Calibri" panose="020F0502020204030204" pitchFamily="34" charset="0"/>
                <a:ea typeface="微软雅黑" panose="020B0503020204020204" charset="-122"/>
              </a:rPr>
              <a:t>2</a:t>
            </a:r>
            <a:r>
              <a:rPr lang="zh-CN" altLang="en-US" sz="1600" dirty="0">
                <a:latin typeface="Calibri" panose="020F0502020204030204" pitchFamily="34" charset="0"/>
                <a:ea typeface="微软雅黑" panose="020B0503020204020204" charset="-122"/>
              </a:rPr>
              <a:t>件事</a:t>
            </a:r>
            <a:endParaRPr lang="zh-CN" altLang="en-US" sz="1600" dirty="0">
              <a:latin typeface="Calibri" panose="020F0502020204030204" pitchFamily="34" charset="0"/>
              <a:ea typeface="微软雅黑" panose="020B0503020204020204" charset="-122"/>
            </a:endParaRPr>
          </a:p>
        </p:txBody>
      </p:sp>
      <p:cxnSp>
        <p:nvCxnSpPr>
          <p:cNvPr id="11" name="MH_Other_8"/>
          <p:cNvCxnSpPr/>
          <p:nvPr/>
        </p:nvCxnSpPr>
        <p:spPr>
          <a:xfrm>
            <a:off x="6221413" y="5349875"/>
            <a:ext cx="3673475" cy="0"/>
          </a:xfrm>
          <a:prstGeom prst="line">
            <a:avLst/>
          </a:prstGeom>
          <a:ln w="38100">
            <a:solidFill>
              <a:srgbClr val="33B0E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900" advTm="3000">
        <p14:glitter pattern="hexagon"/>
      </p:transition>
    </mc:Choice>
    <mc:Fallback>
      <p:transition spd="slow" advTm="3000">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2927497" y="3321355"/>
            <a:ext cx="8509488" cy="1325563"/>
          </a:xfrm>
        </p:spPr>
        <p:txBody>
          <a:bodyPr/>
          <a:lstStyle/>
          <a:p>
            <a:r>
              <a:rPr lang="zh-CN" altLang="en-US" sz="4800" dirty="0">
                <a:sym typeface="+mn-ea"/>
              </a:rPr>
              <a:t>学习店铺维权和纠纷处理技巧</a:t>
            </a:r>
            <a:endParaRPr lang="zh-CN" altLang="en-US" sz="4800" dirty="0"/>
          </a:p>
        </p:txBody>
      </p:sp>
      <p:sp>
        <p:nvSpPr>
          <p:cNvPr id="4" name="灯片编号占位符 3"/>
          <p:cNvSpPr>
            <a:spLocks noGrp="1"/>
          </p:cNvSpPr>
          <p:nvPr>
            <p:ph type="sldNum" sz="quarter" idx="12"/>
          </p:nvPr>
        </p:nvSpPr>
        <p:spPr/>
        <p:txBody>
          <a:bodyPr/>
          <a:lstStyle/>
          <a:p>
            <a:fld id="{1F635950-07F0-4B50-A63D-04BC7B7435F6}" type="slidenum">
              <a:rPr lang="zh-CN" altLang="en-US" smtClean="0"/>
            </a:fld>
            <a:endParaRPr lang="zh-CN" altLang="en-US"/>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prestige"/>
      </p:transition>
    </mc:Choice>
    <mc:Fallback>
      <p:transition spd="slow" advTm="3000">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维权投诉篇</a:t>
            </a:r>
            <a:endParaRPr lang="zh-CN" altLang="en-US" dirty="0"/>
          </a:p>
        </p:txBody>
      </p:sp>
      <p:sp>
        <p:nvSpPr>
          <p:cNvPr id="3" name="内容占位符 2"/>
          <p:cNvSpPr>
            <a:spLocks noGrp="1"/>
          </p:cNvSpPr>
          <p:nvPr>
            <p:ph idx="1"/>
          </p:nvPr>
        </p:nvSpPr>
        <p:spPr/>
        <p:txBody>
          <a:bodyPr/>
          <a:lstStyle/>
          <a:p>
            <a:pPr>
              <a:buNone/>
            </a:pPr>
            <a:r>
              <a:rPr lang="en-US" altLang="zh-CN" dirty="0"/>
              <a:t>1.</a:t>
            </a:r>
            <a:r>
              <a:rPr lang="zh-CN" altLang="en-US" dirty="0"/>
              <a:t>售前维权</a:t>
            </a:r>
            <a:endParaRPr lang="en-US" altLang="zh-CN" dirty="0"/>
          </a:p>
          <a:p>
            <a:pPr>
              <a:buNone/>
            </a:pPr>
            <a:r>
              <a:rPr lang="en-US" altLang="zh-CN" dirty="0"/>
              <a:t>2.</a:t>
            </a:r>
            <a:r>
              <a:rPr lang="zh-CN" altLang="en-US" dirty="0"/>
              <a:t>售中维权</a:t>
            </a:r>
            <a:endParaRPr lang="en-US" altLang="zh-CN" dirty="0"/>
          </a:p>
          <a:p>
            <a:pPr>
              <a:buNone/>
            </a:pPr>
            <a:r>
              <a:rPr lang="en-US" altLang="zh-CN" dirty="0"/>
              <a:t>3.</a:t>
            </a:r>
            <a:r>
              <a:rPr lang="zh-CN" altLang="en-US" dirty="0"/>
              <a:t>售后维权</a:t>
            </a:r>
            <a:endParaRPr lang="zh-CN" altLang="en-US" dirty="0"/>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售前维权</a:t>
            </a:r>
            <a:endParaRPr lang="zh-CN" altLang="en-US" dirty="0"/>
          </a:p>
        </p:txBody>
      </p:sp>
      <p:sp>
        <p:nvSpPr>
          <p:cNvPr id="3" name="内容占位符 2"/>
          <p:cNvSpPr>
            <a:spLocks noGrp="1"/>
          </p:cNvSpPr>
          <p:nvPr>
            <p:ph idx="1"/>
          </p:nvPr>
        </p:nvSpPr>
        <p:spPr/>
        <p:txBody>
          <a:bodyPr>
            <a:normAutofit/>
          </a:bodyPr>
          <a:lstStyle/>
          <a:p>
            <a:pPr>
              <a:buNone/>
            </a:pPr>
            <a:r>
              <a:rPr lang="zh-CN" altLang="en-US" sz="2400" dirty="0">
                <a:solidFill>
                  <a:schemeClr val="tx1">
                    <a:lumMod val="85000"/>
                    <a:lumOff val="15000"/>
                  </a:schemeClr>
                </a:solidFill>
                <a:latin typeface="楷体" panose="02010609060101010101" pitchFamily="49" charset="-122"/>
                <a:ea typeface="楷体" panose="02010609060101010101" pitchFamily="49" charset="-122"/>
                <a:sym typeface="Arial" panose="020B0604020202020204" pitchFamily="34" charset="0"/>
              </a:rPr>
              <a:t>   淘宝后台的举报管理就是我前面称的售前维权，如顾客拍下的订单，卖家私自给关闭了，顾客进行投诉维权。顾客发现我们出售的商品属于违规商品，进行举报等。对于现在我们拥有的订单系统，它有自动更新库存的功能，所以正常情况都是不会主动去关闭顾客拍下未付款的订单的。以及邮差产品需及时下架，规范产品类目，标题、详情等都是为了维护好我们的店铺，预防跟顾客引起不必要的纠纷</a:t>
            </a:r>
            <a:endParaRPr lang="zh-CN" altLang="en-US" sz="2400" dirty="0">
              <a:solidFill>
                <a:schemeClr val="tx1">
                  <a:lumMod val="85000"/>
                  <a:lumOff val="15000"/>
                </a:schemeClr>
              </a:solidFill>
              <a:latin typeface="楷体" panose="02010609060101010101" pitchFamily="49" charset="-122"/>
              <a:ea typeface="楷体" panose="02010609060101010101" pitchFamily="49" charset="-122"/>
              <a:sym typeface="Arial" panose="020B0604020202020204" pitchFamily="34" charset="0"/>
            </a:endParaRPr>
          </a:p>
          <a:p>
            <a:endParaRPr lang="zh-CN" altLang="en-US" dirty="0"/>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售中维权</a:t>
            </a:r>
            <a:endParaRPr lang="zh-CN" altLang="en-US" dirty="0"/>
          </a:p>
        </p:txBody>
      </p:sp>
      <p:sp>
        <p:nvSpPr>
          <p:cNvPr id="3" name="内容占位符 2"/>
          <p:cNvSpPr>
            <a:spLocks noGrp="1"/>
          </p:cNvSpPr>
          <p:nvPr>
            <p:ph idx="1"/>
          </p:nvPr>
        </p:nvSpPr>
        <p:spPr/>
        <p:txBody>
          <a:bodyPr/>
          <a:lstStyle/>
          <a:p>
            <a:pPr>
              <a:buNone/>
            </a:pPr>
            <a:r>
              <a:rPr lang="zh-CN" altLang="en-US" sz="2400" dirty="0">
                <a:solidFill>
                  <a:schemeClr val="tx1">
                    <a:lumMod val="85000"/>
                    <a:lumOff val="15000"/>
                  </a:schemeClr>
                </a:solidFill>
                <a:latin typeface="楷体" panose="02010609060101010101" pitchFamily="49" charset="-122"/>
                <a:ea typeface="楷体" panose="02010609060101010101" pitchFamily="49" charset="-122"/>
                <a:sym typeface="Arial" panose="020B0604020202020204" pitchFamily="34" charset="0"/>
              </a:rPr>
              <a:t>   此种类型的维权是现在淘宝考核比较严格的一项，也就是我们平时经常会讲到的退款纠纷。顾客购买的东西申请退款但是退款协议买卖方协商不一致后顾客便会通过维权投诉来要求淘宝介入处理</a:t>
            </a:r>
            <a:endParaRPr lang="en-US" altLang="zh-CN" sz="2400" dirty="0">
              <a:solidFill>
                <a:schemeClr val="tx1">
                  <a:lumMod val="85000"/>
                  <a:lumOff val="15000"/>
                </a:schemeClr>
              </a:solidFill>
              <a:latin typeface="楷体" panose="02010609060101010101" pitchFamily="49" charset="-122"/>
              <a:ea typeface="楷体" panose="02010609060101010101" pitchFamily="49" charset="-122"/>
              <a:sym typeface="Arial" panose="020B0604020202020204" pitchFamily="34" charset="0"/>
            </a:endParaRPr>
          </a:p>
          <a:p>
            <a:endParaRPr lang="zh-CN" altLang="en-US" dirty="0"/>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售后维权</a:t>
            </a:r>
            <a:endParaRPr lang="zh-CN" altLang="en-US" dirty="0"/>
          </a:p>
        </p:txBody>
      </p:sp>
      <p:sp>
        <p:nvSpPr>
          <p:cNvPr id="3" name="内容占位符 2"/>
          <p:cNvSpPr>
            <a:spLocks noGrp="1"/>
          </p:cNvSpPr>
          <p:nvPr>
            <p:ph idx="1"/>
          </p:nvPr>
        </p:nvSpPr>
        <p:spPr>
          <a:xfrm>
            <a:off x="1981384" y="762159"/>
            <a:ext cx="8229600" cy="4724400"/>
          </a:xfrm>
        </p:spPr>
        <p:txBody>
          <a:bodyPr/>
          <a:lstStyle/>
          <a:p>
            <a:pPr>
              <a:buNone/>
            </a:pPr>
            <a:r>
              <a:rPr lang="zh-CN" altLang="en-US" dirty="0">
                <a:solidFill>
                  <a:schemeClr val="tx1">
                    <a:lumMod val="95000"/>
                    <a:lumOff val="5000"/>
                  </a:schemeClr>
                </a:solidFill>
                <a:sym typeface="Arial" panose="020B0604020202020204" pitchFamily="34" charset="0"/>
              </a:rPr>
              <a:t>   </a:t>
            </a:r>
            <a:r>
              <a:rPr lang="zh-CN" altLang="en-US" sz="2400" dirty="0">
                <a:solidFill>
                  <a:schemeClr val="tx1">
                    <a:lumMod val="95000"/>
                    <a:lumOff val="5000"/>
                  </a:schemeClr>
                </a:solidFill>
                <a:latin typeface="楷体" panose="02010609060101010101" pitchFamily="49" charset="-122"/>
                <a:ea typeface="楷体" panose="02010609060101010101" pitchFamily="49" charset="-122"/>
                <a:sym typeface="Arial" panose="020B0604020202020204" pitchFamily="34" charset="0"/>
              </a:rPr>
              <a:t>顾客申请维权，我们需要在24小时内进行申诉，否则淘宝就会自动判定为买方胜</a:t>
            </a:r>
            <a:r>
              <a:rPr lang="en-US" altLang="zh-CN" sz="2400" dirty="0">
                <a:solidFill>
                  <a:schemeClr val="tx1">
                    <a:lumMod val="95000"/>
                    <a:lumOff val="5000"/>
                  </a:schemeClr>
                </a:solidFill>
                <a:latin typeface="楷体" panose="02010609060101010101" pitchFamily="49" charset="-122"/>
                <a:ea typeface="楷体" panose="02010609060101010101" pitchFamily="49" charset="-122"/>
                <a:sym typeface="Arial" panose="020B0604020202020204" pitchFamily="34" charset="0"/>
              </a:rPr>
              <a:t>，</a:t>
            </a:r>
            <a:r>
              <a:rPr lang="en-US" altLang="zh-CN" sz="2400" dirty="0" err="1">
                <a:solidFill>
                  <a:schemeClr val="tx1">
                    <a:lumMod val="95000"/>
                    <a:lumOff val="5000"/>
                  </a:schemeClr>
                </a:solidFill>
                <a:latin typeface="楷体" panose="02010609060101010101" pitchFamily="49" charset="-122"/>
                <a:ea typeface="楷体" panose="02010609060101010101" pitchFamily="49" charset="-122"/>
                <a:sym typeface="Arial" panose="020B0604020202020204" pitchFamily="34" charset="0"/>
              </a:rPr>
              <a:t>申诉后，顾客也同样会反驳，我们仍然需要再做解释</a:t>
            </a:r>
            <a:r>
              <a:rPr lang="zh-CN" altLang="en-US" sz="2400" dirty="0">
                <a:solidFill>
                  <a:schemeClr val="tx1">
                    <a:lumMod val="95000"/>
                    <a:lumOff val="5000"/>
                  </a:schemeClr>
                </a:solidFill>
                <a:latin typeface="楷体" panose="02010609060101010101" pitchFamily="49" charset="-122"/>
                <a:ea typeface="楷体" panose="02010609060101010101" pitchFamily="49" charset="-122"/>
                <a:sym typeface="Arial" panose="020B0604020202020204" pitchFamily="34" charset="0"/>
              </a:rPr>
              <a:t>并提供有利的凭证，若协商不一致，顾客不愿意撤诉，最终结果是哪方胜利会由淘宝方来判定。涉及到金额的需要及时做亏损处理</a:t>
            </a:r>
            <a:endParaRPr lang="zh-CN" altLang="en-US" sz="2400" dirty="0">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1"/>
          <a:stretch>
            <a:fillRect/>
          </a:stretch>
        </p:blipFill>
        <p:spPr>
          <a:xfrm>
            <a:off x="929640" y="3082290"/>
            <a:ext cx="10333355" cy="375158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75368" y="574675"/>
            <a:ext cx="9540332" cy="473075"/>
          </a:xfrm>
        </p:spPr>
        <p:txBody>
          <a:bodyPr>
            <a:normAutofit fontScale="90000"/>
          </a:bodyPr>
          <a:lstStyle/>
          <a:p>
            <a:pPr lvl="0"/>
            <a:r>
              <a:rPr lang="zh-CN" altLang="en-US" dirty="0"/>
              <a:t>规则类投诉</a:t>
            </a:r>
            <a:br>
              <a:rPr lang="zh-CN" altLang="en-US" dirty="0"/>
            </a:br>
            <a:endParaRPr lang="zh-CN" altLang="en-US" dirty="0"/>
          </a:p>
        </p:txBody>
      </p:sp>
      <p:sp>
        <p:nvSpPr>
          <p:cNvPr id="4" name="流程图: 可选过程 3"/>
          <p:cNvSpPr/>
          <p:nvPr/>
        </p:nvSpPr>
        <p:spPr>
          <a:xfrm>
            <a:off x="1775520" y="1268760"/>
            <a:ext cx="1584176" cy="7200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违背承诺</a:t>
            </a:r>
            <a:endParaRPr lang="zh-CN" altLang="en-US" dirty="0"/>
          </a:p>
        </p:txBody>
      </p:sp>
      <p:sp>
        <p:nvSpPr>
          <p:cNvPr id="5" name="右箭头 4"/>
          <p:cNvSpPr/>
          <p:nvPr/>
        </p:nvSpPr>
        <p:spPr>
          <a:xfrm>
            <a:off x="3431704" y="1412776"/>
            <a:ext cx="22322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3575720" y="1196752"/>
            <a:ext cx="2055495" cy="368300"/>
          </a:xfrm>
          <a:prstGeom prst="rect">
            <a:avLst/>
          </a:prstGeom>
          <a:noFill/>
        </p:spPr>
        <p:txBody>
          <a:bodyPr wrap="none" rtlCol="0">
            <a:spAutoFit/>
          </a:bodyPr>
          <a:lstStyle/>
          <a:p>
            <a:r>
              <a:rPr lang="zh-CN" altLang="en-US" dirty="0">
                <a:latin typeface="微软雅黑" panose="020B0503020204020204" charset="-122"/>
                <a:ea typeface="微软雅黑" panose="020B0503020204020204" charset="-122"/>
              </a:rPr>
              <a:t>交易关闭</a:t>
            </a:r>
            <a:r>
              <a:rPr lang="en-US" altLang="zh-CN" dirty="0">
                <a:latin typeface="微软雅黑" panose="020B0503020204020204" charset="-122"/>
                <a:ea typeface="微软雅黑" panose="020B0503020204020204" charset="-122"/>
              </a:rPr>
              <a:t>0-15</a:t>
            </a:r>
            <a:r>
              <a:rPr lang="zh-CN" altLang="en-US" dirty="0">
                <a:latin typeface="微软雅黑" panose="020B0503020204020204" charset="-122"/>
                <a:ea typeface="微软雅黑" panose="020B0503020204020204" charset="-122"/>
              </a:rPr>
              <a:t>天内</a:t>
            </a:r>
            <a:endParaRPr lang="zh-CN" altLang="en-US" dirty="0">
              <a:latin typeface="微软雅黑" panose="020B0503020204020204" charset="-122"/>
              <a:ea typeface="微软雅黑" panose="020B0503020204020204" charset="-122"/>
            </a:endParaRPr>
          </a:p>
        </p:txBody>
      </p:sp>
      <p:sp>
        <p:nvSpPr>
          <p:cNvPr id="7" name="TextBox 6"/>
          <p:cNvSpPr txBox="1"/>
          <p:nvPr/>
        </p:nvSpPr>
        <p:spPr>
          <a:xfrm>
            <a:off x="3719736" y="1700808"/>
            <a:ext cx="1554480" cy="368300"/>
          </a:xfrm>
          <a:prstGeom prst="rect">
            <a:avLst/>
          </a:prstGeom>
          <a:noFill/>
        </p:spPr>
        <p:txBody>
          <a:bodyPr wrap="none" rtlCol="0">
            <a:spAutoFit/>
          </a:bodyPr>
          <a:lstStyle/>
          <a:p>
            <a:r>
              <a:rPr lang="zh-CN" altLang="en-US" dirty="0">
                <a:latin typeface="微软雅黑" panose="020B0503020204020204" charset="-122"/>
                <a:ea typeface="微软雅黑" panose="020B0503020204020204" charset="-122"/>
              </a:rPr>
              <a:t>等待买家付款</a:t>
            </a:r>
            <a:endParaRPr lang="zh-CN" altLang="en-US" dirty="0">
              <a:latin typeface="微软雅黑" panose="020B0503020204020204" charset="-122"/>
              <a:ea typeface="微软雅黑" panose="020B0503020204020204" charset="-122"/>
            </a:endParaRPr>
          </a:p>
        </p:txBody>
      </p:sp>
      <p:sp>
        <p:nvSpPr>
          <p:cNvPr id="8" name="圆角矩形 7"/>
          <p:cNvSpPr/>
          <p:nvPr/>
        </p:nvSpPr>
        <p:spPr>
          <a:xfrm>
            <a:off x="1847528" y="4509120"/>
            <a:ext cx="158417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延迟发货</a:t>
            </a:r>
            <a:endParaRPr lang="zh-CN" altLang="en-US" dirty="0"/>
          </a:p>
        </p:txBody>
      </p:sp>
      <p:sp>
        <p:nvSpPr>
          <p:cNvPr id="9" name="右箭头 8"/>
          <p:cNvSpPr/>
          <p:nvPr/>
        </p:nvSpPr>
        <p:spPr>
          <a:xfrm>
            <a:off x="3503712" y="4581128"/>
            <a:ext cx="331236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3503712" y="4293096"/>
            <a:ext cx="3674022" cy="368300"/>
          </a:xfrm>
          <a:prstGeom prst="rect">
            <a:avLst/>
          </a:prstGeom>
          <a:noFill/>
        </p:spPr>
        <p:txBody>
          <a:bodyPr wrap="square" rtlCol="0">
            <a:spAutoFit/>
          </a:bodyPr>
          <a:lstStyle/>
          <a:p>
            <a:r>
              <a:rPr lang="zh-CN" altLang="en-US" dirty="0">
                <a:latin typeface="微软雅黑" panose="020B0503020204020204" charset="-122"/>
                <a:ea typeface="微软雅黑" panose="020B0503020204020204" charset="-122"/>
              </a:rPr>
              <a:t>已付款订单，交易关闭</a:t>
            </a:r>
            <a:r>
              <a:rPr lang="en-US" altLang="zh-CN" dirty="0">
                <a:latin typeface="微软雅黑" panose="020B0503020204020204" charset="-122"/>
                <a:ea typeface="微软雅黑" panose="020B0503020204020204" charset="-122"/>
              </a:rPr>
              <a:t>0-15</a:t>
            </a:r>
            <a:r>
              <a:rPr lang="zh-CN" altLang="en-US" dirty="0">
                <a:latin typeface="微软雅黑" panose="020B0503020204020204" charset="-122"/>
                <a:ea typeface="微软雅黑" panose="020B0503020204020204" charset="-122"/>
              </a:rPr>
              <a:t>天内</a:t>
            </a:r>
            <a:endParaRPr lang="zh-CN" altLang="en-US" dirty="0">
              <a:latin typeface="微软雅黑" panose="020B0503020204020204" charset="-122"/>
              <a:ea typeface="微软雅黑" panose="020B0503020204020204" charset="-122"/>
            </a:endParaRPr>
          </a:p>
        </p:txBody>
      </p:sp>
      <p:sp>
        <p:nvSpPr>
          <p:cNvPr id="13" name="TextBox 12"/>
          <p:cNvSpPr txBox="1"/>
          <p:nvPr/>
        </p:nvSpPr>
        <p:spPr>
          <a:xfrm>
            <a:off x="5879976" y="980728"/>
            <a:ext cx="4536504" cy="1938020"/>
          </a:xfrm>
          <a:prstGeom prst="rect">
            <a:avLst/>
          </a:prstGeom>
          <a:noFill/>
        </p:spPr>
        <p:txBody>
          <a:bodyPr wrap="square" rtlCol="0">
            <a:spAutoFit/>
          </a:bodyPr>
          <a:lstStyle/>
          <a:p>
            <a:pPr>
              <a:buFont typeface="Arial" panose="020B0604020202020204" pitchFamily="34" charset="0"/>
              <a:buChar char="•"/>
            </a:pPr>
            <a:r>
              <a:rPr lang="zh-CN" altLang="en-US" sz="2400" dirty="0">
                <a:solidFill>
                  <a:srgbClr val="FF0000"/>
                </a:solidFill>
                <a:latin typeface="楷体" panose="02010609060101010101" pitchFamily="49" charset="-122"/>
                <a:ea typeface="楷体" panose="02010609060101010101" pitchFamily="49" charset="-122"/>
              </a:rPr>
              <a:t>拒绝提供发票</a:t>
            </a:r>
            <a:endParaRPr lang="en-US" altLang="zh-CN" sz="2400" dirty="0">
              <a:solidFill>
                <a:srgbClr val="FF0000"/>
              </a:solidFill>
              <a:latin typeface="楷体" panose="02010609060101010101" pitchFamily="49" charset="-122"/>
              <a:ea typeface="楷体" panose="02010609060101010101" pitchFamily="49" charset="-122"/>
            </a:endParaRPr>
          </a:p>
          <a:p>
            <a:pPr>
              <a:buFont typeface="Arial" panose="020B0604020202020204" pitchFamily="34" charset="0"/>
              <a:buChar char="•"/>
            </a:pPr>
            <a:r>
              <a:rPr lang="zh-CN" altLang="en-US" sz="2400" dirty="0">
                <a:latin typeface="楷体" panose="02010609060101010101" pitchFamily="49" charset="-122"/>
                <a:ea typeface="楷体" panose="02010609060101010101" pitchFamily="49" charset="-122"/>
              </a:rPr>
              <a:t>无特殊约定拒绝交易或者发货</a:t>
            </a:r>
            <a:endParaRPr lang="en-US" altLang="zh-CN" sz="2400" dirty="0">
              <a:latin typeface="楷体" panose="02010609060101010101" pitchFamily="49" charset="-122"/>
              <a:ea typeface="楷体" panose="02010609060101010101" pitchFamily="49" charset="-122"/>
            </a:endParaRPr>
          </a:p>
          <a:p>
            <a:pPr>
              <a:buFont typeface="Arial" panose="020B0604020202020204" pitchFamily="34" charset="0"/>
              <a:buChar char="•"/>
            </a:pPr>
            <a:r>
              <a:rPr lang="zh-CN" altLang="en-US" sz="2400" dirty="0">
                <a:latin typeface="楷体" panose="02010609060101010101" pitchFamily="49" charset="-122"/>
                <a:ea typeface="楷体" panose="02010609060101010101" pitchFamily="49" charset="-122"/>
              </a:rPr>
              <a:t>承诺的赠品，实际为赠与</a:t>
            </a:r>
            <a:endParaRPr lang="en-US" altLang="zh-CN" sz="2400" dirty="0">
              <a:latin typeface="楷体" panose="02010609060101010101" pitchFamily="49" charset="-122"/>
              <a:ea typeface="楷体" panose="02010609060101010101" pitchFamily="49" charset="-122"/>
            </a:endParaRPr>
          </a:p>
          <a:p>
            <a:pPr>
              <a:buFont typeface="Arial" panose="020B0604020202020204" pitchFamily="34" charset="0"/>
              <a:buChar char="•"/>
            </a:pPr>
            <a:r>
              <a:rPr lang="zh-CN" altLang="en-US" sz="2400" dirty="0">
                <a:latin typeface="楷体" panose="02010609060101010101" pitchFamily="49" charset="-122"/>
                <a:ea typeface="楷体" panose="02010609060101010101" pitchFamily="49" charset="-122"/>
              </a:rPr>
              <a:t>参加官方活动，未按照活动要求服务买家</a:t>
            </a:r>
            <a:endParaRPr lang="zh-CN" altLang="en-US" sz="2400" dirty="0">
              <a:latin typeface="楷体" panose="02010609060101010101" pitchFamily="49" charset="-122"/>
              <a:ea typeface="楷体" panose="02010609060101010101" pitchFamily="49" charset="-122"/>
            </a:endParaRPr>
          </a:p>
        </p:txBody>
      </p:sp>
      <p:sp>
        <p:nvSpPr>
          <p:cNvPr id="14" name="TextBox 13"/>
          <p:cNvSpPr txBox="1"/>
          <p:nvPr/>
        </p:nvSpPr>
        <p:spPr>
          <a:xfrm>
            <a:off x="6960096" y="3501008"/>
            <a:ext cx="3707904" cy="2676525"/>
          </a:xfrm>
          <a:prstGeom prst="rect">
            <a:avLst/>
          </a:prstGeom>
          <a:noFill/>
        </p:spPr>
        <p:txBody>
          <a:bodyPr wrap="square" rtlCol="0">
            <a:spAutoFit/>
          </a:bodyPr>
          <a:lstStyle/>
          <a:p>
            <a:pPr>
              <a:buFont typeface="Arial" panose="020B0604020202020204" pitchFamily="34" charset="0"/>
              <a:buChar char="•"/>
            </a:pPr>
            <a:r>
              <a:rPr lang="zh-CN" altLang="en-US" sz="2400" dirty="0">
                <a:solidFill>
                  <a:srgbClr val="FF0000"/>
                </a:solidFill>
                <a:latin typeface="楷体" panose="02010609060101010101" pitchFamily="49" charset="-122"/>
                <a:ea typeface="楷体" panose="02010609060101010101" pitchFamily="49" charset="-122"/>
              </a:rPr>
              <a:t>未在</a:t>
            </a:r>
            <a:r>
              <a:rPr lang="en-US" altLang="zh-CN" sz="2400" dirty="0">
                <a:solidFill>
                  <a:srgbClr val="FF0000"/>
                </a:solidFill>
                <a:latin typeface="楷体" panose="02010609060101010101" pitchFamily="49" charset="-122"/>
                <a:ea typeface="楷体" panose="02010609060101010101" pitchFamily="49" charset="-122"/>
              </a:rPr>
              <a:t>72</a:t>
            </a:r>
            <a:r>
              <a:rPr lang="zh-CN" altLang="en-US" sz="2400" dirty="0">
                <a:solidFill>
                  <a:srgbClr val="FF0000"/>
                </a:solidFill>
                <a:latin typeface="楷体" panose="02010609060101010101" pitchFamily="49" charset="-122"/>
                <a:ea typeface="楷体" panose="02010609060101010101" pitchFamily="49" charset="-122"/>
              </a:rPr>
              <a:t>小时内发货</a:t>
            </a:r>
            <a:endParaRPr lang="en-US" altLang="zh-CN" sz="2400" dirty="0">
              <a:solidFill>
                <a:srgbClr val="FF0000"/>
              </a:solidFill>
              <a:latin typeface="楷体" panose="02010609060101010101" pitchFamily="49" charset="-122"/>
              <a:ea typeface="楷体" panose="02010609060101010101" pitchFamily="49" charset="-122"/>
            </a:endParaRPr>
          </a:p>
          <a:p>
            <a:pPr>
              <a:buFont typeface="Arial" panose="020B0604020202020204" pitchFamily="34" charset="0"/>
              <a:buChar char="•"/>
            </a:pPr>
            <a:r>
              <a:rPr lang="zh-CN" altLang="en-US" sz="2400" dirty="0">
                <a:latin typeface="楷体" panose="02010609060101010101" pitchFamily="49" charset="-122"/>
                <a:ea typeface="楷体" panose="02010609060101010101" pitchFamily="49" charset="-122"/>
              </a:rPr>
              <a:t>由于缺货而最终没有履行交易</a:t>
            </a:r>
            <a:endParaRPr lang="en-US" altLang="zh-CN" sz="2400" dirty="0">
              <a:latin typeface="楷体" panose="02010609060101010101" pitchFamily="49" charset="-122"/>
              <a:ea typeface="楷体" panose="02010609060101010101" pitchFamily="49" charset="-122"/>
            </a:endParaRPr>
          </a:p>
          <a:p>
            <a:pPr>
              <a:buFont typeface="Arial" panose="020B0604020202020204" pitchFamily="34" charset="0"/>
              <a:buChar char="•"/>
            </a:pPr>
            <a:r>
              <a:rPr lang="zh-CN" altLang="en-US" sz="2400" dirty="0">
                <a:latin typeface="楷体" panose="02010609060101010101" pitchFamily="49" charset="-122"/>
                <a:ea typeface="楷体" panose="02010609060101010101" pitchFamily="49" charset="-122"/>
              </a:rPr>
              <a:t>参加官方活动，以活动规定订制、预售类等，商家未在约定时间内发货</a:t>
            </a:r>
            <a:endParaRPr lang="zh-CN" altLang="en-US" sz="2400" dirty="0">
              <a:latin typeface="楷体" panose="02010609060101010101" pitchFamily="49" charset="-122"/>
              <a:ea typeface="楷体" panose="02010609060101010101" pitchFamily="49" charset="-122"/>
            </a:endParaRPr>
          </a:p>
          <a:p>
            <a:pPr>
              <a:buFont typeface="Arial" panose="020B0604020202020204" pitchFamily="34" charset="0"/>
              <a:buChar char="•"/>
            </a:pPr>
            <a:r>
              <a:rPr lang="zh-CN" altLang="en-US" sz="2400" dirty="0">
                <a:latin typeface="楷体" panose="02010609060101010101" pitchFamily="49" charset="-122"/>
                <a:ea typeface="楷体" panose="02010609060101010101" pitchFamily="49" charset="-122"/>
              </a:rPr>
              <a:t>发货时间为准</a:t>
            </a:r>
            <a:endParaRPr lang="en-US" altLang="zh-CN" sz="2400" dirty="0">
              <a:latin typeface="楷体" panose="02010609060101010101" pitchFamily="49" charset="-122"/>
              <a:ea typeface="楷体" panose="02010609060101010101" pitchFamily="49" charset="-122"/>
            </a:endParaRPr>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常见的一些售后问题</a:t>
            </a:r>
            <a:endParaRPr lang="zh-CN" altLang="en-US" dirty="0"/>
          </a:p>
        </p:txBody>
      </p:sp>
      <p:sp>
        <p:nvSpPr>
          <p:cNvPr id="4" name="TextBox 3"/>
          <p:cNvSpPr>
            <a:spLocks noGrp="1" noChangeArrowheads="1"/>
          </p:cNvSpPr>
          <p:nvPr>
            <p:ph idx="1"/>
          </p:nvPr>
        </p:nvSpPr>
        <p:spPr bwMode="auto">
          <a:xfrm>
            <a:off x="1981200" y="1600200"/>
            <a:ext cx="1960880" cy="1019810"/>
          </a:xfrm>
          <a:prstGeom prst="rect">
            <a:avLst/>
          </a:prstGeom>
          <a:noFill/>
          <a:ln w="9525">
            <a:noFill/>
            <a:miter lim="800000"/>
          </a:ln>
        </p:spPr>
        <p:txBody>
          <a:bodyPr wrap="none">
            <a:spAutoFit/>
          </a:bodyPr>
          <a:lstStyle/>
          <a:p>
            <a:pPr>
              <a:buNone/>
            </a:pPr>
            <a:r>
              <a:rPr lang="zh-CN" altLang="en-US" sz="2000" dirty="0">
                <a:solidFill>
                  <a:srgbClr val="000000"/>
                </a:solidFill>
                <a:latin typeface="楷体" panose="02010609060101010101" pitchFamily="49" charset="-122"/>
                <a:ea typeface="楷体" panose="02010609060101010101" pitchFamily="49" charset="-122"/>
                <a:sym typeface="微软雅黑" panose="020B0503020204020204" charset="-122"/>
              </a:rPr>
              <a:t>一、未收到货？</a:t>
            </a:r>
            <a:endParaRPr lang="en-US" altLang="zh-CN" sz="2000" dirty="0">
              <a:solidFill>
                <a:srgbClr val="000000"/>
              </a:solidFill>
              <a:latin typeface="楷体" panose="02010609060101010101" pitchFamily="49" charset="-122"/>
              <a:ea typeface="楷体" panose="02010609060101010101" pitchFamily="49" charset="-122"/>
              <a:sym typeface="微软雅黑" panose="020B0503020204020204" charset="-122"/>
            </a:endParaRPr>
          </a:p>
          <a:p>
            <a:pPr>
              <a:buNone/>
            </a:pPr>
            <a:r>
              <a:rPr lang="zh-CN" altLang="en-US" sz="2000" dirty="0">
                <a:solidFill>
                  <a:srgbClr val="000000"/>
                </a:solidFill>
                <a:latin typeface="楷体" panose="02010609060101010101" pitchFamily="49" charset="-122"/>
                <a:ea typeface="楷体" panose="02010609060101010101" pitchFamily="49" charset="-122"/>
                <a:sym typeface="微软雅黑" panose="020B0503020204020204" charset="-122"/>
              </a:rPr>
              <a:t>查看物流信息</a:t>
            </a:r>
            <a:endParaRPr lang="en-US" altLang="zh-CN" sz="2000" dirty="0">
              <a:solidFill>
                <a:srgbClr val="000000"/>
              </a:solidFill>
              <a:latin typeface="楷体" panose="02010609060101010101" pitchFamily="49" charset="-122"/>
              <a:ea typeface="楷体" panose="02010609060101010101" pitchFamily="49" charset="-122"/>
              <a:sym typeface="微软雅黑" panose="020B0503020204020204" charset="-122"/>
            </a:endParaRPr>
          </a:p>
        </p:txBody>
      </p:sp>
      <p:sp>
        <p:nvSpPr>
          <p:cNvPr id="5" name="TextBox 5"/>
          <p:cNvSpPr>
            <a:spLocks noChangeArrowheads="1"/>
          </p:cNvSpPr>
          <p:nvPr/>
        </p:nvSpPr>
        <p:spPr bwMode="auto">
          <a:xfrm>
            <a:off x="5591944" y="1772816"/>
            <a:ext cx="2011680" cy="368300"/>
          </a:xfrm>
          <a:prstGeom prst="rect">
            <a:avLst/>
          </a:prstGeom>
          <a:noFill/>
          <a:ln w="9525">
            <a:noFill/>
            <a:miter lim="800000"/>
          </a:ln>
        </p:spPr>
        <p:txBody>
          <a:bodyPr wrap="none">
            <a:spAutoFit/>
          </a:bodyPr>
          <a:lstStyle/>
          <a:p>
            <a:r>
              <a:rPr lang="zh-CN" altLang="en-US" dirty="0">
                <a:solidFill>
                  <a:srgbClr val="000000"/>
                </a:solidFill>
                <a:latin typeface="微软雅黑" panose="020B0503020204020204" charset="-122"/>
                <a:ea typeface="微软雅黑" panose="020B0503020204020204" charset="-122"/>
                <a:sym typeface="微软雅黑" panose="020B0503020204020204" charset="-122"/>
              </a:rPr>
              <a:t>核实是否本人签收</a:t>
            </a:r>
            <a:endParaRPr lang="zh-CN" altLang="en-US" dirty="0">
              <a:sym typeface="Calibri" panose="020F0502020204030204" pitchFamily="34" charset="0"/>
            </a:endParaRPr>
          </a:p>
        </p:txBody>
      </p:sp>
      <p:sp>
        <p:nvSpPr>
          <p:cNvPr id="6" name="TextBox 9"/>
          <p:cNvSpPr>
            <a:spLocks noChangeArrowheads="1"/>
          </p:cNvSpPr>
          <p:nvPr/>
        </p:nvSpPr>
        <p:spPr bwMode="auto">
          <a:xfrm>
            <a:off x="1847528" y="3284984"/>
            <a:ext cx="3527425" cy="1198880"/>
          </a:xfrm>
          <a:prstGeom prst="rect">
            <a:avLst/>
          </a:prstGeom>
          <a:noFill/>
          <a:ln w="9525">
            <a:noFill/>
            <a:miter lim="800000"/>
          </a:ln>
        </p:spPr>
        <p:txBody>
          <a:bodyPr>
            <a:spAutoFit/>
          </a:bodyPr>
          <a:lstStyle/>
          <a:p>
            <a:pPr marL="342900" indent="-342900">
              <a:buFont typeface="Calibri" panose="020F0502020204030204" pitchFamily="34" charset="0"/>
              <a:buAutoNum type="arabicPeriod"/>
            </a:pPr>
            <a:r>
              <a:rPr lang="zh-CN" altLang="en-US" dirty="0">
                <a:solidFill>
                  <a:srgbClr val="000000"/>
                </a:solidFill>
                <a:latin typeface="微软雅黑" panose="020B0503020204020204" charset="-122"/>
                <a:ea typeface="微软雅黑" panose="020B0503020204020204" charset="-122"/>
                <a:sym typeface="微软雅黑" panose="020B0503020204020204" charset="-122"/>
              </a:rPr>
              <a:t>快递发货底单</a:t>
            </a:r>
            <a:endParaRPr lang="en-US" altLang="zh-CN" dirty="0">
              <a:solidFill>
                <a:srgbClr val="000000"/>
              </a:solidFill>
              <a:latin typeface="微软雅黑" panose="020B0503020204020204" charset="-122"/>
              <a:ea typeface="微软雅黑" panose="020B0503020204020204" charset="-122"/>
              <a:sym typeface="微软雅黑" panose="020B0503020204020204" charset="-122"/>
            </a:endParaRPr>
          </a:p>
          <a:p>
            <a:pPr marL="342900" indent="-342900">
              <a:buFont typeface="Calibri" panose="020F0502020204030204" pitchFamily="34" charset="0"/>
              <a:buAutoNum type="arabicPeriod"/>
            </a:pPr>
            <a:r>
              <a:rPr lang="zh-CN" altLang="en-US" dirty="0">
                <a:solidFill>
                  <a:srgbClr val="000000"/>
                </a:solidFill>
                <a:latin typeface="微软雅黑" panose="020B0503020204020204" charset="-122"/>
                <a:ea typeface="微软雅黑" panose="020B0503020204020204" charset="-122"/>
                <a:sym typeface="微软雅黑" panose="020B0503020204020204" charset="-122"/>
              </a:rPr>
              <a:t>买家签收底单</a:t>
            </a:r>
            <a:endParaRPr lang="en-US" altLang="zh-CN" dirty="0">
              <a:solidFill>
                <a:srgbClr val="000000"/>
              </a:solidFill>
              <a:latin typeface="微软雅黑" panose="020B0503020204020204" charset="-122"/>
              <a:ea typeface="微软雅黑" panose="020B0503020204020204" charset="-122"/>
              <a:sym typeface="微软雅黑" panose="020B0503020204020204" charset="-122"/>
            </a:endParaRPr>
          </a:p>
          <a:p>
            <a:pPr marL="342900" indent="-342900">
              <a:buFont typeface="Calibri" panose="020F0502020204030204" pitchFamily="34" charset="0"/>
              <a:buAutoNum type="arabicPeriod"/>
            </a:pPr>
            <a:r>
              <a:rPr lang="zh-CN" altLang="en-US" dirty="0">
                <a:solidFill>
                  <a:srgbClr val="000000"/>
                </a:solidFill>
                <a:latin typeface="微软雅黑" panose="020B0503020204020204" charset="-122"/>
                <a:ea typeface="微软雅黑" panose="020B0503020204020204" charset="-122"/>
                <a:sym typeface="微软雅黑" panose="020B0503020204020204" charset="-122"/>
              </a:rPr>
              <a:t>买家签收物流信息截图</a:t>
            </a:r>
            <a:endParaRPr lang="en-US" altLang="zh-CN" dirty="0">
              <a:solidFill>
                <a:srgbClr val="000000"/>
              </a:solidFill>
              <a:latin typeface="微软雅黑" panose="020B0503020204020204" charset="-122"/>
              <a:ea typeface="微软雅黑" panose="020B0503020204020204" charset="-122"/>
              <a:sym typeface="微软雅黑" panose="020B0503020204020204" charset="-122"/>
            </a:endParaRPr>
          </a:p>
          <a:p>
            <a:pPr marL="342900" indent="-342900">
              <a:buFont typeface="Calibri" panose="020F0502020204030204" pitchFamily="34" charset="0"/>
              <a:buAutoNum type="arabicPeriod"/>
            </a:pPr>
            <a:r>
              <a:rPr lang="zh-CN" altLang="en-US" dirty="0">
                <a:solidFill>
                  <a:srgbClr val="000000"/>
                </a:solidFill>
                <a:latin typeface="微软雅黑" panose="020B0503020204020204" charset="-122"/>
                <a:ea typeface="微软雅黑" panose="020B0503020204020204" charset="-122"/>
                <a:sym typeface="微软雅黑" panose="020B0503020204020204" charset="-122"/>
              </a:rPr>
              <a:t>买家承认收到货的聊天记截图</a:t>
            </a:r>
            <a:endParaRPr lang="zh-CN" altLang="en-US" dirty="0">
              <a:sym typeface="Calibri" panose="020F0502020204030204" pitchFamily="34" charset="0"/>
            </a:endParaRPr>
          </a:p>
        </p:txBody>
      </p:sp>
      <p:sp>
        <p:nvSpPr>
          <p:cNvPr id="7" name="丁字箭头 6"/>
          <p:cNvSpPr>
            <a:spLocks noChangeArrowheads="1"/>
          </p:cNvSpPr>
          <p:nvPr/>
        </p:nvSpPr>
        <p:spPr bwMode="auto">
          <a:xfrm>
            <a:off x="4655840" y="2132856"/>
            <a:ext cx="2592388" cy="11525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1457 w 21600"/>
              <a:gd name="T13" fmla="*/ 16203 h 21600"/>
              <a:gd name="T14" fmla="*/ 20143 w 21600"/>
              <a:gd name="T15" fmla="*/ 19800 h 21600"/>
            </a:gdLst>
            <a:ahLst/>
            <a:cxnLst>
              <a:cxn ang="T8">
                <a:pos x="T0" y="T1"/>
              </a:cxn>
              <a:cxn ang="T9">
                <a:pos x="T2" y="T3"/>
              </a:cxn>
              <a:cxn ang="T10">
                <a:pos x="T4" y="T5"/>
              </a:cxn>
              <a:cxn ang="T11">
                <a:pos x="T6" y="T7"/>
              </a:cxn>
            </a:cxnLst>
            <a:rect l="T12" t="T13" r="T14" b="T15"/>
            <a:pathLst>
              <a:path w="21600" h="21600">
                <a:moveTo>
                  <a:pt x="10800" y="0"/>
                </a:moveTo>
                <a:lnTo>
                  <a:pt x="8641" y="4860"/>
                </a:lnTo>
                <a:lnTo>
                  <a:pt x="9721" y="4860"/>
                </a:lnTo>
                <a:lnTo>
                  <a:pt x="9721" y="16203"/>
                </a:lnTo>
                <a:lnTo>
                  <a:pt x="2916" y="16203"/>
                </a:lnTo>
                <a:lnTo>
                  <a:pt x="2916" y="14403"/>
                </a:lnTo>
                <a:lnTo>
                  <a:pt x="0" y="18001"/>
                </a:lnTo>
                <a:lnTo>
                  <a:pt x="2916" y="21600"/>
                </a:lnTo>
                <a:lnTo>
                  <a:pt x="2916" y="19800"/>
                </a:lnTo>
                <a:lnTo>
                  <a:pt x="18684" y="19800"/>
                </a:lnTo>
                <a:lnTo>
                  <a:pt x="18684" y="21600"/>
                </a:lnTo>
                <a:lnTo>
                  <a:pt x="21600" y="18001"/>
                </a:lnTo>
                <a:lnTo>
                  <a:pt x="18684" y="14403"/>
                </a:lnTo>
                <a:lnTo>
                  <a:pt x="18684" y="16203"/>
                </a:lnTo>
                <a:lnTo>
                  <a:pt x="11879" y="16203"/>
                </a:lnTo>
                <a:lnTo>
                  <a:pt x="11879" y="4860"/>
                </a:lnTo>
                <a:lnTo>
                  <a:pt x="12959" y="4860"/>
                </a:lnTo>
                <a:lnTo>
                  <a:pt x="10800" y="0"/>
                </a:lnTo>
                <a:close/>
              </a:path>
            </a:pathLst>
          </a:custGeom>
          <a:solidFill>
            <a:schemeClr val="accent1"/>
          </a:solidFill>
          <a:ln w="25400">
            <a:solidFill>
              <a:srgbClr val="395E8A"/>
            </a:solidFill>
            <a:miter lim="800000"/>
          </a:ln>
        </p:spPr>
        <p:txBody>
          <a:bodyPr anchor="ctr"/>
          <a:lstStyle/>
          <a:p>
            <a:pPr algn="ctr"/>
            <a:r>
              <a:rPr lang="zh-CN" altLang="en-US">
                <a:solidFill>
                  <a:srgbClr val="FFFFFF"/>
                </a:solidFill>
                <a:latin typeface="宋体" panose="02010600030101010101" pitchFamily="2" charset="-122"/>
                <a:sym typeface="宋体" panose="02010600030101010101" pitchFamily="2" charset="-122"/>
              </a:rPr>
              <a:t>已签收</a:t>
            </a:r>
            <a:endParaRPr lang="zh-CN" altLang="en-US">
              <a:solidFill>
                <a:srgbClr val="FFFFFF"/>
              </a:solidFill>
              <a:latin typeface="宋体" panose="02010600030101010101" pitchFamily="2" charset="-122"/>
              <a:sym typeface="宋体" panose="02010600030101010101" pitchFamily="2" charset="-122"/>
            </a:endParaRPr>
          </a:p>
        </p:txBody>
      </p:sp>
      <p:sp>
        <p:nvSpPr>
          <p:cNvPr id="8" name="TextBox 10"/>
          <p:cNvSpPr>
            <a:spLocks noChangeArrowheads="1"/>
          </p:cNvSpPr>
          <p:nvPr/>
        </p:nvSpPr>
        <p:spPr bwMode="auto">
          <a:xfrm>
            <a:off x="6330882" y="3327673"/>
            <a:ext cx="4500562" cy="645160"/>
          </a:xfrm>
          <a:prstGeom prst="rect">
            <a:avLst/>
          </a:prstGeom>
          <a:noFill/>
          <a:ln w="9525">
            <a:noFill/>
            <a:miter lim="800000"/>
          </a:ln>
        </p:spPr>
        <p:txBody>
          <a:bodyPr>
            <a:spAutoFit/>
          </a:bodyPr>
          <a:lstStyle/>
          <a:p>
            <a:pPr marL="342900" indent="-342900">
              <a:buFont typeface="Calibri" panose="020F0502020204030204" pitchFamily="34" charset="0"/>
              <a:buAutoNum type="arabicPeriod"/>
            </a:pPr>
            <a:r>
              <a:rPr lang="zh-CN" altLang="en-US" dirty="0">
                <a:solidFill>
                  <a:srgbClr val="000000"/>
                </a:solidFill>
                <a:latin typeface="微软雅黑" panose="020B0503020204020204" charset="-122"/>
                <a:ea typeface="微软雅黑" panose="020B0503020204020204" charset="-122"/>
                <a:sym typeface="微软雅黑" panose="020B0503020204020204" charset="-122"/>
              </a:rPr>
              <a:t>找快递核实收件人</a:t>
            </a:r>
            <a:endParaRPr lang="en-US" altLang="zh-CN" dirty="0">
              <a:solidFill>
                <a:srgbClr val="000000"/>
              </a:solidFill>
              <a:latin typeface="微软雅黑" panose="020B0503020204020204" charset="-122"/>
              <a:ea typeface="微软雅黑" panose="020B0503020204020204" charset="-122"/>
              <a:sym typeface="微软雅黑" panose="020B0503020204020204" charset="-122"/>
            </a:endParaRPr>
          </a:p>
          <a:p>
            <a:pPr marL="342900" indent="-342900">
              <a:buFont typeface="Calibri" panose="020F0502020204030204" pitchFamily="34" charset="0"/>
              <a:buAutoNum type="arabicPeriod"/>
            </a:pPr>
            <a:r>
              <a:rPr lang="zh-CN" altLang="en-US" dirty="0">
                <a:solidFill>
                  <a:srgbClr val="000000"/>
                </a:solidFill>
                <a:latin typeface="微软雅黑" panose="020B0503020204020204" charset="-122"/>
                <a:ea typeface="微软雅黑" panose="020B0503020204020204" charset="-122"/>
                <a:sym typeface="微软雅黑" panose="020B0503020204020204" charset="-122"/>
              </a:rPr>
              <a:t>让买家去收件人位置取货</a:t>
            </a:r>
            <a:endParaRPr lang="en-US" altLang="zh-CN"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右箭头标注 8"/>
          <p:cNvSpPr>
            <a:spLocks noChangeArrowheads="1"/>
          </p:cNvSpPr>
          <p:nvPr/>
        </p:nvSpPr>
        <p:spPr bwMode="auto">
          <a:xfrm>
            <a:off x="1524000" y="5157192"/>
            <a:ext cx="2195513" cy="1008062"/>
          </a:xfrm>
          <a:prstGeom prst="rightArrowCallout">
            <a:avLst>
              <a:gd name="adj1" fmla="val 25000"/>
              <a:gd name="adj2" fmla="val 25000"/>
              <a:gd name="adj3" fmla="val 24996"/>
              <a:gd name="adj4" fmla="val 64977"/>
            </a:avLst>
          </a:prstGeom>
          <a:solidFill>
            <a:schemeClr val="accent1"/>
          </a:solidFill>
          <a:ln w="25400">
            <a:solidFill>
              <a:srgbClr val="395E8A"/>
            </a:solidFill>
            <a:miter lim="800000"/>
          </a:ln>
        </p:spPr>
        <p:txBody>
          <a:bodyPr anchor="ctr"/>
          <a:lstStyle/>
          <a:p>
            <a:pPr algn="ctr"/>
            <a:r>
              <a:rPr lang="zh-CN" altLang="en-US" dirty="0">
                <a:solidFill>
                  <a:srgbClr val="FFFFFF"/>
                </a:solidFill>
                <a:latin typeface="宋体" panose="02010600030101010101" pitchFamily="2" charset="-122"/>
                <a:sym typeface="宋体" panose="02010600030101010101" pitchFamily="2" charset="-122"/>
              </a:rPr>
              <a:t>未签收</a:t>
            </a:r>
            <a:endParaRPr lang="zh-CN" altLang="en-US" dirty="0">
              <a:solidFill>
                <a:srgbClr val="FFFFFF"/>
              </a:solidFill>
              <a:latin typeface="宋体" panose="02010600030101010101" pitchFamily="2" charset="-122"/>
              <a:sym typeface="宋体" panose="02010600030101010101" pitchFamily="2" charset="-122"/>
            </a:endParaRPr>
          </a:p>
        </p:txBody>
      </p:sp>
      <p:sp>
        <p:nvSpPr>
          <p:cNvPr id="10" name="TextBox 12"/>
          <p:cNvSpPr>
            <a:spLocks noChangeArrowheads="1"/>
          </p:cNvSpPr>
          <p:nvPr/>
        </p:nvSpPr>
        <p:spPr bwMode="auto">
          <a:xfrm>
            <a:off x="3719736" y="5445224"/>
            <a:ext cx="1800225" cy="368300"/>
          </a:xfrm>
          <a:prstGeom prst="rect">
            <a:avLst/>
          </a:prstGeom>
          <a:noFill/>
          <a:ln w="9525">
            <a:noFill/>
            <a:miter lim="800000"/>
          </a:ln>
        </p:spPr>
        <p:txBody>
          <a:bodyPr>
            <a:spAutoFit/>
          </a:bodyPr>
          <a:lstStyle/>
          <a:p>
            <a:r>
              <a:rPr lang="zh-CN" altLang="en-US" dirty="0">
                <a:solidFill>
                  <a:srgbClr val="000000"/>
                </a:solidFill>
                <a:latin typeface="微软雅黑" panose="020B0503020204020204" charset="-122"/>
                <a:ea typeface="微软雅黑" panose="020B0503020204020204" charset="-122"/>
                <a:sym typeface="微软雅黑" panose="020B0503020204020204" charset="-122"/>
              </a:rPr>
              <a:t>核实买家是否要</a:t>
            </a:r>
            <a:endParaRPr lang="zh-CN" altLang="en-US" dirty="0">
              <a:sym typeface="Calibri" panose="020F0502020204030204" pitchFamily="34" charset="0"/>
            </a:endParaRPr>
          </a:p>
        </p:txBody>
      </p:sp>
      <p:sp>
        <p:nvSpPr>
          <p:cNvPr id="11" name="直角双向箭头 13"/>
          <p:cNvSpPr>
            <a:spLocks noChangeArrowheads="1"/>
          </p:cNvSpPr>
          <p:nvPr/>
        </p:nvSpPr>
        <p:spPr bwMode="auto">
          <a:xfrm rot="8235780">
            <a:off x="5483207" y="5206710"/>
            <a:ext cx="917575" cy="887413"/>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1761 w 21600"/>
              <a:gd name="T25" fmla="*/ 14672 h 21600"/>
              <a:gd name="T26" fmla="*/ 18080 w 21600"/>
              <a:gd name="T27" fmla="*/ 180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6376" y="0"/>
                </a:moveTo>
                <a:lnTo>
                  <a:pt x="11152" y="5400"/>
                </a:lnTo>
                <a:lnTo>
                  <a:pt x="14672" y="5400"/>
                </a:lnTo>
                <a:lnTo>
                  <a:pt x="14672" y="14672"/>
                </a:lnTo>
                <a:lnTo>
                  <a:pt x="5400" y="14672"/>
                </a:lnTo>
                <a:lnTo>
                  <a:pt x="5400" y="11152"/>
                </a:lnTo>
                <a:lnTo>
                  <a:pt x="0" y="16376"/>
                </a:lnTo>
                <a:lnTo>
                  <a:pt x="5400" y="21600"/>
                </a:lnTo>
                <a:lnTo>
                  <a:pt x="5400" y="18080"/>
                </a:lnTo>
                <a:lnTo>
                  <a:pt x="18080" y="18080"/>
                </a:lnTo>
                <a:lnTo>
                  <a:pt x="18080" y="5400"/>
                </a:lnTo>
                <a:lnTo>
                  <a:pt x="21600" y="5400"/>
                </a:lnTo>
                <a:lnTo>
                  <a:pt x="16376" y="0"/>
                </a:lnTo>
                <a:close/>
              </a:path>
            </a:pathLst>
          </a:custGeom>
          <a:solidFill>
            <a:schemeClr val="accent1"/>
          </a:solidFill>
          <a:ln w="25400" cap="flat" cmpd="sng">
            <a:solidFill>
              <a:srgbClr val="395E8A"/>
            </a:solidFill>
            <a:miter lim="800000"/>
          </a:ln>
        </p:spPr>
        <p:txBody>
          <a:bodyPr anchor="ctr"/>
          <a:lstStyle/>
          <a:p>
            <a:endParaRPr lang="zh-CN" altLang="en-US"/>
          </a:p>
        </p:txBody>
      </p:sp>
      <p:sp>
        <p:nvSpPr>
          <p:cNvPr id="12" name="TextBox 14"/>
          <p:cNvSpPr>
            <a:spLocks noChangeArrowheads="1"/>
          </p:cNvSpPr>
          <p:nvPr/>
        </p:nvSpPr>
        <p:spPr bwMode="auto">
          <a:xfrm>
            <a:off x="6312024" y="5013176"/>
            <a:ext cx="2735263" cy="645160"/>
          </a:xfrm>
          <a:prstGeom prst="rect">
            <a:avLst/>
          </a:prstGeom>
          <a:noFill/>
          <a:ln w="9525">
            <a:noFill/>
            <a:miter lim="800000"/>
          </a:ln>
        </p:spPr>
        <p:txBody>
          <a:bodyPr>
            <a:spAutoFit/>
          </a:bodyPr>
          <a:lstStyle/>
          <a:p>
            <a:r>
              <a:rPr lang="zh-CN" altLang="en-US" dirty="0">
                <a:solidFill>
                  <a:srgbClr val="000000"/>
                </a:solidFill>
                <a:latin typeface="微软雅黑" panose="020B0503020204020204" charset="-122"/>
                <a:ea typeface="微软雅黑" panose="020B0503020204020204" charset="-122"/>
                <a:sym typeface="微软雅黑" panose="020B0503020204020204" charset="-122"/>
              </a:rPr>
              <a:t>买家不要，联系快递撤回，撤回失败让买家拒签</a:t>
            </a:r>
            <a:endParaRPr lang="zh-CN" altLang="en-US" dirty="0">
              <a:sym typeface="Calibri" panose="020F0502020204030204" pitchFamily="34" charset="0"/>
            </a:endParaRPr>
          </a:p>
        </p:txBody>
      </p:sp>
      <p:sp>
        <p:nvSpPr>
          <p:cNvPr id="13" name="TextBox 15"/>
          <p:cNvSpPr>
            <a:spLocks noChangeArrowheads="1"/>
          </p:cNvSpPr>
          <p:nvPr/>
        </p:nvSpPr>
        <p:spPr bwMode="auto">
          <a:xfrm>
            <a:off x="6312024" y="5733256"/>
            <a:ext cx="3995737" cy="922020"/>
          </a:xfrm>
          <a:prstGeom prst="rect">
            <a:avLst/>
          </a:prstGeom>
          <a:noFill/>
          <a:ln w="9525">
            <a:noFill/>
            <a:miter lim="800000"/>
          </a:ln>
        </p:spPr>
        <p:txBody>
          <a:bodyPr>
            <a:spAutoFit/>
          </a:bodyPr>
          <a:lstStyle/>
          <a:p>
            <a:r>
              <a:rPr lang="zh-CN" altLang="en-US" dirty="0">
                <a:solidFill>
                  <a:srgbClr val="000000"/>
                </a:solidFill>
                <a:latin typeface="微软雅黑" panose="020B0503020204020204" charset="-122"/>
                <a:ea typeface="微软雅黑" panose="020B0503020204020204" charset="-122"/>
                <a:sym typeface="微软雅黑" panose="020B0503020204020204" charset="-122"/>
              </a:rPr>
              <a:t>买家要，联系快递催投；物流信息停留超过七天以上，走申请，让售后做虚拟收货，按照丢件处理</a:t>
            </a:r>
            <a:endParaRPr lang="zh-CN" altLang="en-US" dirty="0">
              <a:sym typeface="Calibri" panose="020F0502020204030204" pitchFamily="34" charset="0"/>
            </a:endParaRPr>
          </a:p>
        </p:txBody>
      </p:sp>
      <p:cxnSp>
        <p:nvCxnSpPr>
          <p:cNvPr id="14" name="直接箭头连接符 13"/>
          <p:cNvCxnSpPr>
            <a:cxnSpLocks noChangeShapeType="1"/>
          </p:cNvCxnSpPr>
          <p:nvPr/>
        </p:nvCxnSpPr>
        <p:spPr bwMode="auto">
          <a:xfrm>
            <a:off x="3791744" y="1988840"/>
            <a:ext cx="1727200" cy="0"/>
          </a:xfrm>
          <a:prstGeom prst="straightConnector1">
            <a:avLst/>
          </a:prstGeom>
          <a:noFill/>
          <a:ln w="19050">
            <a:solidFill>
              <a:schemeClr val="accent1"/>
            </a:solidFill>
            <a:round/>
            <a:tailEnd type="arrow" w="med" len="med"/>
          </a:ln>
        </p:spPr>
      </p:cxnSp>
      <p:sp>
        <p:nvSpPr>
          <p:cNvPr id="15" name="TextBox 7"/>
          <p:cNvSpPr>
            <a:spLocks noChangeArrowheads="1"/>
          </p:cNvSpPr>
          <p:nvPr/>
        </p:nvSpPr>
        <p:spPr bwMode="auto">
          <a:xfrm>
            <a:off x="3215680" y="2780928"/>
            <a:ext cx="2232025" cy="368300"/>
          </a:xfrm>
          <a:prstGeom prst="rect">
            <a:avLst/>
          </a:prstGeom>
          <a:noFill/>
          <a:ln w="9525">
            <a:noFill/>
            <a:miter lim="800000"/>
          </a:ln>
        </p:spPr>
        <p:txBody>
          <a:bodyPr>
            <a:spAutoFit/>
          </a:bodyPr>
          <a:lstStyle/>
          <a:p>
            <a:r>
              <a:rPr lang="zh-CN" altLang="en-US" dirty="0">
                <a:solidFill>
                  <a:srgbClr val="000000"/>
                </a:solidFill>
                <a:latin typeface="微软雅黑" panose="020B0503020204020204" charset="-122"/>
                <a:ea typeface="微软雅黑" panose="020B0503020204020204" charset="-122"/>
                <a:sym typeface="微软雅黑" panose="020B0503020204020204" charset="-122"/>
              </a:rPr>
              <a:t>本人签收</a:t>
            </a:r>
            <a:endParaRPr lang="zh-CN" altLang="en-US" dirty="0">
              <a:sym typeface="Calibri" panose="020F0502020204030204" pitchFamily="34" charset="0"/>
            </a:endParaRPr>
          </a:p>
        </p:txBody>
      </p:sp>
      <p:sp>
        <p:nvSpPr>
          <p:cNvPr id="16" name="TextBox 8"/>
          <p:cNvSpPr>
            <a:spLocks noChangeArrowheads="1"/>
          </p:cNvSpPr>
          <p:nvPr/>
        </p:nvSpPr>
        <p:spPr bwMode="auto">
          <a:xfrm>
            <a:off x="7392144" y="2780928"/>
            <a:ext cx="2808288" cy="368300"/>
          </a:xfrm>
          <a:prstGeom prst="rect">
            <a:avLst/>
          </a:prstGeom>
          <a:noFill/>
          <a:ln w="9525">
            <a:noFill/>
            <a:miter lim="800000"/>
          </a:ln>
        </p:spPr>
        <p:txBody>
          <a:bodyPr>
            <a:spAutoFit/>
          </a:bodyPr>
          <a:lstStyle/>
          <a:p>
            <a:r>
              <a:rPr lang="zh-CN" altLang="en-US" dirty="0">
                <a:solidFill>
                  <a:srgbClr val="000000"/>
                </a:solidFill>
                <a:latin typeface="微软雅黑" panose="020B0503020204020204" charset="-122"/>
                <a:ea typeface="微软雅黑" panose="020B0503020204020204" charset="-122"/>
                <a:sym typeface="微软雅黑" panose="020B0503020204020204" charset="-122"/>
              </a:rPr>
              <a:t>他人签收</a:t>
            </a:r>
            <a:endParaRPr lang="zh-CN" altLang="en-US" dirty="0">
              <a:sym typeface="Calibri" panose="020F0502020204030204" pitchFamily="34" charset="0"/>
            </a:endParaRPr>
          </a:p>
        </p:txBody>
      </p:sp>
      <p:sp>
        <p:nvSpPr>
          <p:cNvPr id="18" name="Rectangle 3"/>
          <p:cNvSpPr>
            <a:spLocks noChangeArrowheads="1"/>
          </p:cNvSpPr>
          <p:nvPr/>
        </p:nvSpPr>
        <p:spPr bwMode="auto">
          <a:xfrm>
            <a:off x="1547495" y="894715"/>
            <a:ext cx="1587500" cy="15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000" b="0" i="0" u="none" strike="noStrike" cap="none" normalizeH="0" baseline="0">
                <a:ln>
                  <a:noFill/>
                </a:ln>
                <a:solidFill>
                  <a:srgbClr val="222222"/>
                </a:solidFill>
                <a:effectLst/>
                <a:latin typeface="Arial Unicode MS" panose="020B0604020202020204" charset="-122"/>
                <a:ea typeface="inherit"/>
              </a:rPr>
              <a:t>告知收件人包裹在哪儿 去拿</a:t>
            </a:r>
            <a:r>
              <a:rPr kumimoji="0" lang="zh-CN" altLang="zh-CN" sz="800" b="0" i="0" u="none" strike="noStrike" cap="none" normalizeH="0" baseline="0">
                <a:ln>
                  <a:noFill/>
                </a:ln>
                <a:solidFill>
                  <a:schemeClr val="tx1"/>
                </a:solidFill>
                <a:effectLst/>
              </a:rPr>
              <a:t>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9" name="Rectangle 4"/>
          <p:cNvSpPr>
            <a:spLocks noChangeArrowheads="1"/>
          </p:cNvSpPr>
          <p:nvPr/>
        </p:nvSpPr>
        <p:spPr bwMode="auto">
          <a:xfrm>
            <a:off x="1547495" y="1069975"/>
            <a:ext cx="4127500" cy="15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000" b="0" i="0" u="none" strike="noStrike" cap="none" normalizeH="0" baseline="0">
                <a:ln>
                  <a:noFill/>
                </a:ln>
                <a:solidFill>
                  <a:srgbClr val="222222"/>
                </a:solidFill>
                <a:effectLst/>
                <a:latin typeface="Arial Unicode MS" panose="020B0604020202020204" charset="-122"/>
                <a:ea typeface="inherit"/>
              </a:rPr>
              <a:t>也有另外一种情况，快递员和顾客沟通好 放在一个位置，结果包裹丢失了</a:t>
            </a:r>
            <a:r>
              <a:rPr kumimoji="0" lang="zh-CN" altLang="zh-CN" sz="800" b="0" i="0" u="none" strike="noStrike" cap="none" normalizeH="0" baseline="0">
                <a:ln>
                  <a:noFill/>
                </a:ln>
                <a:solidFill>
                  <a:schemeClr val="tx1"/>
                </a:solidFill>
                <a:effectLst/>
              </a:rPr>
              <a:t>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0" name="矩形 19"/>
          <p:cNvSpPr/>
          <p:nvPr/>
        </p:nvSpPr>
        <p:spPr>
          <a:xfrm>
            <a:off x="5586938" y="4047873"/>
            <a:ext cx="4572000" cy="922020"/>
          </a:xfrm>
          <a:prstGeom prst="rect">
            <a:avLst/>
          </a:prstGeom>
        </p:spPr>
        <p:txBody>
          <a:bodyPr>
            <a:spAutoFit/>
          </a:bodyPr>
          <a:lstStyle/>
          <a:p>
            <a:r>
              <a:rPr lang="zh-CN" altLang="en-US" dirty="0">
                <a:solidFill>
                  <a:srgbClr val="FF0000"/>
                </a:solidFill>
                <a:latin typeface="微软雅黑" panose="020B0503020204020204" charset="-122"/>
                <a:ea typeface="微软雅黑" panose="020B0503020204020204" charset="-122"/>
                <a:sym typeface="微软雅黑" panose="020B0503020204020204" charset="-122"/>
              </a:rPr>
              <a:t>注：也有另外一种情况，快递员和顾客沟通好，放在一个位置，结果包裹丢失了。</a:t>
            </a:r>
            <a:endParaRPr lang="en-US" altLang="zh-CN" dirty="0">
              <a:solidFill>
                <a:srgbClr val="FF0000"/>
              </a:solidFill>
              <a:latin typeface="微软雅黑" panose="020B0503020204020204" charset="-122"/>
              <a:ea typeface="微软雅黑" panose="020B0503020204020204" charset="-122"/>
              <a:sym typeface="微软雅黑" panose="020B0503020204020204" charset="-122"/>
            </a:endParaRPr>
          </a:p>
          <a:p>
            <a:r>
              <a:rPr lang="zh-CN" altLang="en-US" dirty="0">
                <a:solidFill>
                  <a:srgbClr val="FF0000"/>
                </a:solidFill>
                <a:latin typeface="微软雅黑" panose="020B0503020204020204" charset="-122"/>
                <a:ea typeface="微软雅黑" panose="020B0503020204020204" charset="-122"/>
                <a:sym typeface="微软雅黑" panose="020B0503020204020204" charset="-122"/>
              </a:rPr>
              <a:t>那么责任就是买家和快递的事了。</a:t>
            </a:r>
            <a:endParaRPr lang="zh-CN" altLang="en-US" dirty="0">
              <a:solidFill>
                <a:srgbClr val="FF0000"/>
              </a:solidFill>
              <a:sym typeface="Calibri" panose="020F0502020204030204" pitchFamily="34" charset="0"/>
            </a:endParaRPr>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91544" y="665312"/>
            <a:ext cx="8229600" cy="6192688"/>
          </a:xfrm>
        </p:spPr>
        <p:txBody>
          <a:bodyPr>
            <a:normAutofit fontScale="90000" lnSpcReduction="10000"/>
          </a:bodyPr>
          <a:lstStyle/>
          <a:p>
            <a:pPr>
              <a:buNone/>
            </a:pPr>
            <a:r>
              <a:rPr lang="zh-CN" altLang="en-US" sz="2000" dirty="0">
                <a:latin typeface="楷体" panose="02010609060101010101" pitchFamily="49" charset="-122"/>
                <a:ea typeface="楷体" panose="02010609060101010101" pitchFamily="49" charset="-122"/>
              </a:rPr>
              <a:t>   二、两个</a:t>
            </a:r>
            <a:r>
              <a:rPr lang="en-US" altLang="zh-CN" sz="2000" dirty="0">
                <a:latin typeface="楷体" panose="02010609060101010101" pitchFamily="49" charset="-122"/>
                <a:ea typeface="楷体" panose="02010609060101010101" pitchFamily="49" charset="-122"/>
              </a:rPr>
              <a:t>id</a:t>
            </a:r>
            <a:r>
              <a:rPr lang="zh-CN" altLang="en-US" sz="2000" dirty="0">
                <a:latin typeface="楷体" panose="02010609060101010101" pitchFamily="49" charset="-122"/>
                <a:ea typeface="楷体" panose="02010609060101010101" pitchFamily="49" charset="-122"/>
              </a:rPr>
              <a:t>，申请退款和实际退货的</a:t>
            </a:r>
            <a:r>
              <a:rPr lang="en-US" altLang="zh-CN" sz="2000" dirty="0">
                <a:latin typeface="楷体" panose="02010609060101010101" pitchFamily="49" charset="-122"/>
                <a:ea typeface="楷体" panose="02010609060101010101" pitchFamily="49" charset="-122"/>
              </a:rPr>
              <a:t>id</a:t>
            </a:r>
            <a:r>
              <a:rPr lang="zh-CN" altLang="en-US" sz="2000" dirty="0">
                <a:latin typeface="楷体" panose="02010609060101010101" pitchFamily="49" charset="-122"/>
                <a:ea typeface="楷体" panose="02010609060101010101" pitchFamily="49" charset="-122"/>
              </a:rPr>
              <a:t>不对应？</a:t>
            </a:r>
            <a:r>
              <a:rPr lang="en-US" altLang="zh-CN" sz="2000" dirty="0">
                <a:latin typeface="楷体" panose="02010609060101010101" pitchFamily="49" charset="-122"/>
                <a:ea typeface="楷体" panose="02010609060101010101" pitchFamily="49" charset="-122"/>
              </a:rPr>
              <a:t> </a:t>
            </a:r>
            <a:endParaRPr lang="en-US" altLang="zh-CN" sz="2000" dirty="0">
              <a:latin typeface="楷体" panose="02010609060101010101" pitchFamily="49" charset="-122"/>
              <a:ea typeface="楷体" panose="02010609060101010101" pitchFamily="49" charset="-122"/>
            </a:endParaRPr>
          </a:p>
          <a:p>
            <a:pPr>
              <a:buNone/>
            </a:pPr>
            <a:r>
              <a:rPr lang="en-US" altLang="zh-CN" sz="2000" dirty="0">
                <a:latin typeface="楷体" panose="02010609060101010101" pitchFamily="49" charset="-122"/>
                <a:ea typeface="楷体" panose="02010609060101010101" pitchFamily="49" charset="-122"/>
              </a:rPr>
              <a:t>   1</a:t>
            </a:r>
            <a:r>
              <a:rPr lang="zh-CN" altLang="en-US" sz="2000" dirty="0">
                <a:latin typeface="楷体" panose="02010609060101010101" pitchFamily="49" charset="-122"/>
                <a:ea typeface="楷体" panose="02010609060101010101" pitchFamily="49" charset="-122"/>
              </a:rPr>
              <a:t>、旺旺联系申请退款的</a:t>
            </a:r>
            <a:r>
              <a:rPr lang="en-US" altLang="zh-CN" sz="2000" dirty="0">
                <a:latin typeface="楷体" panose="02010609060101010101" pitchFamily="49" charset="-122"/>
                <a:ea typeface="楷体" panose="02010609060101010101" pitchFamily="49" charset="-122"/>
              </a:rPr>
              <a:t>id</a:t>
            </a:r>
            <a:r>
              <a:rPr lang="zh-CN" altLang="en-US" sz="2000" dirty="0">
                <a:latin typeface="楷体" panose="02010609060101010101" pitchFamily="49" charset="-122"/>
                <a:ea typeface="楷体" panose="02010609060101010101" pitchFamily="49" charset="-122"/>
              </a:rPr>
              <a:t>（说明退货单号寄过来的</a:t>
            </a:r>
            <a:r>
              <a:rPr lang="en-US" altLang="zh-CN" sz="2000" dirty="0">
                <a:latin typeface="楷体" panose="02010609060101010101" pitchFamily="49" charset="-122"/>
                <a:ea typeface="楷体" panose="02010609060101010101" pitchFamily="49" charset="-122"/>
              </a:rPr>
              <a:t>id</a:t>
            </a:r>
            <a:r>
              <a:rPr lang="zh-CN" altLang="en-US" sz="2000" dirty="0">
                <a:latin typeface="楷体" panose="02010609060101010101" pitchFamily="49" charset="-122"/>
                <a:ea typeface="楷体" panose="02010609060101010101" pitchFamily="49" charset="-122"/>
              </a:rPr>
              <a:t>是另一个账号）  </a:t>
            </a:r>
            <a:r>
              <a:rPr lang="en-US" altLang="zh-CN" sz="2000" dirty="0">
                <a:latin typeface="楷体" panose="02010609060101010101" pitchFamily="49" charset="-122"/>
                <a:ea typeface="楷体" panose="02010609060101010101" pitchFamily="49" charset="-122"/>
              </a:rPr>
              <a:t>2</a:t>
            </a:r>
            <a:r>
              <a:rPr lang="zh-CN" altLang="en-US" sz="2000" dirty="0">
                <a:latin typeface="楷体" panose="02010609060101010101" pitchFamily="49" charset="-122"/>
                <a:ea typeface="楷体" panose="02010609060101010101" pitchFamily="49" charset="-122"/>
              </a:rPr>
              <a:t>、请买家自己说出另一个</a:t>
            </a:r>
            <a:r>
              <a:rPr lang="en-US" altLang="zh-CN" sz="2000" dirty="0">
                <a:latin typeface="楷体" panose="02010609060101010101" pitchFamily="49" charset="-122"/>
                <a:ea typeface="楷体" panose="02010609060101010101" pitchFamily="49" charset="-122"/>
              </a:rPr>
              <a:t>id</a:t>
            </a:r>
            <a:r>
              <a:rPr lang="zh-CN" altLang="en-US" sz="2000" dirty="0">
                <a:latin typeface="楷体" panose="02010609060101010101" pitchFamily="49" charset="-122"/>
                <a:ea typeface="楷体" panose="02010609060101010101" pitchFamily="49" charset="-122"/>
              </a:rPr>
              <a:t>的账号是什么，核实后联系财务，说明情况操作退款。</a:t>
            </a:r>
            <a:r>
              <a:rPr lang="en-US" altLang="zh-CN" sz="2000" dirty="0">
                <a:latin typeface="楷体" panose="02010609060101010101" pitchFamily="49" charset="-122"/>
                <a:ea typeface="楷体" panose="02010609060101010101" pitchFamily="49" charset="-122"/>
              </a:rPr>
              <a:t>3</a:t>
            </a:r>
            <a:r>
              <a:rPr lang="zh-CN" altLang="en-US" sz="2000" dirty="0">
                <a:latin typeface="楷体" panose="02010609060101010101" pitchFamily="49" charset="-122"/>
                <a:ea typeface="楷体" panose="02010609060101010101" pitchFamily="49" charset="-122"/>
              </a:rPr>
              <a:t>、如果买家不能说出另一个</a:t>
            </a:r>
            <a:r>
              <a:rPr lang="en-US" altLang="zh-CN" sz="2000" dirty="0">
                <a:latin typeface="楷体" panose="02010609060101010101" pitchFamily="49" charset="-122"/>
                <a:ea typeface="楷体" panose="02010609060101010101" pitchFamily="49" charset="-122"/>
              </a:rPr>
              <a:t>id</a:t>
            </a:r>
            <a:r>
              <a:rPr lang="zh-CN" altLang="en-US" sz="2000" dirty="0">
                <a:latin typeface="楷体" panose="02010609060101010101" pitchFamily="49" charset="-122"/>
                <a:ea typeface="楷体" panose="02010609060101010101" pitchFamily="49" charset="-122"/>
              </a:rPr>
              <a:t>，或者干脆不承认有另一个账号，那么我们可以将这笔退款退掉，然后在对应的那个</a:t>
            </a:r>
            <a:r>
              <a:rPr lang="en-US" altLang="zh-CN" sz="2000" dirty="0">
                <a:latin typeface="楷体" panose="02010609060101010101" pitchFamily="49" charset="-122"/>
                <a:ea typeface="楷体" panose="02010609060101010101" pitchFamily="49" charset="-122"/>
              </a:rPr>
              <a:t>id</a:t>
            </a:r>
            <a:r>
              <a:rPr lang="zh-CN" altLang="en-US" sz="2000" dirty="0">
                <a:latin typeface="楷体" panose="02010609060101010101" pitchFamily="49" charset="-122"/>
                <a:ea typeface="楷体" panose="02010609060101010101" pitchFamily="49" charset="-122"/>
              </a:rPr>
              <a:t>旗子里面备注（</a:t>
            </a:r>
            <a:r>
              <a:rPr lang="zh-CN" altLang="en-US" sz="2000" b="1" dirty="0">
                <a:latin typeface="楷体" panose="02010609060101010101" pitchFamily="49" charset="-122"/>
                <a:ea typeface="楷体" panose="02010609060101010101" pitchFamily="49" charset="-122"/>
              </a:rPr>
              <a:t>被订单 ：</a:t>
            </a:r>
            <a:r>
              <a:rPr lang="en-US" altLang="zh-CN" sz="2000" b="1" dirty="0">
                <a:latin typeface="楷体" panose="02010609060101010101" pitchFamily="49" charset="-122"/>
                <a:ea typeface="楷体" panose="02010609060101010101" pitchFamily="49" charset="-122"/>
              </a:rPr>
              <a:t>XXXX ID :XXX </a:t>
            </a:r>
            <a:r>
              <a:rPr lang="zh-CN" altLang="en-US" sz="2000" b="1" dirty="0">
                <a:latin typeface="楷体" panose="02010609060101010101" pitchFamily="49" charset="-122"/>
                <a:ea typeface="楷体" panose="02010609060101010101" pitchFamily="49" charset="-122"/>
              </a:rPr>
              <a:t>退款处理完毕 ）</a:t>
            </a:r>
            <a:endParaRPr lang="en-US" altLang="zh-CN" sz="2000" b="1" dirty="0">
              <a:latin typeface="楷体" panose="02010609060101010101" pitchFamily="49" charset="-122"/>
              <a:ea typeface="楷体" panose="02010609060101010101" pitchFamily="49" charset="-122"/>
            </a:endParaRPr>
          </a:p>
          <a:p>
            <a:pPr>
              <a:buNone/>
            </a:pPr>
            <a:endParaRPr lang="en-US" altLang="zh-CN" sz="2000" b="1" dirty="0">
              <a:latin typeface="楷体" panose="02010609060101010101" pitchFamily="49" charset="-122"/>
              <a:ea typeface="楷体" panose="02010609060101010101" pitchFamily="49" charset="-122"/>
            </a:endParaRPr>
          </a:p>
          <a:p>
            <a:pPr lvl="0" fontAlgn="base">
              <a:spcBef>
                <a:spcPct val="0"/>
              </a:spcBef>
              <a:spcAft>
                <a:spcPct val="0"/>
              </a:spcAft>
              <a:buNone/>
            </a:pPr>
            <a:r>
              <a:rPr lang="zh-CN" altLang="en-US" sz="2000" dirty="0">
                <a:latin typeface="楷体" panose="02010609060101010101" pitchFamily="49" charset="-122"/>
                <a:ea typeface="楷体" panose="02010609060101010101" pitchFamily="49" charset="-122"/>
              </a:rPr>
              <a:t>   三、买家退回来多件， 系统未全部做收货</a:t>
            </a:r>
            <a:endParaRPr lang="zh-CN" altLang="en-US" sz="2000" dirty="0">
              <a:latin typeface="楷体" panose="02010609060101010101" pitchFamily="49" charset="-122"/>
              <a:ea typeface="楷体" panose="02010609060101010101" pitchFamily="49" charset="-122"/>
            </a:endParaRPr>
          </a:p>
          <a:p>
            <a:pPr lvl="0" eaLnBrk="0" fontAlgn="base" hangingPunct="0">
              <a:spcBef>
                <a:spcPct val="0"/>
              </a:spcBef>
              <a:spcAft>
                <a:spcPct val="0"/>
              </a:spcAft>
              <a:buNone/>
            </a:pPr>
            <a:r>
              <a:rPr lang="zh-CN" altLang="en-US" sz="2000" dirty="0">
                <a:latin typeface="楷体" panose="02010609060101010101" pitchFamily="49" charset="-122"/>
                <a:ea typeface="楷体" panose="02010609060101010101" pitchFamily="49" charset="-122"/>
              </a:rPr>
              <a:t>   答：</a:t>
            </a:r>
            <a:r>
              <a:rPr lang="en-US" altLang="zh-CN" sz="2000" dirty="0">
                <a:latin typeface="楷体" panose="02010609060101010101" pitchFamily="49" charset="-122"/>
                <a:ea typeface="楷体" panose="02010609060101010101" pitchFamily="49" charset="-122"/>
              </a:rPr>
              <a:t>1.</a:t>
            </a:r>
            <a:r>
              <a:rPr lang="zh-CN" altLang="en-US" sz="2000" dirty="0">
                <a:latin typeface="楷体" panose="02010609060101010101" pitchFamily="49" charset="-122"/>
                <a:ea typeface="楷体" panose="02010609060101010101" pitchFamily="49" charset="-122"/>
              </a:rPr>
              <a:t>先与买家核实退回的衣服是否用一个包裹寄出，如果不是的，让买家关注下退回来的快递信息，全部签收这边签收后再申请退款，且做退货操作时用对应正确的快递单号。</a:t>
            </a:r>
            <a:endParaRPr lang="zh-CN" altLang="en-US" sz="2000" dirty="0">
              <a:latin typeface="楷体" panose="02010609060101010101" pitchFamily="49" charset="-122"/>
              <a:ea typeface="楷体" panose="02010609060101010101" pitchFamily="49" charset="-122"/>
            </a:endParaRPr>
          </a:p>
          <a:p>
            <a:pPr lvl="0" eaLnBrk="0" fontAlgn="base" hangingPunct="0">
              <a:spcBef>
                <a:spcPct val="0"/>
              </a:spcBef>
              <a:spcAft>
                <a:spcPct val="0"/>
              </a:spcAft>
            </a:pPr>
            <a:endParaRPr lang="en-US" altLang="zh-CN" sz="2000" dirty="0">
              <a:latin typeface="楷体" panose="02010609060101010101" pitchFamily="49" charset="-122"/>
              <a:ea typeface="楷体" panose="02010609060101010101" pitchFamily="49" charset="-122"/>
            </a:endParaRPr>
          </a:p>
          <a:p>
            <a:pPr lvl="0" eaLnBrk="0" fontAlgn="base" hangingPunct="0">
              <a:spcBef>
                <a:spcPct val="0"/>
              </a:spcBef>
              <a:spcAft>
                <a:spcPct val="0"/>
              </a:spcAft>
              <a:buNone/>
            </a:pPr>
            <a:r>
              <a:rPr lang="en-US" altLang="zh-CN" sz="2000" dirty="0">
                <a:latin typeface="楷体" panose="02010609060101010101" pitchFamily="49" charset="-122"/>
                <a:ea typeface="楷体" panose="02010609060101010101" pitchFamily="49" charset="-122"/>
              </a:rPr>
              <a:t>   2.</a:t>
            </a:r>
            <a:r>
              <a:rPr lang="zh-CN" altLang="en-US" sz="2000" dirty="0">
                <a:latin typeface="楷体" panose="02010609060101010101" pitchFamily="49" charset="-122"/>
                <a:ea typeface="楷体" panose="02010609060101010101" pitchFamily="49" charset="-122"/>
              </a:rPr>
              <a:t>若买家用同一个包裹寄出，显示卖家已签收，联系快递公司核实包裹在途中重量是否有变化，若没有，说明买家从寄出到卖家收货，包裹中的衣服并为减少，我们收到多少就是买家寄出了多少。如果重量减少，由快递公司提供红章证明，只能将收到的衣服对应订单退款给买家。若快递公司不可提供证明，但是快递已签收，责任只能由卖家承担，全额退款给买家。</a:t>
            </a:r>
            <a:endParaRPr lang="en-US" altLang="zh-CN" sz="2000" dirty="0">
              <a:latin typeface="楷体" panose="02010609060101010101" pitchFamily="49" charset="-122"/>
              <a:ea typeface="楷体" panose="02010609060101010101" pitchFamily="49" charset="-122"/>
            </a:endParaRPr>
          </a:p>
          <a:p>
            <a:endParaRPr lang="zh-CN" altLang="en-US" dirty="0"/>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7345" name="组合 1"/>
          <p:cNvGrpSpPr/>
          <p:nvPr/>
        </p:nvGrpSpPr>
        <p:grpSpPr>
          <a:xfrm>
            <a:off x="8079317" y="1549400"/>
            <a:ext cx="3105149" cy="3839633"/>
            <a:chOff x="0" y="0"/>
            <a:chExt cx="788988" cy="975523"/>
          </a:xfrm>
        </p:grpSpPr>
        <p:grpSp>
          <p:nvGrpSpPr>
            <p:cNvPr id="57346" name="组合 25"/>
            <p:cNvGrpSpPr/>
            <p:nvPr/>
          </p:nvGrpSpPr>
          <p:grpSpPr>
            <a:xfrm>
              <a:off x="414338" y="0"/>
              <a:ext cx="374650" cy="844550"/>
              <a:chOff x="0" y="0"/>
              <a:chExt cx="374650" cy="844550"/>
            </a:xfrm>
          </p:grpSpPr>
          <p:sp>
            <p:nvSpPr>
              <p:cNvPr id="57347" name="Freeform 949"/>
              <p:cNvSpPr>
                <a:spLocks noEditPoints="1"/>
              </p:cNvSpPr>
              <p:nvPr/>
            </p:nvSpPr>
            <p:spPr>
              <a:xfrm>
                <a:off x="0" y="0"/>
                <a:ext cx="374650" cy="844550"/>
              </a:xfrm>
              <a:custGeom>
                <a:avLst/>
                <a:gdLst/>
                <a:ahLst/>
                <a:cxnLst>
                  <a:cxn ang="0">
                    <a:pos x="564515052" y="312499331"/>
                  </a:cxn>
                  <a:cxn ang="0">
                    <a:pos x="544353808" y="262096229"/>
                  </a:cxn>
                  <a:cxn ang="0">
                    <a:pos x="498991007" y="120967494"/>
                  </a:cxn>
                  <a:cxn ang="0">
                    <a:pos x="478829762" y="65524057"/>
                  </a:cxn>
                  <a:cxn ang="0">
                    <a:pos x="413305617" y="80644988"/>
                  </a:cxn>
                  <a:cxn ang="0">
                    <a:pos x="393144373" y="126007804"/>
                  </a:cxn>
                  <a:cxn ang="0">
                    <a:pos x="403224995" y="156249665"/>
                  </a:cxn>
                  <a:cxn ang="0">
                    <a:pos x="322580016" y="246975298"/>
                  </a:cxn>
                  <a:cxn ang="0">
                    <a:pos x="206652809" y="196572147"/>
                  </a:cxn>
                  <a:cxn ang="0">
                    <a:pos x="201612497" y="105846564"/>
                  </a:cxn>
                  <a:cxn ang="0">
                    <a:pos x="191531875" y="50403114"/>
                  </a:cxn>
                  <a:cxn ang="0">
                    <a:pos x="161290008" y="15120937"/>
                  </a:cxn>
                  <a:cxn ang="0">
                    <a:pos x="100806249" y="10080623"/>
                  </a:cxn>
                  <a:cxn ang="0">
                    <a:pos x="75604693" y="50403114"/>
                  </a:cxn>
                  <a:cxn ang="0">
                    <a:pos x="80645004" y="136088425"/>
                  </a:cxn>
                  <a:cxn ang="0">
                    <a:pos x="110886896" y="206652767"/>
                  </a:cxn>
                  <a:cxn ang="0">
                    <a:pos x="60483759" y="241934988"/>
                  </a:cxn>
                  <a:cxn ang="0">
                    <a:pos x="20161251" y="287297780"/>
                  </a:cxn>
                  <a:cxn ang="0">
                    <a:pos x="20161251" y="443547495"/>
                  </a:cxn>
                  <a:cxn ang="0">
                    <a:pos x="5040313" y="594756800"/>
                  </a:cxn>
                  <a:cxn ang="0">
                    <a:pos x="35282191" y="715724245"/>
                  </a:cxn>
                  <a:cxn ang="0">
                    <a:pos x="50403124" y="811490139"/>
                  </a:cxn>
                  <a:cxn ang="0">
                    <a:pos x="90725626" y="1118949258"/>
                  </a:cxn>
                  <a:cxn ang="0">
                    <a:pos x="115927207" y="1199594221"/>
                  </a:cxn>
                  <a:cxn ang="0">
                    <a:pos x="131048141" y="1154231430"/>
                  </a:cxn>
                  <a:cxn ang="0">
                    <a:pos x="151209386" y="1063505846"/>
                  </a:cxn>
                  <a:cxn ang="0">
                    <a:pos x="141128763" y="831651379"/>
                  </a:cxn>
                  <a:cxn ang="0">
                    <a:pos x="151209386" y="761087037"/>
                  </a:cxn>
                  <a:cxn ang="0">
                    <a:pos x="171370630" y="1013102744"/>
                  </a:cxn>
                  <a:cxn ang="0">
                    <a:pos x="196572186" y="1189513601"/>
                  </a:cxn>
                  <a:cxn ang="0">
                    <a:pos x="191531875" y="1229836082"/>
                  </a:cxn>
                  <a:cxn ang="0">
                    <a:pos x="216733481" y="1280239184"/>
                  </a:cxn>
                  <a:cxn ang="0">
                    <a:pos x="246975348" y="1335682596"/>
                  </a:cxn>
                  <a:cxn ang="0">
                    <a:pos x="267136593" y="1234876393"/>
                  </a:cxn>
                  <a:cxn ang="0">
                    <a:pos x="272176904" y="1003022124"/>
                  </a:cxn>
                  <a:cxn ang="0">
                    <a:pos x="272176904" y="725804865"/>
                  </a:cxn>
                  <a:cxn ang="0">
                    <a:pos x="277217215" y="640119592"/>
                  </a:cxn>
                  <a:cxn ang="0">
                    <a:pos x="317539705" y="665321143"/>
                  </a:cxn>
                  <a:cxn ang="0">
                    <a:pos x="307459082" y="927417471"/>
                  </a:cxn>
                  <a:cxn ang="0">
                    <a:pos x="282257526" y="1098788018"/>
                  </a:cxn>
                  <a:cxn ang="0">
                    <a:pos x="302418771" y="1204634532"/>
                  </a:cxn>
                  <a:cxn ang="0">
                    <a:pos x="347781572" y="1214715152"/>
                  </a:cxn>
                  <a:cxn ang="0">
                    <a:pos x="347781572" y="1129029879"/>
                  </a:cxn>
                  <a:cxn ang="0">
                    <a:pos x="403224995" y="871974059"/>
                  </a:cxn>
                  <a:cxn ang="0">
                    <a:pos x="433466961" y="841732198"/>
                  </a:cxn>
                  <a:cxn ang="0">
                    <a:pos x="418346028" y="1023183365"/>
                  </a:cxn>
                  <a:cxn ang="0">
                    <a:pos x="433466961" y="1118949258"/>
                  </a:cxn>
                  <a:cxn ang="0">
                    <a:pos x="473789451" y="1154231430"/>
                  </a:cxn>
                  <a:cxn ang="0">
                    <a:pos x="509071629" y="1118949258"/>
                  </a:cxn>
                  <a:cxn ang="0">
                    <a:pos x="498991007" y="1028223675"/>
                  </a:cxn>
                  <a:cxn ang="0">
                    <a:pos x="549394119" y="761087037"/>
                  </a:cxn>
                  <a:cxn ang="0">
                    <a:pos x="589716608" y="554434319"/>
                  </a:cxn>
                  <a:cxn ang="0">
                    <a:pos x="65524070" y="236894678"/>
                  </a:cxn>
                </a:cxnLst>
                <a:pathLst>
                  <a:path w="236" h="532">
                    <a:moveTo>
                      <a:pt x="234" y="220"/>
                    </a:moveTo>
                    <a:lnTo>
                      <a:pt x="234" y="192"/>
                    </a:lnTo>
                    <a:lnTo>
                      <a:pt x="230" y="174"/>
                    </a:lnTo>
                    <a:lnTo>
                      <a:pt x="228" y="150"/>
                    </a:lnTo>
                    <a:lnTo>
                      <a:pt x="224" y="124"/>
                    </a:lnTo>
                    <a:lnTo>
                      <a:pt x="224" y="110"/>
                    </a:lnTo>
                    <a:lnTo>
                      <a:pt x="222" y="108"/>
                    </a:lnTo>
                    <a:lnTo>
                      <a:pt x="220" y="106"/>
                    </a:lnTo>
                    <a:lnTo>
                      <a:pt x="216" y="104"/>
                    </a:lnTo>
                    <a:lnTo>
                      <a:pt x="188" y="90"/>
                    </a:lnTo>
                    <a:lnTo>
                      <a:pt x="186" y="82"/>
                    </a:lnTo>
                    <a:lnTo>
                      <a:pt x="192" y="78"/>
                    </a:lnTo>
                    <a:lnTo>
                      <a:pt x="196" y="68"/>
                    </a:lnTo>
                    <a:lnTo>
                      <a:pt x="198" y="48"/>
                    </a:lnTo>
                    <a:lnTo>
                      <a:pt x="198" y="38"/>
                    </a:lnTo>
                    <a:lnTo>
                      <a:pt x="196" y="34"/>
                    </a:lnTo>
                    <a:lnTo>
                      <a:pt x="194" y="30"/>
                    </a:lnTo>
                    <a:lnTo>
                      <a:pt x="190" y="26"/>
                    </a:lnTo>
                    <a:lnTo>
                      <a:pt x="186" y="22"/>
                    </a:lnTo>
                    <a:lnTo>
                      <a:pt x="180" y="22"/>
                    </a:lnTo>
                    <a:lnTo>
                      <a:pt x="172" y="24"/>
                    </a:lnTo>
                    <a:lnTo>
                      <a:pt x="164" y="32"/>
                    </a:lnTo>
                    <a:lnTo>
                      <a:pt x="162" y="36"/>
                    </a:lnTo>
                    <a:lnTo>
                      <a:pt x="160" y="46"/>
                    </a:lnTo>
                    <a:lnTo>
                      <a:pt x="158" y="48"/>
                    </a:lnTo>
                    <a:lnTo>
                      <a:pt x="156" y="50"/>
                    </a:lnTo>
                    <a:lnTo>
                      <a:pt x="156" y="54"/>
                    </a:lnTo>
                    <a:lnTo>
                      <a:pt x="156" y="60"/>
                    </a:lnTo>
                    <a:lnTo>
                      <a:pt x="158" y="62"/>
                    </a:lnTo>
                    <a:lnTo>
                      <a:pt x="160" y="62"/>
                    </a:lnTo>
                    <a:lnTo>
                      <a:pt x="160" y="74"/>
                    </a:lnTo>
                    <a:lnTo>
                      <a:pt x="158" y="80"/>
                    </a:lnTo>
                    <a:lnTo>
                      <a:pt x="154" y="84"/>
                    </a:lnTo>
                    <a:lnTo>
                      <a:pt x="146" y="90"/>
                    </a:lnTo>
                    <a:lnTo>
                      <a:pt x="128" y="98"/>
                    </a:lnTo>
                    <a:lnTo>
                      <a:pt x="110" y="88"/>
                    </a:lnTo>
                    <a:lnTo>
                      <a:pt x="94" y="80"/>
                    </a:lnTo>
                    <a:lnTo>
                      <a:pt x="88" y="78"/>
                    </a:lnTo>
                    <a:lnTo>
                      <a:pt x="82" y="78"/>
                    </a:lnTo>
                    <a:lnTo>
                      <a:pt x="80" y="70"/>
                    </a:lnTo>
                    <a:lnTo>
                      <a:pt x="78" y="68"/>
                    </a:lnTo>
                    <a:lnTo>
                      <a:pt x="78" y="50"/>
                    </a:lnTo>
                    <a:lnTo>
                      <a:pt x="80" y="42"/>
                    </a:lnTo>
                    <a:lnTo>
                      <a:pt x="80" y="36"/>
                    </a:lnTo>
                    <a:lnTo>
                      <a:pt x="80" y="32"/>
                    </a:lnTo>
                    <a:lnTo>
                      <a:pt x="78" y="32"/>
                    </a:lnTo>
                    <a:lnTo>
                      <a:pt x="76" y="20"/>
                    </a:lnTo>
                    <a:lnTo>
                      <a:pt x="72" y="12"/>
                    </a:lnTo>
                    <a:lnTo>
                      <a:pt x="70" y="8"/>
                    </a:lnTo>
                    <a:lnTo>
                      <a:pt x="66" y="6"/>
                    </a:lnTo>
                    <a:lnTo>
                      <a:pt x="64" y="6"/>
                    </a:lnTo>
                    <a:lnTo>
                      <a:pt x="62" y="4"/>
                    </a:lnTo>
                    <a:lnTo>
                      <a:pt x="56" y="2"/>
                    </a:lnTo>
                    <a:lnTo>
                      <a:pt x="50" y="0"/>
                    </a:lnTo>
                    <a:lnTo>
                      <a:pt x="44" y="2"/>
                    </a:lnTo>
                    <a:lnTo>
                      <a:pt x="40" y="4"/>
                    </a:lnTo>
                    <a:lnTo>
                      <a:pt x="34" y="10"/>
                    </a:lnTo>
                    <a:lnTo>
                      <a:pt x="32" y="16"/>
                    </a:lnTo>
                    <a:lnTo>
                      <a:pt x="30" y="20"/>
                    </a:lnTo>
                    <a:lnTo>
                      <a:pt x="30" y="26"/>
                    </a:lnTo>
                    <a:lnTo>
                      <a:pt x="30" y="40"/>
                    </a:lnTo>
                    <a:lnTo>
                      <a:pt x="30" y="48"/>
                    </a:lnTo>
                    <a:lnTo>
                      <a:pt x="32" y="54"/>
                    </a:lnTo>
                    <a:lnTo>
                      <a:pt x="36" y="58"/>
                    </a:lnTo>
                    <a:lnTo>
                      <a:pt x="38" y="62"/>
                    </a:lnTo>
                    <a:lnTo>
                      <a:pt x="42" y="70"/>
                    </a:lnTo>
                    <a:lnTo>
                      <a:pt x="44" y="82"/>
                    </a:lnTo>
                    <a:lnTo>
                      <a:pt x="42" y="88"/>
                    </a:lnTo>
                    <a:lnTo>
                      <a:pt x="26" y="94"/>
                    </a:lnTo>
                    <a:lnTo>
                      <a:pt x="24" y="96"/>
                    </a:lnTo>
                    <a:lnTo>
                      <a:pt x="18" y="102"/>
                    </a:lnTo>
                    <a:lnTo>
                      <a:pt x="12" y="108"/>
                    </a:lnTo>
                    <a:lnTo>
                      <a:pt x="8" y="114"/>
                    </a:lnTo>
                    <a:lnTo>
                      <a:pt x="8" y="118"/>
                    </a:lnTo>
                    <a:lnTo>
                      <a:pt x="8" y="130"/>
                    </a:lnTo>
                    <a:lnTo>
                      <a:pt x="10" y="154"/>
                    </a:lnTo>
                    <a:lnTo>
                      <a:pt x="8" y="176"/>
                    </a:lnTo>
                    <a:lnTo>
                      <a:pt x="2" y="214"/>
                    </a:lnTo>
                    <a:lnTo>
                      <a:pt x="0" y="228"/>
                    </a:lnTo>
                    <a:lnTo>
                      <a:pt x="2" y="236"/>
                    </a:lnTo>
                    <a:lnTo>
                      <a:pt x="6" y="242"/>
                    </a:lnTo>
                    <a:lnTo>
                      <a:pt x="12" y="252"/>
                    </a:lnTo>
                    <a:lnTo>
                      <a:pt x="14" y="262"/>
                    </a:lnTo>
                    <a:lnTo>
                      <a:pt x="14" y="284"/>
                    </a:lnTo>
                    <a:lnTo>
                      <a:pt x="18" y="302"/>
                    </a:lnTo>
                    <a:lnTo>
                      <a:pt x="20" y="312"/>
                    </a:lnTo>
                    <a:lnTo>
                      <a:pt x="20" y="322"/>
                    </a:lnTo>
                    <a:lnTo>
                      <a:pt x="18" y="328"/>
                    </a:lnTo>
                    <a:lnTo>
                      <a:pt x="22" y="354"/>
                    </a:lnTo>
                    <a:lnTo>
                      <a:pt x="26" y="378"/>
                    </a:lnTo>
                    <a:lnTo>
                      <a:pt x="26" y="414"/>
                    </a:lnTo>
                    <a:lnTo>
                      <a:pt x="36" y="444"/>
                    </a:lnTo>
                    <a:lnTo>
                      <a:pt x="30" y="458"/>
                    </a:lnTo>
                    <a:lnTo>
                      <a:pt x="24" y="466"/>
                    </a:lnTo>
                    <a:lnTo>
                      <a:pt x="24" y="482"/>
                    </a:lnTo>
                    <a:lnTo>
                      <a:pt x="38" y="484"/>
                    </a:lnTo>
                    <a:lnTo>
                      <a:pt x="46" y="476"/>
                    </a:lnTo>
                    <a:lnTo>
                      <a:pt x="50" y="474"/>
                    </a:lnTo>
                    <a:lnTo>
                      <a:pt x="52" y="470"/>
                    </a:lnTo>
                    <a:lnTo>
                      <a:pt x="52" y="464"/>
                    </a:lnTo>
                    <a:lnTo>
                      <a:pt x="52" y="458"/>
                    </a:lnTo>
                    <a:lnTo>
                      <a:pt x="54" y="458"/>
                    </a:lnTo>
                    <a:lnTo>
                      <a:pt x="60" y="452"/>
                    </a:lnTo>
                    <a:lnTo>
                      <a:pt x="62" y="444"/>
                    </a:lnTo>
                    <a:lnTo>
                      <a:pt x="58" y="436"/>
                    </a:lnTo>
                    <a:lnTo>
                      <a:pt x="60" y="422"/>
                    </a:lnTo>
                    <a:lnTo>
                      <a:pt x="60" y="412"/>
                    </a:lnTo>
                    <a:lnTo>
                      <a:pt x="54" y="398"/>
                    </a:lnTo>
                    <a:lnTo>
                      <a:pt x="54" y="378"/>
                    </a:lnTo>
                    <a:lnTo>
                      <a:pt x="54" y="352"/>
                    </a:lnTo>
                    <a:lnTo>
                      <a:pt x="56" y="330"/>
                    </a:lnTo>
                    <a:lnTo>
                      <a:pt x="56" y="310"/>
                    </a:lnTo>
                    <a:lnTo>
                      <a:pt x="58" y="302"/>
                    </a:lnTo>
                    <a:lnTo>
                      <a:pt x="60" y="298"/>
                    </a:lnTo>
                    <a:lnTo>
                      <a:pt x="60" y="302"/>
                    </a:lnTo>
                    <a:lnTo>
                      <a:pt x="68" y="328"/>
                    </a:lnTo>
                    <a:lnTo>
                      <a:pt x="70" y="342"/>
                    </a:lnTo>
                    <a:lnTo>
                      <a:pt x="68" y="346"/>
                    </a:lnTo>
                    <a:lnTo>
                      <a:pt x="68" y="402"/>
                    </a:lnTo>
                    <a:lnTo>
                      <a:pt x="70" y="426"/>
                    </a:lnTo>
                    <a:lnTo>
                      <a:pt x="74" y="456"/>
                    </a:lnTo>
                    <a:lnTo>
                      <a:pt x="76" y="468"/>
                    </a:lnTo>
                    <a:lnTo>
                      <a:pt x="78" y="472"/>
                    </a:lnTo>
                    <a:lnTo>
                      <a:pt x="78" y="476"/>
                    </a:lnTo>
                    <a:lnTo>
                      <a:pt x="78" y="478"/>
                    </a:lnTo>
                    <a:lnTo>
                      <a:pt x="76" y="484"/>
                    </a:lnTo>
                    <a:lnTo>
                      <a:pt x="76" y="488"/>
                    </a:lnTo>
                    <a:lnTo>
                      <a:pt x="76" y="490"/>
                    </a:lnTo>
                    <a:lnTo>
                      <a:pt x="82" y="500"/>
                    </a:lnTo>
                    <a:lnTo>
                      <a:pt x="86" y="498"/>
                    </a:lnTo>
                    <a:lnTo>
                      <a:pt x="86" y="508"/>
                    </a:lnTo>
                    <a:lnTo>
                      <a:pt x="86" y="512"/>
                    </a:lnTo>
                    <a:lnTo>
                      <a:pt x="88" y="518"/>
                    </a:lnTo>
                    <a:lnTo>
                      <a:pt x="92" y="524"/>
                    </a:lnTo>
                    <a:lnTo>
                      <a:pt x="98" y="530"/>
                    </a:lnTo>
                    <a:lnTo>
                      <a:pt x="102" y="532"/>
                    </a:lnTo>
                    <a:lnTo>
                      <a:pt x="118" y="530"/>
                    </a:lnTo>
                    <a:lnTo>
                      <a:pt x="118" y="512"/>
                    </a:lnTo>
                    <a:lnTo>
                      <a:pt x="114" y="508"/>
                    </a:lnTo>
                    <a:lnTo>
                      <a:pt x="106" y="490"/>
                    </a:lnTo>
                    <a:lnTo>
                      <a:pt x="104" y="482"/>
                    </a:lnTo>
                    <a:lnTo>
                      <a:pt x="106" y="470"/>
                    </a:lnTo>
                    <a:lnTo>
                      <a:pt x="108" y="448"/>
                    </a:lnTo>
                    <a:lnTo>
                      <a:pt x="110" y="422"/>
                    </a:lnTo>
                    <a:lnTo>
                      <a:pt x="108" y="398"/>
                    </a:lnTo>
                    <a:lnTo>
                      <a:pt x="106" y="376"/>
                    </a:lnTo>
                    <a:lnTo>
                      <a:pt x="106" y="348"/>
                    </a:lnTo>
                    <a:lnTo>
                      <a:pt x="106" y="334"/>
                    </a:lnTo>
                    <a:lnTo>
                      <a:pt x="108" y="320"/>
                    </a:lnTo>
                    <a:lnTo>
                      <a:pt x="108" y="288"/>
                    </a:lnTo>
                    <a:lnTo>
                      <a:pt x="106" y="272"/>
                    </a:lnTo>
                    <a:lnTo>
                      <a:pt x="104" y="258"/>
                    </a:lnTo>
                    <a:lnTo>
                      <a:pt x="104" y="256"/>
                    </a:lnTo>
                    <a:lnTo>
                      <a:pt x="106" y="252"/>
                    </a:lnTo>
                    <a:lnTo>
                      <a:pt x="110" y="254"/>
                    </a:lnTo>
                    <a:lnTo>
                      <a:pt x="112" y="250"/>
                    </a:lnTo>
                    <a:lnTo>
                      <a:pt x="116" y="246"/>
                    </a:lnTo>
                    <a:lnTo>
                      <a:pt x="124" y="258"/>
                    </a:lnTo>
                    <a:lnTo>
                      <a:pt x="126" y="258"/>
                    </a:lnTo>
                    <a:lnTo>
                      <a:pt x="126" y="264"/>
                    </a:lnTo>
                    <a:lnTo>
                      <a:pt x="128" y="274"/>
                    </a:lnTo>
                    <a:lnTo>
                      <a:pt x="128" y="324"/>
                    </a:lnTo>
                    <a:lnTo>
                      <a:pt x="124" y="338"/>
                    </a:lnTo>
                    <a:lnTo>
                      <a:pt x="122" y="350"/>
                    </a:lnTo>
                    <a:lnTo>
                      <a:pt x="122" y="368"/>
                    </a:lnTo>
                    <a:lnTo>
                      <a:pt x="116" y="388"/>
                    </a:lnTo>
                    <a:lnTo>
                      <a:pt x="114" y="402"/>
                    </a:lnTo>
                    <a:lnTo>
                      <a:pt x="112" y="424"/>
                    </a:lnTo>
                    <a:lnTo>
                      <a:pt x="116" y="430"/>
                    </a:lnTo>
                    <a:lnTo>
                      <a:pt x="112" y="436"/>
                    </a:lnTo>
                    <a:lnTo>
                      <a:pt x="118" y="444"/>
                    </a:lnTo>
                    <a:lnTo>
                      <a:pt x="118" y="470"/>
                    </a:lnTo>
                    <a:lnTo>
                      <a:pt x="118" y="472"/>
                    </a:lnTo>
                    <a:lnTo>
                      <a:pt x="120" y="478"/>
                    </a:lnTo>
                    <a:lnTo>
                      <a:pt x="124" y="482"/>
                    </a:lnTo>
                    <a:lnTo>
                      <a:pt x="130" y="482"/>
                    </a:lnTo>
                    <a:lnTo>
                      <a:pt x="134" y="482"/>
                    </a:lnTo>
                    <a:lnTo>
                      <a:pt x="138" y="482"/>
                    </a:lnTo>
                    <a:lnTo>
                      <a:pt x="142" y="480"/>
                    </a:lnTo>
                    <a:lnTo>
                      <a:pt x="144" y="474"/>
                    </a:lnTo>
                    <a:lnTo>
                      <a:pt x="144" y="464"/>
                    </a:lnTo>
                    <a:lnTo>
                      <a:pt x="140" y="456"/>
                    </a:lnTo>
                    <a:lnTo>
                      <a:pt x="138" y="448"/>
                    </a:lnTo>
                    <a:lnTo>
                      <a:pt x="142" y="436"/>
                    </a:lnTo>
                    <a:lnTo>
                      <a:pt x="142" y="430"/>
                    </a:lnTo>
                    <a:lnTo>
                      <a:pt x="148" y="418"/>
                    </a:lnTo>
                    <a:lnTo>
                      <a:pt x="154" y="384"/>
                    </a:lnTo>
                    <a:lnTo>
                      <a:pt x="160" y="346"/>
                    </a:lnTo>
                    <a:lnTo>
                      <a:pt x="166" y="322"/>
                    </a:lnTo>
                    <a:lnTo>
                      <a:pt x="170" y="304"/>
                    </a:lnTo>
                    <a:lnTo>
                      <a:pt x="172" y="308"/>
                    </a:lnTo>
                    <a:lnTo>
                      <a:pt x="172" y="326"/>
                    </a:lnTo>
                    <a:lnTo>
                      <a:pt x="172" y="334"/>
                    </a:lnTo>
                    <a:lnTo>
                      <a:pt x="170" y="346"/>
                    </a:lnTo>
                    <a:lnTo>
                      <a:pt x="170" y="354"/>
                    </a:lnTo>
                    <a:lnTo>
                      <a:pt x="170" y="368"/>
                    </a:lnTo>
                    <a:lnTo>
                      <a:pt x="168" y="388"/>
                    </a:lnTo>
                    <a:lnTo>
                      <a:pt x="166" y="406"/>
                    </a:lnTo>
                    <a:lnTo>
                      <a:pt x="164" y="410"/>
                    </a:lnTo>
                    <a:lnTo>
                      <a:pt x="162" y="418"/>
                    </a:lnTo>
                    <a:lnTo>
                      <a:pt x="166" y="426"/>
                    </a:lnTo>
                    <a:lnTo>
                      <a:pt x="166" y="440"/>
                    </a:lnTo>
                    <a:lnTo>
                      <a:pt x="172" y="444"/>
                    </a:lnTo>
                    <a:lnTo>
                      <a:pt x="176" y="444"/>
                    </a:lnTo>
                    <a:lnTo>
                      <a:pt x="182" y="452"/>
                    </a:lnTo>
                    <a:lnTo>
                      <a:pt x="184" y="456"/>
                    </a:lnTo>
                    <a:lnTo>
                      <a:pt x="188" y="458"/>
                    </a:lnTo>
                    <a:lnTo>
                      <a:pt x="192" y="460"/>
                    </a:lnTo>
                    <a:lnTo>
                      <a:pt x="200" y="462"/>
                    </a:lnTo>
                    <a:lnTo>
                      <a:pt x="208" y="458"/>
                    </a:lnTo>
                    <a:lnTo>
                      <a:pt x="210" y="452"/>
                    </a:lnTo>
                    <a:lnTo>
                      <a:pt x="202" y="444"/>
                    </a:lnTo>
                    <a:lnTo>
                      <a:pt x="196" y="436"/>
                    </a:lnTo>
                    <a:lnTo>
                      <a:pt x="192" y="428"/>
                    </a:lnTo>
                    <a:lnTo>
                      <a:pt x="192" y="420"/>
                    </a:lnTo>
                    <a:lnTo>
                      <a:pt x="198" y="416"/>
                    </a:lnTo>
                    <a:lnTo>
                      <a:pt x="198" y="408"/>
                    </a:lnTo>
                    <a:lnTo>
                      <a:pt x="200" y="392"/>
                    </a:lnTo>
                    <a:lnTo>
                      <a:pt x="204" y="378"/>
                    </a:lnTo>
                    <a:lnTo>
                      <a:pt x="206" y="356"/>
                    </a:lnTo>
                    <a:lnTo>
                      <a:pt x="212" y="328"/>
                    </a:lnTo>
                    <a:lnTo>
                      <a:pt x="218" y="302"/>
                    </a:lnTo>
                    <a:lnTo>
                      <a:pt x="224" y="276"/>
                    </a:lnTo>
                    <a:lnTo>
                      <a:pt x="224" y="270"/>
                    </a:lnTo>
                    <a:lnTo>
                      <a:pt x="234" y="256"/>
                    </a:lnTo>
                    <a:lnTo>
                      <a:pt x="236" y="240"/>
                    </a:lnTo>
                    <a:lnTo>
                      <a:pt x="234" y="220"/>
                    </a:lnTo>
                    <a:close/>
                    <a:moveTo>
                      <a:pt x="24" y="96"/>
                    </a:moveTo>
                    <a:lnTo>
                      <a:pt x="24" y="96"/>
                    </a:lnTo>
                    <a:lnTo>
                      <a:pt x="26" y="94"/>
                    </a:lnTo>
                    <a:lnTo>
                      <a:pt x="24" y="96"/>
                    </a:lnTo>
                    <a:close/>
                  </a:path>
                </a:pathLst>
              </a:custGeom>
              <a:solidFill>
                <a:srgbClr val="FF3300"/>
              </a:solidFill>
              <a:ln w="9525">
                <a:noFill/>
              </a:ln>
            </p:spPr>
            <p:txBody>
              <a:bodyPr/>
              <a:p>
                <a:endParaRPr lang="zh-CN" altLang="en-US" sz="2400"/>
              </a:p>
            </p:txBody>
          </p:sp>
          <p:sp>
            <p:nvSpPr>
              <p:cNvPr id="57348" name="Freeform 950"/>
              <p:cNvSpPr/>
              <p:nvPr/>
            </p:nvSpPr>
            <p:spPr>
              <a:xfrm>
                <a:off x="244475" y="127000"/>
                <a:ext cx="79375" cy="209550"/>
              </a:xfrm>
              <a:custGeom>
                <a:avLst/>
                <a:gdLst/>
                <a:ahLst/>
                <a:cxnLst>
                  <a:cxn ang="0">
                    <a:pos x="10080625" y="0"/>
                  </a:cxn>
                  <a:cxn ang="0">
                    <a:pos x="0" y="10080623"/>
                  </a:cxn>
                  <a:cxn ang="0">
                    <a:pos x="0" y="10080623"/>
                  </a:cxn>
                  <a:cxn ang="0">
                    <a:pos x="10080625" y="55443437"/>
                  </a:cxn>
                  <a:cxn ang="0">
                    <a:pos x="30241878" y="151209355"/>
                  </a:cxn>
                  <a:cxn ang="0">
                    <a:pos x="45362811" y="262096228"/>
                  </a:cxn>
                  <a:cxn ang="0">
                    <a:pos x="45362811" y="302418709"/>
                  </a:cxn>
                  <a:cxn ang="0">
                    <a:pos x="40322500" y="332660570"/>
                  </a:cxn>
                  <a:cxn ang="0">
                    <a:pos x="40322500" y="332660570"/>
                  </a:cxn>
                  <a:cxn ang="0">
                    <a:pos x="70564378" y="332660570"/>
                  </a:cxn>
                  <a:cxn ang="0">
                    <a:pos x="100806244" y="332660570"/>
                  </a:cxn>
                  <a:cxn ang="0">
                    <a:pos x="126007824" y="327620260"/>
                  </a:cxn>
                  <a:cxn ang="0">
                    <a:pos x="115927202" y="282257469"/>
                  </a:cxn>
                  <a:cxn ang="0">
                    <a:pos x="110886891" y="277217159"/>
                  </a:cxn>
                  <a:cxn ang="0">
                    <a:pos x="90725622" y="292338089"/>
                  </a:cxn>
                  <a:cxn ang="0">
                    <a:pos x="55443445" y="272176848"/>
                  </a:cxn>
                  <a:cxn ang="0">
                    <a:pos x="55443445" y="272176848"/>
                  </a:cxn>
                  <a:cxn ang="0">
                    <a:pos x="50403122" y="211693126"/>
                  </a:cxn>
                  <a:cxn ang="0">
                    <a:pos x="50403122" y="156249665"/>
                  </a:cxn>
                  <a:cxn ang="0">
                    <a:pos x="50403122" y="95765918"/>
                  </a:cxn>
                  <a:cxn ang="0">
                    <a:pos x="55443445" y="60483747"/>
                  </a:cxn>
                  <a:cxn ang="0">
                    <a:pos x="45362811" y="40322494"/>
                  </a:cxn>
                  <a:cxn ang="0">
                    <a:pos x="75604689" y="35282184"/>
                  </a:cxn>
                  <a:cxn ang="0">
                    <a:pos x="80645000" y="50403114"/>
                  </a:cxn>
                  <a:cxn ang="0">
                    <a:pos x="70564378" y="65524057"/>
                  </a:cxn>
                  <a:cxn ang="0">
                    <a:pos x="85685311" y="136088424"/>
                  </a:cxn>
                  <a:cxn ang="0">
                    <a:pos x="100806244" y="201612456"/>
                  </a:cxn>
                  <a:cxn ang="0">
                    <a:pos x="95765933" y="151209355"/>
                  </a:cxn>
                  <a:cxn ang="0">
                    <a:pos x="95765933" y="95765918"/>
                  </a:cxn>
                  <a:cxn ang="0">
                    <a:pos x="90725622" y="60483747"/>
                  </a:cxn>
                  <a:cxn ang="0">
                    <a:pos x="85685311" y="25201557"/>
                  </a:cxn>
                  <a:cxn ang="0">
                    <a:pos x="85685311" y="20161247"/>
                  </a:cxn>
                  <a:cxn ang="0">
                    <a:pos x="65524067" y="35282184"/>
                  </a:cxn>
                  <a:cxn ang="0">
                    <a:pos x="55443445" y="30241873"/>
                  </a:cxn>
                  <a:cxn ang="0">
                    <a:pos x="55443445" y="30241873"/>
                  </a:cxn>
                  <a:cxn ang="0">
                    <a:pos x="30241878" y="20161247"/>
                  </a:cxn>
                  <a:cxn ang="0">
                    <a:pos x="15120939" y="5040312"/>
                  </a:cxn>
                  <a:cxn ang="0">
                    <a:pos x="10080625" y="0"/>
                  </a:cxn>
                  <a:cxn ang="0">
                    <a:pos x="10080625" y="0"/>
                  </a:cxn>
                </a:cxnLst>
                <a:pathLst>
                  <a:path w="50" h="132">
                    <a:moveTo>
                      <a:pt x="4" y="0"/>
                    </a:moveTo>
                    <a:lnTo>
                      <a:pt x="0" y="4"/>
                    </a:lnTo>
                    <a:lnTo>
                      <a:pt x="4" y="22"/>
                    </a:lnTo>
                    <a:lnTo>
                      <a:pt x="12" y="60"/>
                    </a:lnTo>
                    <a:lnTo>
                      <a:pt x="18" y="104"/>
                    </a:lnTo>
                    <a:lnTo>
                      <a:pt x="18" y="120"/>
                    </a:lnTo>
                    <a:lnTo>
                      <a:pt x="16" y="132"/>
                    </a:lnTo>
                    <a:lnTo>
                      <a:pt x="28" y="132"/>
                    </a:lnTo>
                    <a:lnTo>
                      <a:pt x="40" y="132"/>
                    </a:lnTo>
                    <a:lnTo>
                      <a:pt x="50" y="130"/>
                    </a:lnTo>
                    <a:lnTo>
                      <a:pt x="46" y="112"/>
                    </a:lnTo>
                    <a:lnTo>
                      <a:pt x="44" y="110"/>
                    </a:lnTo>
                    <a:lnTo>
                      <a:pt x="36" y="116"/>
                    </a:lnTo>
                    <a:lnTo>
                      <a:pt x="22" y="108"/>
                    </a:lnTo>
                    <a:lnTo>
                      <a:pt x="20" y="84"/>
                    </a:lnTo>
                    <a:lnTo>
                      <a:pt x="20" y="62"/>
                    </a:lnTo>
                    <a:lnTo>
                      <a:pt x="20" y="38"/>
                    </a:lnTo>
                    <a:lnTo>
                      <a:pt x="22" y="24"/>
                    </a:lnTo>
                    <a:lnTo>
                      <a:pt x="18" y="16"/>
                    </a:lnTo>
                    <a:lnTo>
                      <a:pt x="30" y="14"/>
                    </a:lnTo>
                    <a:lnTo>
                      <a:pt x="32" y="20"/>
                    </a:lnTo>
                    <a:lnTo>
                      <a:pt x="28" y="26"/>
                    </a:lnTo>
                    <a:lnTo>
                      <a:pt x="34" y="54"/>
                    </a:lnTo>
                    <a:lnTo>
                      <a:pt x="40" y="80"/>
                    </a:lnTo>
                    <a:lnTo>
                      <a:pt x="38" y="60"/>
                    </a:lnTo>
                    <a:lnTo>
                      <a:pt x="38" y="38"/>
                    </a:lnTo>
                    <a:lnTo>
                      <a:pt x="36" y="24"/>
                    </a:lnTo>
                    <a:lnTo>
                      <a:pt x="34" y="10"/>
                    </a:lnTo>
                    <a:lnTo>
                      <a:pt x="34" y="8"/>
                    </a:lnTo>
                    <a:lnTo>
                      <a:pt x="26" y="14"/>
                    </a:lnTo>
                    <a:lnTo>
                      <a:pt x="22" y="12"/>
                    </a:lnTo>
                    <a:lnTo>
                      <a:pt x="12" y="8"/>
                    </a:lnTo>
                    <a:lnTo>
                      <a:pt x="6" y="2"/>
                    </a:lnTo>
                    <a:lnTo>
                      <a:pt x="4" y="0"/>
                    </a:lnTo>
                    <a:close/>
                  </a:path>
                </a:pathLst>
              </a:custGeom>
              <a:solidFill>
                <a:srgbClr val="FFFFFF"/>
              </a:solidFill>
              <a:ln w="9525">
                <a:noFill/>
              </a:ln>
            </p:spPr>
            <p:txBody>
              <a:bodyPr/>
              <a:p>
                <a:endParaRPr lang="zh-CN" altLang="en-US" sz="2400"/>
              </a:p>
            </p:txBody>
          </p:sp>
          <p:sp>
            <p:nvSpPr>
              <p:cNvPr id="57349" name="Freeform 951"/>
              <p:cNvSpPr/>
              <p:nvPr/>
            </p:nvSpPr>
            <p:spPr>
              <a:xfrm>
                <a:off x="60325" y="142875"/>
                <a:ext cx="44450" cy="174625"/>
              </a:xfrm>
              <a:custGeom>
                <a:avLst/>
                <a:gdLst/>
                <a:ahLst/>
                <a:cxnLst>
                  <a:cxn ang="0">
                    <a:pos x="60483758" y="0"/>
                  </a:cxn>
                  <a:cxn ang="0">
                    <a:pos x="45362813" y="0"/>
                  </a:cxn>
                  <a:cxn ang="0">
                    <a:pos x="30241879" y="25201562"/>
                  </a:cxn>
                  <a:cxn ang="0">
                    <a:pos x="40322501" y="35282190"/>
                  </a:cxn>
                  <a:cxn ang="0">
                    <a:pos x="15120940" y="85685314"/>
                  </a:cxn>
                  <a:cxn ang="0">
                    <a:pos x="15120940" y="85685314"/>
                  </a:cxn>
                  <a:cxn ang="0">
                    <a:pos x="15120940" y="105846583"/>
                  </a:cxn>
                  <a:cxn ang="0">
                    <a:pos x="10080625" y="131048138"/>
                  </a:cxn>
                  <a:cxn ang="0">
                    <a:pos x="10080625" y="131048138"/>
                  </a:cxn>
                  <a:cxn ang="0">
                    <a:pos x="0" y="221773788"/>
                  </a:cxn>
                  <a:cxn ang="0">
                    <a:pos x="0" y="241935032"/>
                  </a:cxn>
                  <a:cxn ang="0">
                    <a:pos x="20161251" y="277217210"/>
                  </a:cxn>
                  <a:cxn ang="0">
                    <a:pos x="60483758" y="252015654"/>
                  </a:cxn>
                  <a:cxn ang="0">
                    <a:pos x="65524069" y="120967516"/>
                  </a:cxn>
                  <a:cxn ang="0">
                    <a:pos x="65524069" y="60483758"/>
                  </a:cxn>
                  <a:cxn ang="0">
                    <a:pos x="55443447" y="30241879"/>
                  </a:cxn>
                  <a:cxn ang="0">
                    <a:pos x="70564381" y="15120940"/>
                  </a:cxn>
                  <a:cxn ang="0">
                    <a:pos x="60483758" y="0"/>
                  </a:cxn>
                </a:cxnLst>
                <a:pathLst>
                  <a:path w="28" h="110">
                    <a:moveTo>
                      <a:pt x="24" y="0"/>
                    </a:moveTo>
                    <a:lnTo>
                      <a:pt x="18" y="0"/>
                    </a:lnTo>
                    <a:lnTo>
                      <a:pt x="12" y="10"/>
                    </a:lnTo>
                    <a:lnTo>
                      <a:pt x="16" y="14"/>
                    </a:lnTo>
                    <a:lnTo>
                      <a:pt x="6" y="34"/>
                    </a:lnTo>
                    <a:lnTo>
                      <a:pt x="6" y="42"/>
                    </a:lnTo>
                    <a:lnTo>
                      <a:pt x="4" y="52"/>
                    </a:lnTo>
                    <a:lnTo>
                      <a:pt x="0" y="88"/>
                    </a:lnTo>
                    <a:lnTo>
                      <a:pt x="0" y="96"/>
                    </a:lnTo>
                    <a:lnTo>
                      <a:pt x="8" y="110"/>
                    </a:lnTo>
                    <a:lnTo>
                      <a:pt x="24" y="100"/>
                    </a:lnTo>
                    <a:lnTo>
                      <a:pt x="26" y="48"/>
                    </a:lnTo>
                    <a:lnTo>
                      <a:pt x="26" y="24"/>
                    </a:lnTo>
                    <a:lnTo>
                      <a:pt x="22" y="12"/>
                    </a:lnTo>
                    <a:lnTo>
                      <a:pt x="28" y="6"/>
                    </a:lnTo>
                    <a:lnTo>
                      <a:pt x="24" y="0"/>
                    </a:lnTo>
                    <a:close/>
                  </a:path>
                </a:pathLst>
              </a:custGeom>
              <a:solidFill>
                <a:srgbClr val="FFFFFF"/>
              </a:solidFill>
              <a:ln w="9525">
                <a:noFill/>
              </a:ln>
            </p:spPr>
            <p:txBody>
              <a:bodyPr/>
              <a:p>
                <a:endParaRPr lang="zh-CN" altLang="en-US" sz="2400"/>
              </a:p>
            </p:txBody>
          </p:sp>
        </p:grpSp>
        <p:grpSp>
          <p:nvGrpSpPr>
            <p:cNvPr id="57350" name="组合 29"/>
            <p:cNvGrpSpPr/>
            <p:nvPr/>
          </p:nvGrpSpPr>
          <p:grpSpPr>
            <a:xfrm>
              <a:off x="0" y="3973"/>
              <a:ext cx="352425" cy="971550"/>
              <a:chOff x="0" y="0"/>
              <a:chExt cx="352425" cy="971550"/>
            </a:xfrm>
          </p:grpSpPr>
          <p:sp>
            <p:nvSpPr>
              <p:cNvPr id="57351" name="Freeform 952"/>
              <p:cNvSpPr>
                <a:spLocks noEditPoints="1"/>
              </p:cNvSpPr>
              <p:nvPr/>
            </p:nvSpPr>
            <p:spPr>
              <a:xfrm>
                <a:off x="0" y="0"/>
                <a:ext cx="352425" cy="971550"/>
              </a:xfrm>
              <a:custGeom>
                <a:avLst/>
                <a:gdLst/>
                <a:ahLst/>
                <a:cxnLst>
                  <a:cxn ang="0">
                    <a:pos x="25201562" y="544353731"/>
                  </a:cxn>
                  <a:cxn ang="0">
                    <a:pos x="50403124" y="584676215"/>
                  </a:cxn>
                  <a:cxn ang="0">
                    <a:pos x="55443447" y="594756836"/>
                  </a:cxn>
                  <a:cxn ang="0">
                    <a:pos x="110886894" y="650200252"/>
                  </a:cxn>
                  <a:cxn ang="0">
                    <a:pos x="151209383" y="680442114"/>
                  </a:cxn>
                  <a:cxn ang="0">
                    <a:pos x="161290005" y="776208014"/>
                  </a:cxn>
                  <a:cxn ang="0">
                    <a:pos x="161290005" y="1008062495"/>
                  </a:cxn>
                  <a:cxn ang="0">
                    <a:pos x="161290005" y="1139110567"/>
                  </a:cxn>
                  <a:cxn ang="0">
                    <a:pos x="186491561" y="1406247023"/>
                  </a:cxn>
                  <a:cxn ang="0">
                    <a:pos x="171370627" y="1532254786"/>
                  </a:cxn>
                  <a:cxn ang="0">
                    <a:pos x="236894722" y="1532254786"/>
                  </a:cxn>
                  <a:cxn ang="0">
                    <a:pos x="241935033" y="1436488886"/>
                  </a:cxn>
                  <a:cxn ang="0">
                    <a:pos x="236894722" y="1300400503"/>
                  </a:cxn>
                  <a:cxn ang="0">
                    <a:pos x="252015655" y="1098788084"/>
                  </a:cxn>
                  <a:cxn ang="0">
                    <a:pos x="342741255" y="1184473362"/>
                  </a:cxn>
                  <a:cxn ang="0">
                    <a:pos x="362902499" y="1376005160"/>
                  </a:cxn>
                  <a:cxn ang="0">
                    <a:pos x="347781566" y="1406247023"/>
                  </a:cxn>
                  <a:cxn ang="0">
                    <a:pos x="378023433" y="1491932302"/>
                  </a:cxn>
                  <a:cxn ang="0">
                    <a:pos x="388104055" y="1512093544"/>
                  </a:cxn>
                  <a:cxn ang="0">
                    <a:pos x="463708821" y="1527214475"/>
                  </a:cxn>
                  <a:cxn ang="0">
                    <a:pos x="448587888" y="1481851681"/>
                  </a:cxn>
                  <a:cxn ang="0">
                    <a:pos x="413305611" y="1340722987"/>
                  </a:cxn>
                  <a:cxn ang="0">
                    <a:pos x="433466954" y="1083667152"/>
                  </a:cxn>
                  <a:cxn ang="0">
                    <a:pos x="458668510" y="1058465600"/>
                  </a:cxn>
                  <a:cxn ang="0">
                    <a:pos x="367942811" y="599797147"/>
                  </a:cxn>
                  <a:cxn ang="0">
                    <a:pos x="504031310" y="781248324"/>
                  </a:cxn>
                  <a:cxn ang="0">
                    <a:pos x="498990999" y="786288635"/>
                  </a:cxn>
                  <a:cxn ang="0">
                    <a:pos x="468749132" y="796369256"/>
                  </a:cxn>
                  <a:cxn ang="0">
                    <a:pos x="529232865" y="796369256"/>
                  </a:cxn>
                  <a:cxn ang="0">
                    <a:pos x="539313488" y="670361494"/>
                  </a:cxn>
                  <a:cxn ang="0">
                    <a:pos x="524192554" y="594756836"/>
                  </a:cxn>
                  <a:cxn ang="0">
                    <a:pos x="519152243" y="564514973"/>
                  </a:cxn>
                  <a:cxn ang="0">
                    <a:pos x="488910377" y="443547521"/>
                  </a:cxn>
                  <a:cxn ang="0">
                    <a:pos x="483870065" y="398184628"/>
                  </a:cxn>
                  <a:cxn ang="0">
                    <a:pos x="468749132" y="287297797"/>
                  </a:cxn>
                  <a:cxn ang="0">
                    <a:pos x="438507265" y="262096245"/>
                  </a:cxn>
                  <a:cxn ang="0">
                    <a:pos x="423386332" y="231854382"/>
                  </a:cxn>
                  <a:cxn ang="0">
                    <a:pos x="408265299" y="191531848"/>
                  </a:cxn>
                  <a:cxn ang="0">
                    <a:pos x="357862188" y="20161248"/>
                  </a:cxn>
                  <a:cxn ang="0">
                    <a:pos x="282257522" y="0"/>
                  </a:cxn>
                  <a:cxn ang="0">
                    <a:pos x="226814099" y="75604682"/>
                  </a:cxn>
                  <a:cxn ang="0">
                    <a:pos x="196572183" y="231854382"/>
                  </a:cxn>
                  <a:cxn ang="0">
                    <a:pos x="131048139" y="246975313"/>
                  </a:cxn>
                  <a:cxn ang="0">
                    <a:pos x="100806247" y="302418729"/>
                  </a:cxn>
                  <a:cxn ang="0">
                    <a:pos x="25201562" y="413305559"/>
                  </a:cxn>
                  <a:cxn ang="0">
                    <a:pos x="0" y="468749074"/>
                  </a:cxn>
                  <a:cxn ang="0">
                    <a:pos x="423386332" y="418345969"/>
                  </a:cxn>
                  <a:cxn ang="0">
                    <a:pos x="428426643" y="448587832"/>
                  </a:cxn>
                  <a:cxn ang="0">
                    <a:pos x="428426643" y="448587832"/>
                  </a:cxn>
                  <a:cxn ang="0">
                    <a:pos x="443547576" y="544353731"/>
                  </a:cxn>
                  <a:cxn ang="0">
                    <a:pos x="458668510" y="579635905"/>
                  </a:cxn>
                  <a:cxn ang="0">
                    <a:pos x="418346021" y="579635905"/>
                  </a:cxn>
                  <a:cxn ang="0">
                    <a:pos x="60483758" y="468749074"/>
                  </a:cxn>
                  <a:cxn ang="0">
                    <a:pos x="151209383" y="367942765"/>
                  </a:cxn>
                  <a:cxn ang="0">
                    <a:pos x="171370627" y="378023386"/>
                  </a:cxn>
                  <a:cxn ang="0">
                    <a:pos x="191531872" y="529232800"/>
                  </a:cxn>
                  <a:cxn ang="0">
                    <a:pos x="171370627" y="614918078"/>
                  </a:cxn>
                  <a:cxn ang="0">
                    <a:pos x="156249694" y="624998699"/>
                  </a:cxn>
                  <a:cxn ang="0">
                    <a:pos x="131048139" y="614918078"/>
                  </a:cxn>
                  <a:cxn ang="0">
                    <a:pos x="60483758" y="468749074"/>
                  </a:cxn>
                </a:cxnLst>
                <a:pathLst>
                  <a:path w="222" h="612">
                    <a:moveTo>
                      <a:pt x="0" y="188"/>
                    </a:moveTo>
                    <a:lnTo>
                      <a:pt x="0" y="188"/>
                    </a:lnTo>
                    <a:lnTo>
                      <a:pt x="2" y="194"/>
                    </a:lnTo>
                    <a:lnTo>
                      <a:pt x="10" y="216"/>
                    </a:lnTo>
                    <a:lnTo>
                      <a:pt x="10" y="222"/>
                    </a:lnTo>
                    <a:lnTo>
                      <a:pt x="14" y="226"/>
                    </a:lnTo>
                    <a:lnTo>
                      <a:pt x="20" y="232"/>
                    </a:lnTo>
                    <a:lnTo>
                      <a:pt x="20" y="234"/>
                    </a:lnTo>
                    <a:lnTo>
                      <a:pt x="22" y="236"/>
                    </a:lnTo>
                    <a:lnTo>
                      <a:pt x="34" y="252"/>
                    </a:lnTo>
                    <a:lnTo>
                      <a:pt x="36" y="254"/>
                    </a:lnTo>
                    <a:lnTo>
                      <a:pt x="40" y="256"/>
                    </a:lnTo>
                    <a:lnTo>
                      <a:pt x="44" y="258"/>
                    </a:lnTo>
                    <a:lnTo>
                      <a:pt x="48" y="260"/>
                    </a:lnTo>
                    <a:lnTo>
                      <a:pt x="50" y="262"/>
                    </a:lnTo>
                    <a:lnTo>
                      <a:pt x="56" y="266"/>
                    </a:lnTo>
                    <a:lnTo>
                      <a:pt x="60" y="270"/>
                    </a:lnTo>
                    <a:lnTo>
                      <a:pt x="64" y="274"/>
                    </a:lnTo>
                    <a:lnTo>
                      <a:pt x="64" y="280"/>
                    </a:lnTo>
                    <a:lnTo>
                      <a:pt x="64" y="292"/>
                    </a:lnTo>
                    <a:lnTo>
                      <a:pt x="64" y="308"/>
                    </a:lnTo>
                    <a:lnTo>
                      <a:pt x="66" y="334"/>
                    </a:lnTo>
                    <a:lnTo>
                      <a:pt x="66" y="382"/>
                    </a:lnTo>
                    <a:lnTo>
                      <a:pt x="66" y="392"/>
                    </a:lnTo>
                    <a:lnTo>
                      <a:pt x="64" y="400"/>
                    </a:lnTo>
                    <a:lnTo>
                      <a:pt x="64" y="418"/>
                    </a:lnTo>
                    <a:lnTo>
                      <a:pt x="62" y="434"/>
                    </a:lnTo>
                    <a:lnTo>
                      <a:pt x="66" y="436"/>
                    </a:lnTo>
                    <a:lnTo>
                      <a:pt x="64" y="452"/>
                    </a:lnTo>
                    <a:lnTo>
                      <a:pt x="64" y="468"/>
                    </a:lnTo>
                    <a:lnTo>
                      <a:pt x="66" y="484"/>
                    </a:lnTo>
                    <a:lnTo>
                      <a:pt x="70" y="508"/>
                    </a:lnTo>
                    <a:lnTo>
                      <a:pt x="72" y="532"/>
                    </a:lnTo>
                    <a:lnTo>
                      <a:pt x="74" y="558"/>
                    </a:lnTo>
                    <a:lnTo>
                      <a:pt x="70" y="582"/>
                    </a:lnTo>
                    <a:lnTo>
                      <a:pt x="66" y="600"/>
                    </a:lnTo>
                    <a:lnTo>
                      <a:pt x="66" y="604"/>
                    </a:lnTo>
                    <a:lnTo>
                      <a:pt x="68" y="608"/>
                    </a:lnTo>
                    <a:lnTo>
                      <a:pt x="74" y="612"/>
                    </a:lnTo>
                    <a:lnTo>
                      <a:pt x="78" y="612"/>
                    </a:lnTo>
                    <a:lnTo>
                      <a:pt x="80" y="612"/>
                    </a:lnTo>
                    <a:lnTo>
                      <a:pt x="88" y="610"/>
                    </a:lnTo>
                    <a:lnTo>
                      <a:pt x="94" y="608"/>
                    </a:lnTo>
                    <a:lnTo>
                      <a:pt x="94" y="604"/>
                    </a:lnTo>
                    <a:lnTo>
                      <a:pt x="96" y="602"/>
                    </a:lnTo>
                    <a:lnTo>
                      <a:pt x="96" y="570"/>
                    </a:lnTo>
                    <a:lnTo>
                      <a:pt x="96" y="562"/>
                    </a:lnTo>
                    <a:lnTo>
                      <a:pt x="94" y="558"/>
                    </a:lnTo>
                    <a:lnTo>
                      <a:pt x="92" y="556"/>
                    </a:lnTo>
                    <a:lnTo>
                      <a:pt x="90" y="538"/>
                    </a:lnTo>
                    <a:lnTo>
                      <a:pt x="94" y="516"/>
                    </a:lnTo>
                    <a:lnTo>
                      <a:pt x="100" y="484"/>
                    </a:lnTo>
                    <a:lnTo>
                      <a:pt x="102" y="472"/>
                    </a:lnTo>
                    <a:lnTo>
                      <a:pt x="100" y="456"/>
                    </a:lnTo>
                    <a:lnTo>
                      <a:pt x="100" y="436"/>
                    </a:lnTo>
                    <a:lnTo>
                      <a:pt x="124" y="434"/>
                    </a:lnTo>
                    <a:lnTo>
                      <a:pt x="138" y="434"/>
                    </a:lnTo>
                    <a:lnTo>
                      <a:pt x="138" y="440"/>
                    </a:lnTo>
                    <a:lnTo>
                      <a:pt x="136" y="454"/>
                    </a:lnTo>
                    <a:lnTo>
                      <a:pt x="136" y="470"/>
                    </a:lnTo>
                    <a:lnTo>
                      <a:pt x="138" y="486"/>
                    </a:lnTo>
                    <a:lnTo>
                      <a:pt x="140" y="498"/>
                    </a:lnTo>
                    <a:lnTo>
                      <a:pt x="144" y="510"/>
                    </a:lnTo>
                    <a:lnTo>
                      <a:pt x="144" y="526"/>
                    </a:lnTo>
                    <a:lnTo>
                      <a:pt x="144" y="546"/>
                    </a:lnTo>
                    <a:lnTo>
                      <a:pt x="144" y="548"/>
                    </a:lnTo>
                    <a:lnTo>
                      <a:pt x="138" y="554"/>
                    </a:lnTo>
                    <a:lnTo>
                      <a:pt x="138" y="558"/>
                    </a:lnTo>
                    <a:lnTo>
                      <a:pt x="138" y="564"/>
                    </a:lnTo>
                    <a:lnTo>
                      <a:pt x="142" y="568"/>
                    </a:lnTo>
                    <a:lnTo>
                      <a:pt x="144" y="572"/>
                    </a:lnTo>
                    <a:lnTo>
                      <a:pt x="144" y="592"/>
                    </a:lnTo>
                    <a:lnTo>
                      <a:pt x="150" y="592"/>
                    </a:lnTo>
                    <a:lnTo>
                      <a:pt x="150" y="586"/>
                    </a:lnTo>
                    <a:lnTo>
                      <a:pt x="152" y="590"/>
                    </a:lnTo>
                    <a:lnTo>
                      <a:pt x="154" y="600"/>
                    </a:lnTo>
                    <a:lnTo>
                      <a:pt x="156" y="602"/>
                    </a:lnTo>
                    <a:lnTo>
                      <a:pt x="160" y="604"/>
                    </a:lnTo>
                    <a:lnTo>
                      <a:pt x="170" y="606"/>
                    </a:lnTo>
                    <a:lnTo>
                      <a:pt x="180" y="606"/>
                    </a:lnTo>
                    <a:lnTo>
                      <a:pt x="184" y="606"/>
                    </a:lnTo>
                    <a:lnTo>
                      <a:pt x="186" y="604"/>
                    </a:lnTo>
                    <a:lnTo>
                      <a:pt x="186" y="602"/>
                    </a:lnTo>
                    <a:lnTo>
                      <a:pt x="184" y="596"/>
                    </a:lnTo>
                    <a:lnTo>
                      <a:pt x="178" y="588"/>
                    </a:lnTo>
                    <a:lnTo>
                      <a:pt x="172" y="578"/>
                    </a:lnTo>
                    <a:lnTo>
                      <a:pt x="166" y="560"/>
                    </a:lnTo>
                    <a:lnTo>
                      <a:pt x="164" y="548"/>
                    </a:lnTo>
                    <a:lnTo>
                      <a:pt x="164" y="532"/>
                    </a:lnTo>
                    <a:lnTo>
                      <a:pt x="168" y="498"/>
                    </a:lnTo>
                    <a:lnTo>
                      <a:pt x="172" y="476"/>
                    </a:lnTo>
                    <a:lnTo>
                      <a:pt x="172" y="454"/>
                    </a:lnTo>
                    <a:lnTo>
                      <a:pt x="172" y="430"/>
                    </a:lnTo>
                    <a:lnTo>
                      <a:pt x="178" y="430"/>
                    </a:lnTo>
                    <a:lnTo>
                      <a:pt x="182" y="428"/>
                    </a:lnTo>
                    <a:lnTo>
                      <a:pt x="184" y="426"/>
                    </a:lnTo>
                    <a:lnTo>
                      <a:pt x="182" y="426"/>
                    </a:lnTo>
                    <a:lnTo>
                      <a:pt x="182" y="420"/>
                    </a:lnTo>
                    <a:lnTo>
                      <a:pt x="180" y="406"/>
                    </a:lnTo>
                    <a:lnTo>
                      <a:pt x="180" y="368"/>
                    </a:lnTo>
                    <a:lnTo>
                      <a:pt x="180" y="314"/>
                    </a:lnTo>
                    <a:lnTo>
                      <a:pt x="168" y="316"/>
                    </a:lnTo>
                    <a:lnTo>
                      <a:pt x="148" y="242"/>
                    </a:lnTo>
                    <a:lnTo>
                      <a:pt x="146" y="238"/>
                    </a:lnTo>
                    <a:lnTo>
                      <a:pt x="152" y="236"/>
                    </a:lnTo>
                    <a:lnTo>
                      <a:pt x="176" y="314"/>
                    </a:lnTo>
                    <a:lnTo>
                      <a:pt x="180" y="312"/>
                    </a:lnTo>
                    <a:lnTo>
                      <a:pt x="190" y="310"/>
                    </a:lnTo>
                    <a:lnTo>
                      <a:pt x="200" y="310"/>
                    </a:lnTo>
                    <a:lnTo>
                      <a:pt x="198" y="312"/>
                    </a:lnTo>
                    <a:lnTo>
                      <a:pt x="186" y="314"/>
                    </a:lnTo>
                    <a:lnTo>
                      <a:pt x="186" y="316"/>
                    </a:lnTo>
                    <a:lnTo>
                      <a:pt x="194" y="318"/>
                    </a:lnTo>
                    <a:lnTo>
                      <a:pt x="208" y="318"/>
                    </a:lnTo>
                    <a:lnTo>
                      <a:pt x="210" y="316"/>
                    </a:lnTo>
                    <a:lnTo>
                      <a:pt x="212" y="314"/>
                    </a:lnTo>
                    <a:lnTo>
                      <a:pt x="214" y="310"/>
                    </a:lnTo>
                    <a:lnTo>
                      <a:pt x="214" y="308"/>
                    </a:lnTo>
                    <a:lnTo>
                      <a:pt x="222" y="306"/>
                    </a:lnTo>
                    <a:lnTo>
                      <a:pt x="214" y="266"/>
                    </a:lnTo>
                    <a:lnTo>
                      <a:pt x="212" y="258"/>
                    </a:lnTo>
                    <a:lnTo>
                      <a:pt x="212" y="248"/>
                    </a:lnTo>
                    <a:lnTo>
                      <a:pt x="208" y="236"/>
                    </a:lnTo>
                    <a:lnTo>
                      <a:pt x="208" y="230"/>
                    </a:lnTo>
                    <a:lnTo>
                      <a:pt x="206" y="224"/>
                    </a:lnTo>
                    <a:lnTo>
                      <a:pt x="206" y="220"/>
                    </a:lnTo>
                    <a:lnTo>
                      <a:pt x="206" y="210"/>
                    </a:lnTo>
                    <a:lnTo>
                      <a:pt x="200" y="198"/>
                    </a:lnTo>
                    <a:lnTo>
                      <a:pt x="196" y="188"/>
                    </a:lnTo>
                    <a:lnTo>
                      <a:pt x="194" y="176"/>
                    </a:lnTo>
                    <a:lnTo>
                      <a:pt x="194" y="170"/>
                    </a:lnTo>
                    <a:lnTo>
                      <a:pt x="192" y="158"/>
                    </a:lnTo>
                    <a:lnTo>
                      <a:pt x="192" y="154"/>
                    </a:lnTo>
                    <a:lnTo>
                      <a:pt x="192" y="142"/>
                    </a:lnTo>
                    <a:lnTo>
                      <a:pt x="190" y="132"/>
                    </a:lnTo>
                    <a:lnTo>
                      <a:pt x="186" y="114"/>
                    </a:lnTo>
                    <a:lnTo>
                      <a:pt x="184" y="112"/>
                    </a:lnTo>
                    <a:lnTo>
                      <a:pt x="182" y="110"/>
                    </a:lnTo>
                    <a:lnTo>
                      <a:pt x="178" y="108"/>
                    </a:lnTo>
                    <a:lnTo>
                      <a:pt x="176" y="108"/>
                    </a:lnTo>
                    <a:lnTo>
                      <a:pt x="174" y="104"/>
                    </a:lnTo>
                    <a:lnTo>
                      <a:pt x="174" y="100"/>
                    </a:lnTo>
                    <a:lnTo>
                      <a:pt x="172" y="98"/>
                    </a:lnTo>
                    <a:lnTo>
                      <a:pt x="168" y="96"/>
                    </a:lnTo>
                    <a:lnTo>
                      <a:pt x="168" y="92"/>
                    </a:lnTo>
                    <a:lnTo>
                      <a:pt x="166" y="86"/>
                    </a:lnTo>
                    <a:lnTo>
                      <a:pt x="164" y="80"/>
                    </a:lnTo>
                    <a:lnTo>
                      <a:pt x="162" y="78"/>
                    </a:lnTo>
                    <a:lnTo>
                      <a:pt x="162" y="76"/>
                    </a:lnTo>
                    <a:lnTo>
                      <a:pt x="158" y="54"/>
                    </a:lnTo>
                    <a:lnTo>
                      <a:pt x="154" y="32"/>
                    </a:lnTo>
                    <a:lnTo>
                      <a:pt x="148" y="16"/>
                    </a:lnTo>
                    <a:lnTo>
                      <a:pt x="142" y="8"/>
                    </a:lnTo>
                    <a:lnTo>
                      <a:pt x="134" y="2"/>
                    </a:lnTo>
                    <a:lnTo>
                      <a:pt x="128" y="0"/>
                    </a:lnTo>
                    <a:lnTo>
                      <a:pt x="122" y="0"/>
                    </a:lnTo>
                    <a:lnTo>
                      <a:pt x="118" y="0"/>
                    </a:lnTo>
                    <a:lnTo>
                      <a:pt x="112" y="0"/>
                    </a:lnTo>
                    <a:lnTo>
                      <a:pt x="108" y="2"/>
                    </a:lnTo>
                    <a:lnTo>
                      <a:pt x="102" y="6"/>
                    </a:lnTo>
                    <a:lnTo>
                      <a:pt x="98" y="12"/>
                    </a:lnTo>
                    <a:lnTo>
                      <a:pt x="96" y="14"/>
                    </a:lnTo>
                    <a:lnTo>
                      <a:pt x="90" y="30"/>
                    </a:lnTo>
                    <a:lnTo>
                      <a:pt x="86" y="46"/>
                    </a:lnTo>
                    <a:lnTo>
                      <a:pt x="84" y="60"/>
                    </a:lnTo>
                    <a:lnTo>
                      <a:pt x="84" y="72"/>
                    </a:lnTo>
                    <a:lnTo>
                      <a:pt x="82" y="82"/>
                    </a:lnTo>
                    <a:lnTo>
                      <a:pt x="78" y="92"/>
                    </a:lnTo>
                    <a:lnTo>
                      <a:pt x="54" y="98"/>
                    </a:lnTo>
                    <a:lnTo>
                      <a:pt x="52" y="98"/>
                    </a:lnTo>
                    <a:lnTo>
                      <a:pt x="48" y="102"/>
                    </a:lnTo>
                    <a:lnTo>
                      <a:pt x="44" y="110"/>
                    </a:lnTo>
                    <a:lnTo>
                      <a:pt x="40" y="120"/>
                    </a:lnTo>
                    <a:lnTo>
                      <a:pt x="32" y="136"/>
                    </a:lnTo>
                    <a:lnTo>
                      <a:pt x="22" y="148"/>
                    </a:lnTo>
                    <a:lnTo>
                      <a:pt x="16" y="154"/>
                    </a:lnTo>
                    <a:lnTo>
                      <a:pt x="10" y="164"/>
                    </a:lnTo>
                    <a:lnTo>
                      <a:pt x="6" y="168"/>
                    </a:lnTo>
                    <a:lnTo>
                      <a:pt x="0" y="182"/>
                    </a:lnTo>
                    <a:lnTo>
                      <a:pt x="0" y="186"/>
                    </a:lnTo>
                    <a:lnTo>
                      <a:pt x="0" y="188"/>
                    </a:lnTo>
                    <a:close/>
                    <a:moveTo>
                      <a:pt x="166" y="172"/>
                    </a:moveTo>
                    <a:lnTo>
                      <a:pt x="168" y="170"/>
                    </a:lnTo>
                    <a:lnTo>
                      <a:pt x="168" y="166"/>
                    </a:lnTo>
                    <a:lnTo>
                      <a:pt x="170" y="166"/>
                    </a:lnTo>
                    <a:lnTo>
                      <a:pt x="170" y="172"/>
                    </a:lnTo>
                    <a:lnTo>
                      <a:pt x="170" y="178"/>
                    </a:lnTo>
                    <a:lnTo>
                      <a:pt x="170" y="182"/>
                    </a:lnTo>
                    <a:lnTo>
                      <a:pt x="174" y="204"/>
                    </a:lnTo>
                    <a:lnTo>
                      <a:pt x="176" y="216"/>
                    </a:lnTo>
                    <a:lnTo>
                      <a:pt x="180" y="224"/>
                    </a:lnTo>
                    <a:lnTo>
                      <a:pt x="182" y="230"/>
                    </a:lnTo>
                    <a:lnTo>
                      <a:pt x="184" y="234"/>
                    </a:lnTo>
                    <a:lnTo>
                      <a:pt x="166" y="236"/>
                    </a:lnTo>
                    <a:lnTo>
                      <a:pt x="166" y="230"/>
                    </a:lnTo>
                    <a:lnTo>
                      <a:pt x="164" y="216"/>
                    </a:lnTo>
                    <a:lnTo>
                      <a:pt x="162" y="194"/>
                    </a:lnTo>
                    <a:lnTo>
                      <a:pt x="164" y="184"/>
                    </a:lnTo>
                    <a:lnTo>
                      <a:pt x="166" y="172"/>
                    </a:lnTo>
                    <a:close/>
                    <a:moveTo>
                      <a:pt x="24" y="186"/>
                    </a:moveTo>
                    <a:lnTo>
                      <a:pt x="24" y="186"/>
                    </a:lnTo>
                    <a:lnTo>
                      <a:pt x="36" y="174"/>
                    </a:lnTo>
                    <a:lnTo>
                      <a:pt x="48" y="162"/>
                    </a:lnTo>
                    <a:lnTo>
                      <a:pt x="56" y="148"/>
                    </a:lnTo>
                    <a:lnTo>
                      <a:pt x="60" y="146"/>
                    </a:lnTo>
                    <a:lnTo>
                      <a:pt x="64" y="148"/>
                    </a:lnTo>
                    <a:lnTo>
                      <a:pt x="68" y="150"/>
                    </a:lnTo>
                    <a:lnTo>
                      <a:pt x="70" y="156"/>
                    </a:lnTo>
                    <a:lnTo>
                      <a:pt x="72" y="164"/>
                    </a:lnTo>
                    <a:lnTo>
                      <a:pt x="76" y="182"/>
                    </a:lnTo>
                    <a:lnTo>
                      <a:pt x="78" y="196"/>
                    </a:lnTo>
                    <a:lnTo>
                      <a:pt x="76" y="210"/>
                    </a:lnTo>
                    <a:lnTo>
                      <a:pt x="74" y="224"/>
                    </a:lnTo>
                    <a:lnTo>
                      <a:pt x="72" y="232"/>
                    </a:lnTo>
                    <a:lnTo>
                      <a:pt x="70" y="234"/>
                    </a:lnTo>
                    <a:lnTo>
                      <a:pt x="68" y="244"/>
                    </a:lnTo>
                    <a:lnTo>
                      <a:pt x="66" y="246"/>
                    </a:lnTo>
                    <a:lnTo>
                      <a:pt x="62" y="246"/>
                    </a:lnTo>
                    <a:lnTo>
                      <a:pt x="62" y="248"/>
                    </a:lnTo>
                    <a:lnTo>
                      <a:pt x="52" y="246"/>
                    </a:lnTo>
                    <a:lnTo>
                      <a:pt x="50" y="246"/>
                    </a:lnTo>
                    <a:lnTo>
                      <a:pt x="52" y="244"/>
                    </a:lnTo>
                    <a:lnTo>
                      <a:pt x="40" y="224"/>
                    </a:lnTo>
                    <a:lnTo>
                      <a:pt x="40" y="222"/>
                    </a:lnTo>
                    <a:lnTo>
                      <a:pt x="38" y="214"/>
                    </a:lnTo>
                    <a:lnTo>
                      <a:pt x="34" y="206"/>
                    </a:lnTo>
                    <a:lnTo>
                      <a:pt x="24" y="186"/>
                    </a:lnTo>
                    <a:close/>
                  </a:path>
                </a:pathLst>
              </a:custGeom>
              <a:solidFill>
                <a:srgbClr val="FF3300"/>
              </a:solidFill>
              <a:ln w="9525">
                <a:noFill/>
              </a:ln>
            </p:spPr>
            <p:txBody>
              <a:bodyPr/>
              <a:p>
                <a:endParaRPr lang="zh-CN" altLang="en-US" sz="2400"/>
              </a:p>
            </p:txBody>
          </p:sp>
          <p:sp>
            <p:nvSpPr>
              <p:cNvPr id="57352" name="Freeform 953"/>
              <p:cNvSpPr/>
              <p:nvPr/>
            </p:nvSpPr>
            <p:spPr>
              <a:xfrm>
                <a:off x="196850" y="152400"/>
                <a:ext cx="50800" cy="98425"/>
              </a:xfrm>
              <a:custGeom>
                <a:avLst/>
                <a:gdLst/>
                <a:ahLst/>
                <a:cxnLst>
                  <a:cxn ang="0">
                    <a:pos x="45362803" y="0"/>
                  </a:cxn>
                  <a:cxn ang="0">
                    <a:pos x="45362803" y="0"/>
                  </a:cxn>
                  <a:cxn ang="0">
                    <a:pos x="40322493" y="5040313"/>
                  </a:cxn>
                  <a:cxn ang="0">
                    <a:pos x="30241873" y="20161251"/>
                  </a:cxn>
                  <a:cxn ang="0">
                    <a:pos x="10080623" y="65524071"/>
                  </a:cxn>
                  <a:cxn ang="0">
                    <a:pos x="10080623" y="65524071"/>
                  </a:cxn>
                  <a:cxn ang="0">
                    <a:pos x="5040312" y="85685316"/>
                  </a:cxn>
                  <a:cxn ang="0">
                    <a:pos x="5040312" y="110886897"/>
                  </a:cxn>
                  <a:cxn ang="0">
                    <a:pos x="0" y="156249699"/>
                  </a:cxn>
                  <a:cxn ang="0">
                    <a:pos x="0" y="156249699"/>
                  </a:cxn>
                  <a:cxn ang="0">
                    <a:pos x="5040312" y="146169076"/>
                  </a:cxn>
                  <a:cxn ang="0">
                    <a:pos x="10080623" y="136088454"/>
                  </a:cxn>
                  <a:cxn ang="0">
                    <a:pos x="15120936" y="126007831"/>
                  </a:cxn>
                  <a:cxn ang="0">
                    <a:pos x="20161247" y="110886897"/>
                  </a:cxn>
                  <a:cxn ang="0">
                    <a:pos x="20161247" y="110886897"/>
                  </a:cxn>
                  <a:cxn ang="0">
                    <a:pos x="20161247" y="90725627"/>
                  </a:cxn>
                  <a:cxn ang="0">
                    <a:pos x="25201557" y="70564382"/>
                  </a:cxn>
                  <a:cxn ang="0">
                    <a:pos x="25201557" y="70564382"/>
                  </a:cxn>
                  <a:cxn ang="0">
                    <a:pos x="35282183" y="55443449"/>
                  </a:cxn>
                  <a:cxn ang="0">
                    <a:pos x="50403113" y="50403125"/>
                  </a:cxn>
                  <a:cxn ang="0">
                    <a:pos x="65524056" y="50403125"/>
                  </a:cxn>
                  <a:cxn ang="0">
                    <a:pos x="80644986" y="55443449"/>
                  </a:cxn>
                  <a:cxn ang="0">
                    <a:pos x="80644986" y="55443449"/>
                  </a:cxn>
                  <a:cxn ang="0">
                    <a:pos x="60483746" y="35282191"/>
                  </a:cxn>
                  <a:cxn ang="0">
                    <a:pos x="55443436" y="25201562"/>
                  </a:cxn>
                  <a:cxn ang="0">
                    <a:pos x="55443436" y="25201562"/>
                  </a:cxn>
                  <a:cxn ang="0">
                    <a:pos x="55443436" y="10080626"/>
                  </a:cxn>
                  <a:cxn ang="0">
                    <a:pos x="55443436" y="10080626"/>
                  </a:cxn>
                  <a:cxn ang="0">
                    <a:pos x="45362803" y="0"/>
                  </a:cxn>
                  <a:cxn ang="0">
                    <a:pos x="45362803" y="0"/>
                  </a:cxn>
                </a:cxnLst>
                <a:pathLst>
                  <a:path w="32" h="62">
                    <a:moveTo>
                      <a:pt x="18" y="0"/>
                    </a:moveTo>
                    <a:lnTo>
                      <a:pt x="18" y="0"/>
                    </a:lnTo>
                    <a:lnTo>
                      <a:pt x="16" y="2"/>
                    </a:lnTo>
                    <a:lnTo>
                      <a:pt x="12" y="8"/>
                    </a:lnTo>
                    <a:lnTo>
                      <a:pt x="4" y="26"/>
                    </a:lnTo>
                    <a:lnTo>
                      <a:pt x="2" y="34"/>
                    </a:lnTo>
                    <a:lnTo>
                      <a:pt x="2" y="44"/>
                    </a:lnTo>
                    <a:lnTo>
                      <a:pt x="0" y="62"/>
                    </a:lnTo>
                    <a:lnTo>
                      <a:pt x="2" y="58"/>
                    </a:lnTo>
                    <a:lnTo>
                      <a:pt x="4" y="54"/>
                    </a:lnTo>
                    <a:lnTo>
                      <a:pt x="6" y="50"/>
                    </a:lnTo>
                    <a:lnTo>
                      <a:pt x="8" y="44"/>
                    </a:lnTo>
                    <a:lnTo>
                      <a:pt x="8" y="36"/>
                    </a:lnTo>
                    <a:lnTo>
                      <a:pt x="10" y="28"/>
                    </a:lnTo>
                    <a:lnTo>
                      <a:pt x="14" y="22"/>
                    </a:lnTo>
                    <a:lnTo>
                      <a:pt x="20" y="20"/>
                    </a:lnTo>
                    <a:lnTo>
                      <a:pt x="26" y="20"/>
                    </a:lnTo>
                    <a:lnTo>
                      <a:pt x="32" y="22"/>
                    </a:lnTo>
                    <a:lnTo>
                      <a:pt x="24" y="14"/>
                    </a:lnTo>
                    <a:lnTo>
                      <a:pt x="22" y="10"/>
                    </a:lnTo>
                    <a:lnTo>
                      <a:pt x="22" y="4"/>
                    </a:lnTo>
                    <a:lnTo>
                      <a:pt x="18" y="0"/>
                    </a:lnTo>
                    <a:close/>
                  </a:path>
                </a:pathLst>
              </a:custGeom>
              <a:solidFill>
                <a:srgbClr val="FFFFFF"/>
              </a:solidFill>
              <a:ln w="9525">
                <a:noFill/>
              </a:ln>
            </p:spPr>
            <p:txBody>
              <a:bodyPr/>
              <a:p>
                <a:endParaRPr lang="zh-CN" altLang="en-US" sz="2400"/>
              </a:p>
            </p:txBody>
          </p:sp>
          <p:sp>
            <p:nvSpPr>
              <p:cNvPr id="57353" name="Freeform 954"/>
              <p:cNvSpPr/>
              <p:nvPr/>
            </p:nvSpPr>
            <p:spPr>
              <a:xfrm>
                <a:off x="139700" y="155575"/>
                <a:ext cx="60325" cy="95250"/>
              </a:xfrm>
              <a:custGeom>
                <a:avLst/>
                <a:gdLst/>
                <a:ahLst/>
                <a:cxnLst>
                  <a:cxn ang="0">
                    <a:pos x="25201559" y="0"/>
                  </a:cxn>
                  <a:cxn ang="0">
                    <a:pos x="25201559" y="0"/>
                  </a:cxn>
                  <a:cxn ang="0">
                    <a:pos x="35282186" y="5040313"/>
                  </a:cxn>
                  <a:cxn ang="0">
                    <a:pos x="45362807" y="10080626"/>
                  </a:cxn>
                  <a:cxn ang="0">
                    <a:pos x="55443440" y="25201562"/>
                  </a:cxn>
                  <a:cxn ang="0">
                    <a:pos x="70564371" y="60483759"/>
                  </a:cxn>
                  <a:cxn ang="0">
                    <a:pos x="70564371" y="60483759"/>
                  </a:cxn>
                  <a:cxn ang="0">
                    <a:pos x="90725613" y="100806249"/>
                  </a:cxn>
                  <a:cxn ang="0">
                    <a:pos x="95765924" y="126007830"/>
                  </a:cxn>
                  <a:cxn ang="0">
                    <a:pos x="90725613" y="151209386"/>
                  </a:cxn>
                  <a:cxn ang="0">
                    <a:pos x="90725613" y="151209386"/>
                  </a:cxn>
                  <a:cxn ang="0">
                    <a:pos x="80644992" y="120967519"/>
                  </a:cxn>
                  <a:cxn ang="0">
                    <a:pos x="65524061" y="95765938"/>
                  </a:cxn>
                  <a:cxn ang="0">
                    <a:pos x="65524061" y="95765938"/>
                  </a:cxn>
                  <a:cxn ang="0">
                    <a:pos x="60483751" y="75604693"/>
                  </a:cxn>
                  <a:cxn ang="0">
                    <a:pos x="55443440" y="55443448"/>
                  </a:cxn>
                  <a:cxn ang="0">
                    <a:pos x="55443440" y="55443448"/>
                  </a:cxn>
                  <a:cxn ang="0">
                    <a:pos x="40322496" y="40322502"/>
                  </a:cxn>
                  <a:cxn ang="0">
                    <a:pos x="25201559" y="35282191"/>
                  </a:cxn>
                  <a:cxn ang="0">
                    <a:pos x="15120938" y="40322502"/>
                  </a:cxn>
                  <a:cxn ang="0">
                    <a:pos x="0" y="45362813"/>
                  </a:cxn>
                  <a:cxn ang="0">
                    <a:pos x="0" y="45362813"/>
                  </a:cxn>
                  <a:cxn ang="0">
                    <a:pos x="5040312" y="35282191"/>
                  </a:cxn>
                  <a:cxn ang="0">
                    <a:pos x="15120938" y="25201562"/>
                  </a:cxn>
                  <a:cxn ang="0">
                    <a:pos x="20161248" y="20161251"/>
                  </a:cxn>
                  <a:cxn ang="0">
                    <a:pos x="20161248" y="10080626"/>
                  </a:cxn>
                  <a:cxn ang="0">
                    <a:pos x="20161248" y="10080626"/>
                  </a:cxn>
                  <a:cxn ang="0">
                    <a:pos x="25201559" y="0"/>
                  </a:cxn>
                  <a:cxn ang="0">
                    <a:pos x="25201559" y="0"/>
                  </a:cxn>
                  <a:cxn ang="0">
                    <a:pos x="25201559" y="0"/>
                  </a:cxn>
                </a:cxnLst>
                <a:pathLst>
                  <a:path w="38" h="60">
                    <a:moveTo>
                      <a:pt x="10" y="0"/>
                    </a:moveTo>
                    <a:lnTo>
                      <a:pt x="10" y="0"/>
                    </a:lnTo>
                    <a:lnTo>
                      <a:pt x="14" y="2"/>
                    </a:lnTo>
                    <a:lnTo>
                      <a:pt x="18" y="4"/>
                    </a:lnTo>
                    <a:lnTo>
                      <a:pt x="22" y="10"/>
                    </a:lnTo>
                    <a:lnTo>
                      <a:pt x="28" y="24"/>
                    </a:lnTo>
                    <a:lnTo>
                      <a:pt x="36" y="40"/>
                    </a:lnTo>
                    <a:lnTo>
                      <a:pt x="38" y="50"/>
                    </a:lnTo>
                    <a:lnTo>
                      <a:pt x="36" y="60"/>
                    </a:lnTo>
                    <a:lnTo>
                      <a:pt x="32" y="48"/>
                    </a:lnTo>
                    <a:lnTo>
                      <a:pt x="26" y="38"/>
                    </a:lnTo>
                    <a:lnTo>
                      <a:pt x="24" y="30"/>
                    </a:lnTo>
                    <a:lnTo>
                      <a:pt x="22" y="22"/>
                    </a:lnTo>
                    <a:lnTo>
                      <a:pt x="16" y="16"/>
                    </a:lnTo>
                    <a:lnTo>
                      <a:pt x="10" y="14"/>
                    </a:lnTo>
                    <a:lnTo>
                      <a:pt x="6" y="16"/>
                    </a:lnTo>
                    <a:lnTo>
                      <a:pt x="0" y="18"/>
                    </a:lnTo>
                    <a:lnTo>
                      <a:pt x="2" y="14"/>
                    </a:lnTo>
                    <a:lnTo>
                      <a:pt x="6" y="10"/>
                    </a:lnTo>
                    <a:lnTo>
                      <a:pt x="8" y="8"/>
                    </a:lnTo>
                    <a:lnTo>
                      <a:pt x="8" y="4"/>
                    </a:lnTo>
                    <a:lnTo>
                      <a:pt x="10" y="0"/>
                    </a:lnTo>
                    <a:close/>
                  </a:path>
                </a:pathLst>
              </a:custGeom>
              <a:solidFill>
                <a:srgbClr val="FFFFFF"/>
              </a:solidFill>
              <a:ln w="9525">
                <a:noFill/>
              </a:ln>
            </p:spPr>
            <p:txBody>
              <a:bodyPr/>
              <a:p>
                <a:endParaRPr lang="zh-CN" altLang="en-US" sz="2400"/>
              </a:p>
            </p:txBody>
          </p:sp>
        </p:grpSp>
      </p:grpSp>
      <p:sp>
        <p:nvSpPr>
          <p:cNvPr id="57354" name="任意多边形 6"/>
          <p:cNvSpPr/>
          <p:nvPr/>
        </p:nvSpPr>
        <p:spPr>
          <a:xfrm>
            <a:off x="-33867" y="0"/>
            <a:ext cx="7706784" cy="6430433"/>
          </a:xfrm>
          <a:custGeom>
            <a:avLst/>
            <a:gdLst/>
            <a:ahLst/>
            <a:cxnLst>
              <a:cxn ang="0">
                <a:pos x="0" y="0"/>
              </a:cxn>
              <a:cxn ang="0">
                <a:pos x="0" y="4930877"/>
              </a:cxn>
              <a:cxn ang="0">
                <a:pos x="5768997" y="3489544"/>
              </a:cxn>
              <a:cxn ang="0">
                <a:pos x="3874914" y="15731"/>
              </a:cxn>
              <a:cxn ang="0">
                <a:pos x="0" y="0"/>
              </a:cxn>
            </a:cxnLst>
            <a:pathLst>
              <a:path w="5791200" h="4717143">
                <a:moveTo>
                  <a:pt x="0" y="0"/>
                </a:moveTo>
                <a:lnTo>
                  <a:pt x="0" y="4717143"/>
                </a:lnTo>
                <a:lnTo>
                  <a:pt x="5791200" y="3338285"/>
                </a:lnTo>
                <a:lnTo>
                  <a:pt x="3889828" y="15049"/>
                </a:lnTo>
                <a:lnTo>
                  <a:pt x="0" y="0"/>
                </a:lnTo>
                <a:close/>
              </a:path>
            </a:pathLst>
          </a:custGeom>
          <a:solidFill>
            <a:srgbClr val="BE1333"/>
          </a:solidFill>
          <a:ln w="9525">
            <a:noFill/>
          </a:ln>
        </p:spPr>
        <p:txBody>
          <a:bodyPr/>
          <a:p>
            <a:endParaRPr lang="zh-CN" altLang="en-US" sz="2400"/>
          </a:p>
        </p:txBody>
      </p:sp>
      <p:sp>
        <p:nvSpPr>
          <p:cNvPr id="57355" name="任意多边形 7"/>
          <p:cNvSpPr/>
          <p:nvPr/>
        </p:nvSpPr>
        <p:spPr>
          <a:xfrm>
            <a:off x="-21167" y="4523317"/>
            <a:ext cx="7700433" cy="2317749"/>
          </a:xfrm>
          <a:custGeom>
            <a:avLst/>
            <a:gdLst/>
            <a:ahLst/>
            <a:cxnLst>
              <a:cxn ang="0">
                <a:pos x="0" y="1404275"/>
              </a:cxn>
              <a:cxn ang="0">
                <a:pos x="5790300" y="0"/>
              </a:cxn>
              <a:cxn ang="0">
                <a:pos x="2918520" y="1737971"/>
              </a:cxn>
              <a:cxn ang="0">
                <a:pos x="592" y="1737971"/>
              </a:cxn>
              <a:cxn ang="0">
                <a:pos x="0" y="1404275"/>
              </a:cxn>
            </a:cxnLst>
            <a:pathLst>
              <a:path w="5760388" h="1738653">
                <a:moveTo>
                  <a:pt x="0" y="1404825"/>
                </a:moveTo>
                <a:lnTo>
                  <a:pt x="5760388" y="0"/>
                </a:lnTo>
                <a:lnTo>
                  <a:pt x="2903445" y="1738653"/>
                </a:lnTo>
                <a:lnTo>
                  <a:pt x="588" y="1738653"/>
                </a:lnTo>
                <a:lnTo>
                  <a:pt x="0" y="1404825"/>
                </a:lnTo>
                <a:close/>
              </a:path>
            </a:pathLst>
          </a:custGeom>
          <a:solidFill>
            <a:srgbClr val="BE1333">
              <a:alpha val="85097"/>
            </a:srgbClr>
          </a:solidFill>
          <a:ln w="9525">
            <a:noFill/>
          </a:ln>
        </p:spPr>
        <p:txBody>
          <a:bodyPr/>
          <a:p>
            <a:endParaRPr lang="zh-CN" altLang="en-US" sz="2400"/>
          </a:p>
        </p:txBody>
      </p:sp>
      <p:sp>
        <p:nvSpPr>
          <p:cNvPr id="57356" name="任意多边形 8"/>
          <p:cNvSpPr/>
          <p:nvPr/>
        </p:nvSpPr>
        <p:spPr>
          <a:xfrm>
            <a:off x="9423400" y="5647267"/>
            <a:ext cx="2082800" cy="1210733"/>
          </a:xfrm>
          <a:custGeom>
            <a:avLst/>
            <a:gdLst/>
            <a:ahLst/>
            <a:cxnLst>
              <a:cxn ang="0">
                <a:pos x="0" y="908050"/>
              </a:cxn>
              <a:cxn ang="0">
                <a:pos x="1562100" y="0"/>
              </a:cxn>
              <a:cxn ang="0">
                <a:pos x="723900" y="902494"/>
              </a:cxn>
              <a:cxn ang="0">
                <a:pos x="0" y="908050"/>
              </a:cxn>
            </a:cxnLst>
            <a:pathLst>
              <a:path w="1562100" h="908050">
                <a:moveTo>
                  <a:pt x="0" y="908050"/>
                </a:moveTo>
                <a:lnTo>
                  <a:pt x="1562100" y="0"/>
                </a:lnTo>
                <a:lnTo>
                  <a:pt x="723900" y="902494"/>
                </a:lnTo>
                <a:lnTo>
                  <a:pt x="0" y="908050"/>
                </a:lnTo>
                <a:close/>
              </a:path>
            </a:pathLst>
          </a:custGeom>
          <a:solidFill>
            <a:srgbClr val="BE1333"/>
          </a:solidFill>
          <a:ln w="9525">
            <a:noFill/>
          </a:ln>
        </p:spPr>
        <p:txBody>
          <a:bodyPr/>
          <a:p>
            <a:endParaRPr lang="zh-CN" altLang="en-US" sz="2400"/>
          </a:p>
        </p:txBody>
      </p:sp>
      <p:sp>
        <p:nvSpPr>
          <p:cNvPr id="57357" name="任意多边形 9"/>
          <p:cNvSpPr/>
          <p:nvPr/>
        </p:nvSpPr>
        <p:spPr>
          <a:xfrm>
            <a:off x="10382251" y="5655733"/>
            <a:ext cx="1820333" cy="1202267"/>
          </a:xfrm>
          <a:custGeom>
            <a:avLst/>
            <a:gdLst/>
            <a:ahLst/>
            <a:cxnLst>
              <a:cxn ang="0">
                <a:pos x="0" y="895350"/>
              </a:cxn>
              <a:cxn ang="0">
                <a:pos x="838200" y="0"/>
              </a:cxn>
              <a:cxn ang="0">
                <a:pos x="1365250" y="901700"/>
              </a:cxn>
              <a:cxn ang="0">
                <a:pos x="0" y="895350"/>
              </a:cxn>
            </a:cxnLst>
            <a:pathLst>
              <a:path w="1365250" h="901700">
                <a:moveTo>
                  <a:pt x="0" y="895350"/>
                </a:moveTo>
                <a:lnTo>
                  <a:pt x="838200" y="0"/>
                </a:lnTo>
                <a:lnTo>
                  <a:pt x="1365250" y="901700"/>
                </a:lnTo>
                <a:lnTo>
                  <a:pt x="0" y="895350"/>
                </a:lnTo>
                <a:close/>
              </a:path>
            </a:pathLst>
          </a:custGeom>
          <a:solidFill>
            <a:srgbClr val="BE1333">
              <a:alpha val="85097"/>
            </a:srgbClr>
          </a:solidFill>
          <a:ln w="9525">
            <a:noFill/>
          </a:ln>
        </p:spPr>
        <p:txBody>
          <a:bodyPr/>
          <a:p>
            <a:endParaRPr lang="zh-CN" altLang="en-US" sz="2400"/>
          </a:p>
        </p:txBody>
      </p:sp>
      <p:sp>
        <p:nvSpPr>
          <p:cNvPr id="57358" name="任意多边形 35"/>
          <p:cNvSpPr/>
          <p:nvPr/>
        </p:nvSpPr>
        <p:spPr>
          <a:xfrm>
            <a:off x="11607800" y="4538133"/>
            <a:ext cx="592667" cy="1026584"/>
          </a:xfrm>
          <a:custGeom>
            <a:avLst/>
            <a:gdLst/>
            <a:ahLst/>
            <a:cxnLst>
              <a:cxn ang="0">
                <a:pos x="441334" y="770733"/>
              </a:cxn>
              <a:cxn ang="0">
                <a:pos x="441334" y="770733"/>
              </a:cxn>
              <a:cxn ang="0">
                <a:pos x="0" y="0"/>
              </a:cxn>
              <a:cxn ang="0">
                <a:pos x="443707" y="422353"/>
              </a:cxn>
              <a:cxn ang="0">
                <a:pos x="441334" y="770733"/>
              </a:cxn>
            </a:cxnLst>
            <a:pathLst>
              <a:path w="445294" h="769144">
                <a:moveTo>
                  <a:pt x="442912" y="769144"/>
                </a:moveTo>
                <a:lnTo>
                  <a:pt x="442912" y="769144"/>
                </a:lnTo>
                <a:lnTo>
                  <a:pt x="0" y="0"/>
                </a:lnTo>
                <a:lnTo>
                  <a:pt x="445294" y="421482"/>
                </a:lnTo>
                <a:lnTo>
                  <a:pt x="442912" y="769144"/>
                </a:lnTo>
                <a:close/>
              </a:path>
            </a:pathLst>
          </a:custGeom>
          <a:solidFill>
            <a:srgbClr val="BE1333"/>
          </a:solidFill>
          <a:ln w="9525">
            <a:noFill/>
          </a:ln>
        </p:spPr>
        <p:txBody>
          <a:bodyPr/>
          <a:p>
            <a:endParaRPr lang="zh-CN" altLang="en-US" sz="2400"/>
          </a:p>
        </p:txBody>
      </p:sp>
      <p:sp>
        <p:nvSpPr>
          <p:cNvPr id="57359" name="任意多边形 36"/>
          <p:cNvSpPr/>
          <p:nvPr/>
        </p:nvSpPr>
        <p:spPr>
          <a:xfrm>
            <a:off x="11605684" y="4468284"/>
            <a:ext cx="596900" cy="635000"/>
          </a:xfrm>
          <a:custGeom>
            <a:avLst/>
            <a:gdLst/>
            <a:ahLst/>
            <a:cxnLst>
              <a:cxn ang="0">
                <a:pos x="0" y="52387"/>
              </a:cxn>
              <a:cxn ang="0">
                <a:pos x="447675" y="0"/>
              </a:cxn>
              <a:cxn ang="0">
                <a:pos x="447675" y="476250"/>
              </a:cxn>
              <a:cxn ang="0">
                <a:pos x="0" y="52387"/>
              </a:cxn>
            </a:cxnLst>
            <a:pathLst>
              <a:path w="447675" h="476250">
                <a:moveTo>
                  <a:pt x="0" y="52387"/>
                </a:moveTo>
                <a:lnTo>
                  <a:pt x="447675" y="0"/>
                </a:lnTo>
                <a:lnTo>
                  <a:pt x="447675" y="476250"/>
                </a:lnTo>
                <a:lnTo>
                  <a:pt x="0" y="52387"/>
                </a:lnTo>
                <a:close/>
              </a:path>
            </a:pathLst>
          </a:custGeom>
          <a:solidFill>
            <a:srgbClr val="BE1333">
              <a:alpha val="85097"/>
            </a:srgbClr>
          </a:solidFill>
          <a:ln w="9525">
            <a:noFill/>
          </a:ln>
        </p:spPr>
        <p:txBody>
          <a:bodyPr/>
          <a:p>
            <a:endParaRPr lang="zh-CN" altLang="en-US" sz="2400"/>
          </a:p>
        </p:txBody>
      </p:sp>
      <p:sp>
        <p:nvSpPr>
          <p:cNvPr id="57360" name="文本框 37"/>
          <p:cNvSpPr/>
          <p:nvPr/>
        </p:nvSpPr>
        <p:spPr>
          <a:xfrm>
            <a:off x="488951" y="2662767"/>
            <a:ext cx="6339416" cy="1568450"/>
          </a:xfrm>
          <a:prstGeom prst="rect">
            <a:avLst/>
          </a:prstGeom>
          <a:noFill/>
          <a:ln w="9525">
            <a:noFill/>
          </a:ln>
        </p:spPr>
        <p:txBody>
          <a:bodyPr anchor="t">
            <a:spAutoFit/>
          </a:bodyPr>
          <a:p>
            <a:r>
              <a:rPr lang="zh-CN" altLang="en-US" sz="9600" dirty="0">
                <a:solidFill>
                  <a:schemeClr val="bg1"/>
                </a:solidFill>
                <a:latin typeface="方正粗谭黑简体" panose="02000000000000000000" pitchFamily="2" charset="-122"/>
                <a:ea typeface="方正粗谭黑简体" panose="02000000000000000000" pitchFamily="2" charset="-122"/>
                <a:sym typeface="方正粗谭黑简体" panose="02000000000000000000" pitchFamily="2" charset="-122"/>
              </a:rPr>
              <a:t>谢谢大家！</a:t>
            </a:r>
            <a:endParaRPr lang="zh-CN" altLang="en-US" sz="9600" dirty="0">
              <a:solidFill>
                <a:schemeClr val="bg1"/>
              </a:solidFill>
              <a:latin typeface="方正粗谭黑简体" panose="02000000000000000000" pitchFamily="2" charset="-122"/>
              <a:ea typeface="方正粗谭黑简体" panose="02000000000000000000" pitchFamily="2" charset="-122"/>
              <a:sym typeface="方正粗谭黑简体" panose="02000000000000000000" pitchFamily="2" charset="-122"/>
            </a:endParaRPr>
          </a:p>
        </p:txBody>
      </p:sp>
      <p:sp>
        <p:nvSpPr>
          <p:cNvPr id="57361" name="直接连接符 42"/>
          <p:cNvSpPr/>
          <p:nvPr/>
        </p:nvSpPr>
        <p:spPr>
          <a:xfrm>
            <a:off x="4068233" y="3873500"/>
            <a:ext cx="0" cy="287867"/>
          </a:xfrm>
          <a:prstGeom prst="line">
            <a:avLst/>
          </a:prstGeom>
          <a:ln w="9525" cap="flat" cmpd="sng">
            <a:solidFill>
              <a:schemeClr val="bg1"/>
            </a:solidFill>
            <a:prstDash val="solid"/>
            <a:round/>
            <a:headEnd type="none" w="med" len="med"/>
            <a:tailEnd type="none" w="med" len="med"/>
          </a:ln>
        </p:spPr>
      </p:sp>
      <p:sp>
        <p:nvSpPr>
          <p:cNvPr id="57362" name="文本框 50"/>
          <p:cNvSpPr/>
          <p:nvPr/>
        </p:nvSpPr>
        <p:spPr>
          <a:xfrm>
            <a:off x="531495" y="1511300"/>
            <a:ext cx="3007360" cy="912495"/>
          </a:xfrm>
          <a:prstGeom prst="rect">
            <a:avLst/>
          </a:prstGeom>
          <a:noFill/>
          <a:ln w="9525">
            <a:noFill/>
          </a:ln>
        </p:spPr>
        <p:txBody>
          <a:bodyPr wrap="none" anchor="t">
            <a:spAutoFit/>
          </a:bodyPr>
          <a:p>
            <a:pPr algn="ctr"/>
            <a:r>
              <a:rPr lang="en-US" altLang="zh-CN" sz="5335" b="1" dirty="0">
                <a:solidFill>
                  <a:srgbClr val="FF3300"/>
                </a:solidFill>
                <a:latin typeface="Arial" panose="020B0604020202020204" pitchFamily="34" charset="0"/>
                <a:ea typeface="方正粗谭黑简体" panose="02000000000000000000" pitchFamily="2" charset="-122"/>
                <a:sym typeface="Arial" panose="020B0604020202020204" pitchFamily="34" charset="0"/>
              </a:rPr>
              <a:t>THANKS</a:t>
            </a:r>
            <a:endParaRPr lang="zh-CN" altLang="en-US" sz="5335" b="1" dirty="0">
              <a:solidFill>
                <a:srgbClr val="FF3300"/>
              </a:solidFill>
              <a:latin typeface="Arial" panose="020B0604020202020204" pitchFamily="34" charset="0"/>
              <a:ea typeface="方正粗谭黑简体" panose="02000000000000000000" pitchFamily="2" charset="-122"/>
              <a:sym typeface="Arial" panose="020B0604020202020204" pitchFamily="34" charset="0"/>
            </a:endParaRPr>
          </a:p>
        </p:txBody>
      </p:sp>
      <p:sp>
        <p:nvSpPr>
          <p:cNvPr id="61" name="页脚占位符 60"/>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Tree>
  </p:cSld>
  <p:clrMapOvr>
    <a:masterClrMapping/>
  </p:clrMapOvr>
  <p:transition>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smtClean="0"/>
              <a:t>前言</a:t>
            </a:r>
            <a:endParaRPr lang="zh-CN" altLang="en-US" dirty="0"/>
          </a:p>
        </p:txBody>
      </p:sp>
      <p:sp>
        <p:nvSpPr>
          <p:cNvPr id="3" name="页脚占位符 2"/>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
        <p:nvSpPr>
          <p:cNvPr id="4" name="灯片编号占位符 3"/>
          <p:cNvSpPr>
            <a:spLocks noGrp="1"/>
          </p:cNvSpPr>
          <p:nvPr>
            <p:ph type="sldNum" sz="quarter" idx="12"/>
          </p:nvPr>
        </p:nvSpPr>
        <p:spPr/>
        <p:txBody>
          <a:bodyPr/>
          <a:lstStyle/>
          <a:p>
            <a:fld id="{1F635950-07F0-4B50-A63D-04BC7B7435F6}" type="slidenum">
              <a:rPr lang="zh-CN" altLang="en-US" smtClean="0"/>
            </a:fld>
            <a:endParaRPr lang="zh-CN" altLang="en-US"/>
          </a:p>
        </p:txBody>
      </p:sp>
      <p:sp>
        <p:nvSpPr>
          <p:cNvPr id="9" name="文本框 8"/>
          <p:cNvSpPr txBox="1"/>
          <p:nvPr/>
        </p:nvSpPr>
        <p:spPr>
          <a:xfrm>
            <a:off x="2672080" y="2235835"/>
            <a:ext cx="6437630" cy="1476375"/>
          </a:xfrm>
          <a:prstGeom prst="rect">
            <a:avLst/>
          </a:prstGeom>
          <a:noFill/>
        </p:spPr>
        <p:txBody>
          <a:bodyPr wrap="square" rtlCol="0">
            <a:spAutoFit/>
          </a:bodyPr>
          <a:p>
            <a:pPr eaLnBrk="1" hangingPunct="1"/>
            <a:r>
              <a:rPr lang="zh-CN" dirty="0">
                <a:sym typeface="+mn-ea"/>
              </a:rPr>
              <a:t>一个金牌店铺， 客服是整个灵魂的一半，只有客服接待的成功，才能说是事半功倍，话术的魅力是无限的，一个好的话术能够很好地促进客户下单，提高店铺转化率，有些时候不同的人对应不同的话术，学习以下这些，就能更好的打造一个完美的店铺</a:t>
            </a:r>
            <a:endParaRPr lang="zh-CN" altLang="en-US"/>
          </a:p>
        </p:txBody>
      </p:sp>
    </p:spTree>
  </p:cSld>
  <p:clrMapOvr>
    <a:masterClrMapping/>
  </p:clrMapOvr>
  <p:transition spd="slow" advTm="3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服务基本要求</a:t>
            </a:r>
            <a:endParaRPr lang="zh-CN" altLang="en-US" dirty="0"/>
          </a:p>
        </p:txBody>
      </p:sp>
      <p:sp>
        <p:nvSpPr>
          <p:cNvPr id="4" name="页脚占位符 3"/>
          <p:cNvSpPr>
            <a:spLocks noGrp="1"/>
          </p:cNvSpPr>
          <p:nvPr>
            <p:ph type="ftr" sz="quarter" idx="11"/>
          </p:nvPr>
        </p:nvSpPr>
        <p:spPr/>
        <p:txBody>
          <a:bodyPr/>
          <a:lstStyle/>
          <a:p>
            <a:r>
              <a:rPr lang="en-US" altLang="zh-CN" smtClean="0">
                <a:sym typeface="+mn-ea"/>
              </a:rPr>
              <a:t>PPT </a:t>
            </a:r>
            <a:r>
              <a:rPr lang="zh-CN" altLang="en-US" smtClean="0">
                <a:sym typeface="+mn-ea"/>
              </a:rPr>
              <a:t>淘商学院 天晨</a:t>
            </a:r>
            <a:endParaRPr lang="zh-CN" altLang="en-US"/>
          </a:p>
        </p:txBody>
      </p:sp>
      <p:sp>
        <p:nvSpPr>
          <p:cNvPr id="5" name="灯片编号占位符 4"/>
          <p:cNvSpPr>
            <a:spLocks noGrp="1"/>
          </p:cNvSpPr>
          <p:nvPr>
            <p:ph type="sldNum" sz="quarter" idx="12"/>
          </p:nvPr>
        </p:nvSpPr>
        <p:spPr/>
        <p:txBody>
          <a:bodyPr/>
          <a:lstStyle/>
          <a:p>
            <a:fld id="{1F635950-07F0-4B50-A63D-04BC7B7435F6}" type="slidenum">
              <a:rPr lang="zh-CN" altLang="en-US" smtClean="0"/>
            </a:fld>
            <a:endParaRPr lang="zh-CN" altLang="en-US"/>
          </a:p>
        </p:txBody>
      </p:sp>
      <p:pic>
        <p:nvPicPr>
          <p:cNvPr id="18" name="图片 17"/>
          <p:cNvPicPr>
            <a:picLocks noChangeAspect="1"/>
          </p:cNvPicPr>
          <p:nvPr/>
        </p:nvPicPr>
        <p:blipFill>
          <a:blip r:embed="rId1" cstate="screen"/>
          <a:srcRect/>
          <a:stretch>
            <a:fillRect/>
          </a:stretch>
        </p:blipFill>
        <p:spPr>
          <a:xfrm>
            <a:off x="10034905" y="4169410"/>
            <a:ext cx="2075815" cy="2164715"/>
          </a:xfrm>
          <a:custGeom>
            <a:avLst/>
            <a:gdLst>
              <a:gd name="connsiteX0" fmla="*/ 2386166 w 6577158"/>
              <a:gd name="connsiteY0" fmla="*/ 3630076 h 6858000"/>
              <a:gd name="connsiteX1" fmla="*/ 3394587 w 6577158"/>
              <a:gd name="connsiteY1" fmla="*/ 3630076 h 6858000"/>
              <a:gd name="connsiteX2" fmla="*/ 3394587 w 6577158"/>
              <a:gd name="connsiteY2" fmla="*/ 4685961 h 6858000"/>
              <a:gd name="connsiteX3" fmla="*/ 2386166 w 6577158"/>
              <a:gd name="connsiteY3" fmla="*/ 5741846 h 6858000"/>
              <a:gd name="connsiteX4" fmla="*/ 1377745 w 6577158"/>
              <a:gd name="connsiteY4" fmla="*/ 4685961 h 6858000"/>
              <a:gd name="connsiteX5" fmla="*/ 2386166 w 6577158"/>
              <a:gd name="connsiteY5" fmla="*/ 3630076 h 6858000"/>
              <a:gd name="connsiteX6" fmla="*/ 3487056 w 6577158"/>
              <a:gd name="connsiteY6" fmla="*/ 3622456 h 6858000"/>
              <a:gd name="connsiteX7" fmla="*/ 5032107 w 6577158"/>
              <a:gd name="connsiteY7" fmla="*/ 3622456 h 6858000"/>
              <a:gd name="connsiteX8" fmla="*/ 6577158 w 6577158"/>
              <a:gd name="connsiteY8" fmla="*/ 5240228 h 6858000"/>
              <a:gd name="connsiteX9" fmla="*/ 5032107 w 6577158"/>
              <a:gd name="connsiteY9" fmla="*/ 6858000 h 6858000"/>
              <a:gd name="connsiteX10" fmla="*/ 3487056 w 6577158"/>
              <a:gd name="connsiteY10" fmla="*/ 5240228 h 6858000"/>
              <a:gd name="connsiteX11" fmla="*/ 5032107 w 6577158"/>
              <a:gd name="connsiteY11" fmla="*/ 288925 h 6858000"/>
              <a:gd name="connsiteX12" fmla="*/ 6577158 w 6577158"/>
              <a:gd name="connsiteY12" fmla="*/ 1906697 h 6858000"/>
              <a:gd name="connsiteX13" fmla="*/ 5032107 w 6577158"/>
              <a:gd name="connsiteY13" fmla="*/ 3524469 h 6858000"/>
              <a:gd name="connsiteX14" fmla="*/ 3487056 w 6577158"/>
              <a:gd name="connsiteY14" fmla="*/ 3524469 h 6858000"/>
              <a:gd name="connsiteX15" fmla="*/ 3487056 w 6577158"/>
              <a:gd name="connsiteY15" fmla="*/ 1906697 h 6858000"/>
              <a:gd name="connsiteX16" fmla="*/ 5032107 w 6577158"/>
              <a:gd name="connsiteY16" fmla="*/ 288925 h 6858000"/>
              <a:gd name="connsiteX17" fmla="*/ 1697274 w 6577158"/>
              <a:gd name="connsiteY17" fmla="*/ 0 h 6858000"/>
              <a:gd name="connsiteX18" fmla="*/ 1697313 w 6577158"/>
              <a:gd name="connsiteY18" fmla="*/ 0 h 6858000"/>
              <a:gd name="connsiteX19" fmla="*/ 1870832 w 6577158"/>
              <a:gd name="connsiteY19" fmla="*/ 9175 h 6858000"/>
              <a:gd name="connsiteX20" fmla="*/ 3394587 w 6577158"/>
              <a:gd name="connsiteY20" fmla="*/ 1777180 h 6858000"/>
              <a:gd name="connsiteX21" fmla="*/ 3394587 w 6577158"/>
              <a:gd name="connsiteY21" fmla="*/ 3554361 h 6858000"/>
              <a:gd name="connsiteX22" fmla="*/ 1697294 w 6577158"/>
              <a:gd name="connsiteY22" fmla="*/ 3554361 h 6858000"/>
              <a:gd name="connsiteX23" fmla="*/ 0 w 6577158"/>
              <a:gd name="connsiteY23" fmla="*/ 1777180 h 6858000"/>
              <a:gd name="connsiteX24" fmla="*/ 0 w 6577158"/>
              <a:gd name="connsiteY24" fmla="*/ 1777159 h 6858000"/>
              <a:gd name="connsiteX25" fmla="*/ 8762 w 6577158"/>
              <a:gd name="connsiteY25" fmla="*/ 1595474 h 6858000"/>
              <a:gd name="connsiteX26" fmla="*/ 1523755 w 6577158"/>
              <a:gd name="connsiteY26" fmla="*/ 9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77158" h="6858000">
                <a:moveTo>
                  <a:pt x="2386166" y="3630076"/>
                </a:moveTo>
                <a:lnTo>
                  <a:pt x="3394587" y="3630076"/>
                </a:lnTo>
                <a:lnTo>
                  <a:pt x="3394587" y="4685961"/>
                </a:lnTo>
                <a:cubicBezTo>
                  <a:pt x="3394587" y="5269110"/>
                  <a:pt x="2943102" y="5741846"/>
                  <a:pt x="2386166" y="5741846"/>
                </a:cubicBezTo>
                <a:cubicBezTo>
                  <a:pt x="1829230" y="5741846"/>
                  <a:pt x="1377745" y="5269110"/>
                  <a:pt x="1377745" y="4685961"/>
                </a:cubicBezTo>
                <a:cubicBezTo>
                  <a:pt x="1377745" y="4102812"/>
                  <a:pt x="1829230" y="3630076"/>
                  <a:pt x="2386166" y="3630076"/>
                </a:cubicBezTo>
                <a:close/>
                <a:moveTo>
                  <a:pt x="3487056" y="3622456"/>
                </a:moveTo>
                <a:lnTo>
                  <a:pt x="5032107" y="3622456"/>
                </a:lnTo>
                <a:cubicBezTo>
                  <a:pt x="5885415" y="3622456"/>
                  <a:pt x="6577158" y="4346757"/>
                  <a:pt x="6577158" y="5240228"/>
                </a:cubicBezTo>
                <a:cubicBezTo>
                  <a:pt x="6577158" y="6133699"/>
                  <a:pt x="5885415" y="6858000"/>
                  <a:pt x="5032107" y="6858000"/>
                </a:cubicBezTo>
                <a:cubicBezTo>
                  <a:pt x="4178799" y="6858000"/>
                  <a:pt x="3487056" y="6133699"/>
                  <a:pt x="3487056" y="5240228"/>
                </a:cubicBezTo>
                <a:close/>
                <a:moveTo>
                  <a:pt x="5032107" y="288925"/>
                </a:moveTo>
                <a:cubicBezTo>
                  <a:pt x="5885415" y="288925"/>
                  <a:pt x="6577158" y="1013226"/>
                  <a:pt x="6577158" y="1906697"/>
                </a:cubicBezTo>
                <a:cubicBezTo>
                  <a:pt x="6577158" y="2800168"/>
                  <a:pt x="5885415" y="3524469"/>
                  <a:pt x="5032107" y="3524469"/>
                </a:cubicBezTo>
                <a:lnTo>
                  <a:pt x="3487056" y="3524469"/>
                </a:lnTo>
                <a:lnTo>
                  <a:pt x="3487056" y="1906697"/>
                </a:lnTo>
                <a:cubicBezTo>
                  <a:pt x="3487056" y="1013226"/>
                  <a:pt x="4178799" y="288925"/>
                  <a:pt x="5032107" y="288925"/>
                </a:cubicBezTo>
                <a:close/>
                <a:moveTo>
                  <a:pt x="1697274" y="0"/>
                </a:moveTo>
                <a:lnTo>
                  <a:pt x="1697313" y="0"/>
                </a:lnTo>
                <a:lnTo>
                  <a:pt x="1870832" y="9175"/>
                </a:lnTo>
                <a:cubicBezTo>
                  <a:pt x="2726703" y="100184"/>
                  <a:pt x="3394587" y="857015"/>
                  <a:pt x="3394587" y="1777180"/>
                </a:cubicBezTo>
                <a:lnTo>
                  <a:pt x="3394587" y="3554361"/>
                </a:lnTo>
                <a:lnTo>
                  <a:pt x="1697294" y="3554361"/>
                </a:lnTo>
                <a:cubicBezTo>
                  <a:pt x="759904" y="3554361"/>
                  <a:pt x="0" y="2758690"/>
                  <a:pt x="0" y="1777180"/>
                </a:cubicBezTo>
                <a:lnTo>
                  <a:pt x="0" y="1777159"/>
                </a:lnTo>
                <a:lnTo>
                  <a:pt x="8762" y="1595474"/>
                </a:lnTo>
                <a:cubicBezTo>
                  <a:pt x="89886" y="759063"/>
                  <a:pt x="724942" y="94117"/>
                  <a:pt x="1523755" y="9175"/>
                </a:cubicBezTo>
                <a:close/>
              </a:path>
            </a:pathLst>
          </a:custGeom>
        </p:spPr>
      </p:pic>
      <p:sp>
        <p:nvSpPr>
          <p:cNvPr id="7" name="文本框 6"/>
          <p:cNvSpPr txBox="1"/>
          <p:nvPr/>
        </p:nvSpPr>
        <p:spPr>
          <a:xfrm>
            <a:off x="694055" y="1184275"/>
            <a:ext cx="9218930" cy="4799965"/>
          </a:xfrm>
          <a:prstGeom prst="rect">
            <a:avLst/>
          </a:prstGeom>
          <a:noFill/>
        </p:spPr>
        <p:txBody>
          <a:bodyPr wrap="square" rtlCol="0">
            <a:spAutoFit/>
          </a:bodyPr>
          <a:p>
            <a:pPr eaLnBrk="1" hangingPunct="1"/>
            <a:r>
              <a:rPr lang="zh-CN" altLang="en-US" dirty="0">
                <a:sym typeface="+mn-ea"/>
              </a:rPr>
              <a:t>反应及时（关键字：反应快、训练有素）顾客首次到访打招呼时间不能超过</a:t>
            </a:r>
            <a:r>
              <a:rPr lang="en-US" altLang="zh-CN" dirty="0">
                <a:sym typeface="+mn-ea"/>
              </a:rPr>
              <a:t>15</a:t>
            </a:r>
            <a:r>
              <a:rPr lang="zh-CN" altLang="en-US" dirty="0">
                <a:sym typeface="+mn-ea"/>
              </a:rPr>
              <a:t>秒；打字速度至少</a:t>
            </a:r>
            <a:r>
              <a:rPr lang="en-US" altLang="zh-CN" dirty="0">
                <a:sym typeface="+mn-ea"/>
              </a:rPr>
              <a:t>50</a:t>
            </a:r>
            <a:r>
              <a:rPr lang="zh-CN" altLang="en-US" dirty="0">
                <a:sym typeface="+mn-ea"/>
              </a:rPr>
              <a:t>字分钟；且不能有错别字；每次回答顾客问题，顾客等待时间不能超过</a:t>
            </a:r>
            <a:r>
              <a:rPr lang="en-US" altLang="zh-CN" dirty="0">
                <a:sym typeface="+mn-ea"/>
              </a:rPr>
              <a:t>20</a:t>
            </a:r>
            <a:r>
              <a:rPr lang="zh-CN" altLang="en-US" dirty="0">
                <a:sym typeface="+mn-ea"/>
              </a:rPr>
              <a:t>秒。如回答过长，宜分次回答；</a:t>
            </a:r>
            <a:endParaRPr lang="en-US" altLang="zh-CN" dirty="0"/>
          </a:p>
          <a:p>
            <a:pPr eaLnBrk="1" hangingPunct="1"/>
            <a:r>
              <a:rPr lang="zh-CN" altLang="en-US" dirty="0">
                <a:sym typeface="+mn-ea"/>
              </a:rPr>
              <a:t>热情有礼（亲昵称呼、自然、真诚）用语规范，礼貌问候，让客户感觉热情，而不是生硬的话语；</a:t>
            </a:r>
            <a:endParaRPr lang="en-US" altLang="zh-CN" dirty="0"/>
          </a:p>
          <a:p>
            <a:pPr eaLnBrk="1" hangingPunct="1"/>
            <a:r>
              <a:rPr lang="zh-CN" altLang="en-US" dirty="0">
                <a:sym typeface="+mn-ea"/>
              </a:rPr>
              <a:t>了解需求（细心、耐心、有问必答、准确、找话题）对顾客的咨询和需求给予准确的回应，并快速提供满意的答复，需求不明确时做到引导顾客产生需求；</a:t>
            </a:r>
            <a:endParaRPr lang="en-US" altLang="zh-CN" dirty="0"/>
          </a:p>
          <a:p>
            <a:pPr eaLnBrk="1" hangingPunct="1"/>
            <a:r>
              <a:rPr lang="zh-CN" altLang="en-US" dirty="0">
                <a:sym typeface="+mn-ea"/>
              </a:rPr>
              <a:t>专业销售（自信、随机应变、舒服）以专业的言语、专业的知识、专业的技能、回答顾客的异议，让顾客感觉我们是专业并感受上帝般的舒服；</a:t>
            </a:r>
            <a:endParaRPr lang="en-US" altLang="zh-CN" dirty="0"/>
          </a:p>
          <a:p>
            <a:pPr eaLnBrk="1" hangingPunct="1"/>
            <a:r>
              <a:rPr lang="zh-CN" altLang="en-US" dirty="0">
                <a:sym typeface="+mn-ea"/>
              </a:rPr>
              <a:t>主动推荐和关联营销，善于和顾客推荐公司主推款，并给予关联推荐，乃至达成更高的客单价；</a:t>
            </a:r>
            <a:endParaRPr lang="en-US" altLang="zh-CN" dirty="0"/>
          </a:p>
          <a:p>
            <a:pPr eaLnBrk="1" hangingPunct="1"/>
            <a:r>
              <a:rPr lang="zh-CN" altLang="en-US" dirty="0">
                <a:sym typeface="+mn-ea"/>
              </a:rPr>
              <a:t>建立信任（建立好感、交朋友）通过沟通找到和顾客共鸣的话题，想顾客所想，给顾客切当建议，建立销售的信任；</a:t>
            </a:r>
            <a:endParaRPr lang="en-US" altLang="zh-CN" dirty="0"/>
          </a:p>
          <a:p>
            <a:pPr eaLnBrk="1" hangingPunct="1"/>
            <a:r>
              <a:rPr lang="zh-CN" altLang="en-US" dirty="0">
                <a:sym typeface="+mn-ea"/>
              </a:rPr>
              <a:t>转移话题，碰到顾客刁难、啰嗦或公司弱点问题，迅速转移引导销售，并促成交易为目的；</a:t>
            </a:r>
            <a:endParaRPr lang="en-US" altLang="zh-CN" dirty="0"/>
          </a:p>
          <a:p>
            <a:pPr eaLnBrk="1" hangingPunct="1"/>
            <a:r>
              <a:rPr lang="zh-CN" altLang="en-US" dirty="0">
                <a:sym typeface="+mn-ea"/>
              </a:rPr>
              <a:t>体验愉悦（解决问题、强化优势、欢送）服务过程给顾客找准记忆点，强化顾客记忆，给顾客留下一个愉快的购物体验；</a:t>
            </a:r>
            <a:endParaRPr lang="zh-CN" altLang="en-US" dirty="0"/>
          </a:p>
          <a:p>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pageCurlDouble"/>
      </p:transition>
    </mc:Choice>
    <mc:Fallback>
      <p:transition spd="slow" advTm="3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标准回复</a:t>
            </a:r>
            <a:endParaRPr lang="zh-CN" altLang="en-US" dirty="0"/>
          </a:p>
        </p:txBody>
      </p:sp>
      <p:sp>
        <p:nvSpPr>
          <p:cNvPr id="4" name="页脚占位符 3"/>
          <p:cNvSpPr>
            <a:spLocks noGrp="1"/>
          </p:cNvSpPr>
          <p:nvPr>
            <p:ph type="ftr" sz="quarter" idx="11"/>
          </p:nvPr>
        </p:nvSpPr>
        <p:spPr/>
        <p:txBody>
          <a:bodyPr/>
          <a:lstStyle/>
          <a:p>
            <a:r>
              <a:rPr lang="en-US" altLang="zh-CN" smtClean="0"/>
              <a:t>PPTonna Design Workshop</a:t>
            </a:r>
            <a:endParaRPr lang="zh-CN" altLang="en-US"/>
          </a:p>
        </p:txBody>
      </p:sp>
      <p:sp>
        <p:nvSpPr>
          <p:cNvPr id="5" name="灯片编号占位符 4"/>
          <p:cNvSpPr>
            <a:spLocks noGrp="1"/>
          </p:cNvSpPr>
          <p:nvPr>
            <p:ph type="sldNum" sz="quarter" idx="12"/>
          </p:nvPr>
        </p:nvSpPr>
        <p:spPr/>
        <p:txBody>
          <a:bodyPr/>
          <a:lstStyle/>
          <a:p>
            <a:fld id="{1F635950-07F0-4B50-A63D-04BC7B7435F6}" type="slidenum">
              <a:rPr lang="zh-CN" altLang="en-US" smtClean="0"/>
            </a:fld>
            <a:endParaRPr lang="zh-CN" altLang="en-US"/>
          </a:p>
        </p:txBody>
      </p:sp>
      <p:graphicFrame>
        <p:nvGraphicFramePr>
          <p:cNvPr id="9221" name="Group 5"/>
          <p:cNvGraphicFramePr>
            <a:graphicFrameLocks noGrp="1"/>
          </p:cNvGraphicFramePr>
          <p:nvPr/>
        </p:nvGraphicFramePr>
        <p:xfrm>
          <a:off x="827405" y="1402715"/>
          <a:ext cx="7699375" cy="5388610"/>
        </p:xfrm>
        <a:graphic>
          <a:graphicData uri="http://schemas.openxmlformats.org/drawingml/2006/table">
            <a:tbl>
              <a:tblPr/>
              <a:tblGrid>
                <a:gridCol w="1379855"/>
                <a:gridCol w="1169035"/>
                <a:gridCol w="3698875"/>
                <a:gridCol w="1451610"/>
              </a:tblGrid>
              <a:tr h="366395">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问题</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提问背景</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解答参考</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掌握技巧</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r>
              <a:tr h="598170">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客户刚到店铺</a:t>
                      </a:r>
                      <a:endParaRPr kumimoji="0" lang="zh-CN"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1</a:t>
                      </a:r>
                      <a:r>
                        <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、您好！欢迎光临</a:t>
                      </a:r>
                      <a:r>
                        <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XXX</a:t>
                      </a:r>
                      <a:r>
                        <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旗舰店，“做消费者最信赖的智能家居品牌”是我们的服务宗旨！我是您的导购</a:t>
                      </a:r>
                      <a:r>
                        <a:rPr kumimoji="0" 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XXX,</a:t>
                      </a:r>
                      <a:r>
                        <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请问有什么可以帮助您的吗？</a:t>
                      </a: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第一时间让客户感觉到关照</a:t>
                      </a: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r>
              <a:tr h="595630">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2</a:t>
                      </a:r>
                      <a:r>
                        <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、您好，欢迎光临</a:t>
                      </a:r>
                      <a:r>
                        <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XXX</a:t>
                      </a:r>
                      <a:r>
                        <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旗舰店！</a:t>
                      </a: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现在由我（客服：</a:t>
                      </a:r>
                      <a:r>
                        <a:rPr kumimoji="0" 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XXX</a:t>
                      </a:r>
                      <a:r>
                        <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）为您服务。请问有什么可以为您服务的吗？</a:t>
                      </a: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r>
              <a:tr h="457835">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繁忙时不能及时回复</a:t>
                      </a:r>
                      <a:endParaRPr kumimoji="0" 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1</a:t>
                      </a:r>
                      <a:r>
                        <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、很抱歉没及时回复亲，现在是由我（客服：</a:t>
                      </a:r>
                      <a:r>
                        <a:rPr kumimoji="0" 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XXX</a:t>
                      </a:r>
                      <a:r>
                        <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）为您服务，亲需要了解哪个型号呢？</a:t>
                      </a: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及时的向客户道歉并转移其他话题</a:t>
                      </a: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r>
              <a:tr h="642620">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2</a:t>
                      </a:r>
                      <a:r>
                        <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、让亲久等了，小店今天促销订单很多呢，亲看中哪款型号呢？今天是</a:t>
                      </a:r>
                      <a:r>
                        <a:rPr kumimoji="0" 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XXX</a:t>
                      </a:r>
                      <a:r>
                        <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型号做活动呢，现在促销是</a:t>
                      </a:r>
                      <a:r>
                        <a:rPr kumimoji="0" 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XXX</a:t>
                      </a:r>
                      <a:r>
                        <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元，（发宝贝链接）</a:t>
                      </a: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r>
              <a:tr h="457835">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解决顾客问题后</a:t>
                      </a:r>
                      <a:endParaRPr kumimoji="0" lang="zh-CN"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亲亲，我一直都在为您服务的，有需要请随时联系我（发活动快捷语）</a:t>
                      </a:r>
                      <a:endParaRPr kumimoji="0" lang="zh-CN"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让客户感受到热情的服务</a:t>
                      </a: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r>
              <a:tr h="641350">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欢送</a:t>
                      </a:r>
                      <a:endParaRPr kumimoji="0" lang="zh-CN"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交易成功</a:t>
                      </a:r>
                      <a:endParaRPr kumimoji="0" lang="zh-CN"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1</a:t>
                      </a:r>
                      <a:r>
                        <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、感谢您对</a:t>
                      </a:r>
                      <a:r>
                        <a:rPr kumimoji="0" lang="en-US" altLang="zh-CN"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XXX</a:t>
                      </a:r>
                      <a:r>
                        <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旗舰店的支持和关注，亲亲收到产品满的话请给</a:t>
                      </a:r>
                      <a:r>
                        <a:rPr kumimoji="0" 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5</a:t>
                      </a:r>
                      <a:r>
                        <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星字好评，好评有返现。亲，要留意哦！</a:t>
                      </a: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确认收货随手邀请好评养成习惯</a:t>
                      </a: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r>
              <a:tr h="827405">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2</a:t>
                      </a:r>
                      <a:r>
                        <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、亲收到</a:t>
                      </a:r>
                      <a:r>
                        <a:rPr kumimoji="0" lang="en-US" altLang="zh-CN"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XXX</a:t>
                      </a:r>
                      <a:r>
                        <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满意的话请给</a:t>
                      </a:r>
                      <a:r>
                        <a:rPr kumimoji="0" 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5</a:t>
                      </a:r>
                      <a:r>
                        <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星字好评，好评有返现。记得对</a:t>
                      </a:r>
                      <a:r>
                        <a:rPr kumimoji="0" 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XX</a:t>
                      </a:r>
                      <a:r>
                        <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（客服）的服务态度满意请点名表扬一下哦！祝您生活愉快，工作顺心！期待您的下次光临</a:t>
                      </a: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r>
              <a:tr h="343535">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客户考虑</a:t>
                      </a:r>
                      <a:endParaRPr kumimoji="0" lang="zh-CN"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1</a:t>
                      </a:r>
                      <a:r>
                        <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、亲还有哪方面顾虑呢？让我为亲解决解决</a:t>
                      </a: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客户下单才是</a:t>
                      </a: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r>
              <a:tr h="457835">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2</a:t>
                      </a:r>
                      <a:r>
                        <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、感谢亲对我工作的支持，欢迎再次光临小店。（活动快捷语）</a:t>
                      </a: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r>
            </a:tbl>
          </a:graphicData>
        </a:graphic>
      </p:graphicFrame>
      <p:sp>
        <p:nvSpPr>
          <p:cNvPr id="3" name="文本框 2"/>
          <p:cNvSpPr txBox="1"/>
          <p:nvPr/>
        </p:nvSpPr>
        <p:spPr>
          <a:xfrm>
            <a:off x="829310" y="1049020"/>
            <a:ext cx="7037070" cy="645160"/>
          </a:xfrm>
          <a:prstGeom prst="rect">
            <a:avLst/>
          </a:prstGeom>
          <a:noFill/>
        </p:spPr>
        <p:txBody>
          <a:bodyPr wrap="square" rtlCol="0">
            <a:spAutoFit/>
          </a:bodyPr>
          <a:p>
            <a:r>
              <a:rPr lang="zh-CN" altLang="en-US" b="1" dirty="0">
                <a:sym typeface="+mn-ea"/>
              </a:rPr>
              <a:t>欢迎和欢送</a:t>
            </a:r>
            <a:endParaRPr lang="zh-CN" altLang="en-US" b="1" dirty="0"/>
          </a:p>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p:nvPr>
            <p:ph type="title"/>
          </p:nvPr>
        </p:nvSpPr>
        <p:spPr/>
        <p:txBody>
          <a:bodyPr/>
          <a:p>
            <a:r>
              <a:rPr lang="zh-CN" altLang="en-US" dirty="0">
                <a:sym typeface="+mn-ea"/>
              </a:rPr>
              <a:t>议价</a:t>
            </a:r>
            <a:endParaRPr lang="zh-CN" altLang="en-US"/>
          </a:p>
        </p:txBody>
      </p:sp>
      <p:graphicFrame>
        <p:nvGraphicFramePr>
          <p:cNvPr id="11268" name="Group 4"/>
          <p:cNvGraphicFramePr>
            <a:graphicFrameLocks noGrp="1"/>
          </p:cNvGraphicFramePr>
          <p:nvPr/>
        </p:nvGraphicFramePr>
        <p:xfrm>
          <a:off x="1102995" y="972820"/>
          <a:ext cx="8003540" cy="5829300"/>
        </p:xfrm>
        <a:graphic>
          <a:graphicData uri="http://schemas.openxmlformats.org/drawingml/2006/table">
            <a:tbl>
              <a:tblPr/>
              <a:tblGrid>
                <a:gridCol w="1525270"/>
                <a:gridCol w="1598930"/>
                <a:gridCol w="2970530"/>
                <a:gridCol w="1908810"/>
              </a:tblGrid>
              <a:tr h="365760">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问题</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提问背景</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解答参考</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rPr>
                        <a:t>掌握技巧</a:t>
                      </a:r>
                      <a:endParaRPr kumimoji="0" lang="zh-CN"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solidFill>
                  </a:tcPr>
                </a:tc>
              </a:tr>
              <a:tr h="548640">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价格能少点 打个折么</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rowSpan="2">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顾客养成的习惯用语</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碰到比较贵的商品</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、亲亲，现在活动价格真心是很低的了，现在生意难做呀，我们赚点钱也不容易呀，亲亲，您谅解一下吧！</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rowSpan="2">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话语可以随和，缓和气氛</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r>
              <a:tr h="548640">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vMerge="1">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2</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、售价是公司统一规定，我们客服是没权限议价哦，现在也是活动促销价格非常优惠，希望亲多谅解哈！</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vMerge="1">
                  <a:tcPr/>
                </a:tc>
              </a:tr>
              <a:tr h="548640">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你家卖的比其他家贵</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顾客试探</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呵呵，产品不是用价格衡量哦，我们以高品质、优质服务赢得消费者信任，亲更乐意买到的是价值超值的产品。</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r>
              <a:tr h="396240">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有什么可以送啊</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rowSpan="2">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习惯性问</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、直接：不好意思亲，公司在作促销活动一般才有礼物赠送的</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rowSpan="2">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回复后提醒客户积极关注店铺活动，让客户感受到礼遇</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r>
              <a:tr h="396240">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vMerge="1">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2</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、提醒：现在我们的促销活动</a:t>
                      </a: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XXXX</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，凡下单均送</a:t>
                      </a: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XXX</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礼包一份，亲下单我会备注好的。</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vMerge="1">
                  <a:tcPr/>
                </a:tc>
              </a:tr>
              <a:tr h="853440">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别家都送礼物了 你们家怎么这么死板</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rowSpan="2">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其他家也许做活动</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、亲 您看中的这款现在都是一分钱一分货的哈，咱家这样低利润的也是没有什么利润的呢。但是咱家宝贝质量是绝对有保证的哈。有问题您可以直接找咱们，会为您提供最好的售后服务处理好您的一切问题！</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rowSpan="2">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强调产品的质量才是重点，</a:t>
                      </a:r>
                      <a:endPar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有良好的售后服务</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r>
              <a:tr h="701040">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vMerge="1">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2</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、亲 真的非常抱歉 不同的店铺宝贝的利润和质量都是不一样的哦 咱家这样低利润的商品暂时没有准备什么礼品的哦 宝贝的质量好就是最好的礼品啦 亲 说是吧</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vMerge="1">
                  <a:tcPr/>
                </a:tc>
              </a:tr>
              <a:tr h="516890">
                <a:tc rowSpan="2">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你不优惠我就走</a:t>
                      </a:r>
                      <a:endParaRPr kumimoji="0" lang="zh-CN"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rowSpan="3">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 </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威胁    但希望在我们下单</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、通过和亲了解，您还是很识货，我们的产品从造工、质量、服务等等方面都是非常有口碑的。</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rowSpan="3">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“三明治”政策</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1</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、赞美顾客优点</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2</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、强调产品价值</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3</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、促成交易行动和话语提出</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r>
              <a:tr h="287655">
                <a:tc vMerge="1">
                  <a:tcPr/>
                </a:tc>
                <a:tc vMerge="1">
                  <a:tcPr/>
                </a:tc>
                <a:tc rowSpan="2">
                  <a: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2</a:t>
                      </a:r>
                      <a:r>
                        <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rPr>
                        <a:t>、您来到我们店铺也是种缘分呐，您放心，您买过我们产品就会体会到我们的服务的。对了，您这件产品这几天好多人买呢，我先帮您看下库存，亲觉得满意可要赶紧拍下哦，再逛其他家挺累的。</a:t>
                      </a: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FD8E7"/>
                    </a:solidFill>
                  </a:tcPr>
                </a:tc>
                <a:tc vMerge="1">
                  <a:tcPr/>
                </a:tc>
              </a:tr>
              <a:tr h="666115">
                <a:tc>
                  <a: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CF4"/>
                    </a:solidFill>
                  </a:tcPr>
                </a:tc>
                <a:tc vMerge="1">
                  <a:tcPr/>
                </a:tc>
                <a:tc vMerge="1">
                  <a:tcPr/>
                </a:tc>
                <a:tc v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theme/theme1.xml><?xml version="1.0" encoding="utf-8"?>
<a:theme xmlns:a="http://schemas.openxmlformats.org/drawingml/2006/main" name="第一PPT，www.1ppt.com​">
  <a:themeElements>
    <a:clrScheme name="绿桔">
      <a:dk1>
        <a:srgbClr val="182930"/>
      </a:dk1>
      <a:lt1>
        <a:sysClr val="window" lastClr="FFFFFF"/>
      </a:lt1>
      <a:dk2>
        <a:srgbClr val="21393B"/>
      </a:dk2>
      <a:lt2>
        <a:srgbClr val="E7E6E6"/>
      </a:lt2>
      <a:accent1>
        <a:srgbClr val="3EACA7"/>
      </a:accent1>
      <a:accent2>
        <a:srgbClr val="182930"/>
      </a:accent2>
      <a:accent3>
        <a:srgbClr val="F19244"/>
      </a:accent3>
      <a:accent4>
        <a:srgbClr val="286E72"/>
      </a:accent4>
      <a:accent5>
        <a:srgbClr val="21393B"/>
      </a:accent5>
      <a:accent6>
        <a:srgbClr val="DF7117"/>
      </a:accent6>
      <a:hlink>
        <a:srgbClr val="0563C1"/>
      </a:hlink>
      <a:folHlink>
        <a:srgbClr val="954F72"/>
      </a:folHlink>
    </a:clrScheme>
    <a:fontScheme name="2016公司年度总结">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12684</Words>
  <Application>WPS 演示</Application>
  <PresentationFormat>自定义</PresentationFormat>
  <Paragraphs>1093</Paragraphs>
  <Slides>58</Slides>
  <Notes>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58</vt:i4>
      </vt:variant>
    </vt:vector>
  </HeadingPairs>
  <TitlesOfParts>
    <vt:vector size="74" baseType="lpstr">
      <vt:lpstr>Arial</vt:lpstr>
      <vt:lpstr>宋体</vt:lpstr>
      <vt:lpstr>Wingdings</vt:lpstr>
      <vt:lpstr>Calibri</vt:lpstr>
      <vt:lpstr>Heiti SC Light</vt:lpstr>
      <vt:lpstr>微软雅黑</vt:lpstr>
      <vt:lpstr>Calibri</vt:lpstr>
      <vt:lpstr>Arial Black</vt:lpstr>
      <vt:lpstr>Arial Unicode MS</vt:lpstr>
      <vt:lpstr>等线</vt:lpstr>
      <vt:lpstr>Times New Roman</vt:lpstr>
      <vt:lpstr>楷体</vt:lpstr>
      <vt:lpstr>inherit</vt:lpstr>
      <vt:lpstr>方正粗谭黑简体</vt:lpstr>
      <vt:lpstr>Asenine Wide</vt:lpstr>
      <vt:lpstr>第一PPT，www.1ppt.com​</vt:lpstr>
      <vt:lpstr>售前售后综合培训</vt:lpstr>
      <vt:lpstr>PowerPoint 演示文稿</vt:lpstr>
      <vt:lpstr>PowerPoint 演示文稿</vt:lpstr>
      <vt:lpstr>话术的魅力</vt:lpstr>
      <vt:lpstr>话术的魅力</vt:lpstr>
      <vt:lpstr>前言</vt:lpstr>
      <vt:lpstr>服务基本要求</vt:lpstr>
      <vt:lpstr>标准回复</vt:lpstr>
      <vt:lpstr>议价</vt:lpstr>
      <vt:lpstr>续上</vt:lpstr>
      <vt:lpstr>关心产品的其他信息：发货包装、发票</vt:lpstr>
      <vt:lpstr>退换货、退款</vt:lpstr>
      <vt:lpstr>库存，缺货</vt:lpstr>
      <vt:lpstr>支付和退款</vt:lpstr>
      <vt:lpstr>发货速度，快递单号</vt:lpstr>
      <vt:lpstr>投诉</vt:lpstr>
      <vt:lpstr>总结</vt:lpstr>
      <vt:lpstr>合理运用话术促进成交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掌握发货，退换货和处理技巧</vt:lpstr>
      <vt:lpstr>发货</vt:lpstr>
      <vt:lpstr>退货</vt:lpstr>
      <vt:lpstr>PowerPoint 演示文稿</vt:lpstr>
      <vt:lpstr>卖家责任点注意 </vt:lpstr>
      <vt:lpstr>退款类型和处理时间</vt:lpstr>
      <vt:lpstr>买家已付款状态（未发货退款） </vt:lpstr>
      <vt:lpstr>联系客户，查看退款理由</vt:lpstr>
      <vt:lpstr>已发货（未收到货）</vt:lpstr>
      <vt:lpstr>已发货（收到货仅退款）</vt:lpstr>
      <vt:lpstr>已发货（收到货退货）</vt:lpstr>
      <vt:lpstr>PowerPoint 演示文稿</vt:lpstr>
      <vt:lpstr>收货退款注意点</vt:lpstr>
      <vt:lpstr>PowerPoint 演示文稿</vt:lpstr>
      <vt:lpstr>学习店铺维权和纠纷处理技巧</vt:lpstr>
      <vt:lpstr>维权投诉篇</vt:lpstr>
      <vt:lpstr>售前维权</vt:lpstr>
      <vt:lpstr>售中维权</vt:lpstr>
      <vt:lpstr>售后维权</vt:lpstr>
      <vt:lpstr>规则类投诉 </vt:lpstr>
      <vt:lpstr>常见的一些售后问题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人格培训</dc:title>
  <dc:creator>第一PPT</dc:creator>
  <cp:keywords>www.1ppt.com</cp:keywords>
  <cp:lastModifiedBy>pc</cp:lastModifiedBy>
  <cp:revision>112</cp:revision>
  <dcterms:created xsi:type="dcterms:W3CDTF">2015-12-05T05:52:00Z</dcterms:created>
  <dcterms:modified xsi:type="dcterms:W3CDTF">2019-01-03T07:52:36Z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